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1"/>
  </p:notesMasterIdLst>
  <p:sldIdLst>
    <p:sldId id="277" r:id="rId2"/>
    <p:sldId id="323" r:id="rId3"/>
    <p:sldId id="324" r:id="rId4"/>
    <p:sldId id="257" r:id="rId5"/>
    <p:sldId id="293" r:id="rId6"/>
    <p:sldId id="267" r:id="rId7"/>
    <p:sldId id="306" r:id="rId8"/>
    <p:sldId id="268" r:id="rId9"/>
    <p:sldId id="270" r:id="rId10"/>
    <p:sldId id="278" r:id="rId11"/>
    <p:sldId id="271" r:id="rId12"/>
    <p:sldId id="276" r:id="rId13"/>
    <p:sldId id="288" r:id="rId14"/>
    <p:sldId id="273" r:id="rId15"/>
    <p:sldId id="357" r:id="rId16"/>
    <p:sldId id="351" r:id="rId17"/>
    <p:sldId id="358" r:id="rId18"/>
    <p:sldId id="359" r:id="rId19"/>
    <p:sldId id="360" r:id="rId20"/>
    <p:sldId id="352" r:id="rId21"/>
    <p:sldId id="355" r:id="rId22"/>
    <p:sldId id="353" r:id="rId23"/>
    <p:sldId id="328" r:id="rId24"/>
    <p:sldId id="361" r:id="rId25"/>
    <p:sldId id="315" r:id="rId26"/>
    <p:sldId id="329" r:id="rId27"/>
    <p:sldId id="325" r:id="rId28"/>
    <p:sldId id="326" r:id="rId29"/>
    <p:sldId id="30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E699"/>
    <a:srgbClr val="FF6600"/>
    <a:srgbClr val="FFE9C9"/>
    <a:srgbClr val="FFDFAF"/>
    <a:srgbClr val="B07BD7"/>
    <a:srgbClr val="E85E5E"/>
    <a:srgbClr val="257C37"/>
    <a:srgbClr val="A9D18E"/>
    <a:srgbClr val="2D3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2" autoAdjust="0"/>
    <p:restoredTop sz="86091" autoAdjust="0"/>
  </p:normalViewPr>
  <p:slideViewPr>
    <p:cSldViewPr snapToGrid="0">
      <p:cViewPr varScale="1">
        <p:scale>
          <a:sx n="99" d="100"/>
          <a:sy n="99" d="100"/>
        </p:scale>
        <p:origin x="336" y="72"/>
      </p:cViewPr>
      <p:guideLst>
        <p:guide orient="horz" pos="2160"/>
        <p:guide pos="3840"/>
      </p:guideLst>
    </p:cSldViewPr>
  </p:slideViewPr>
  <p:outlineViewPr>
    <p:cViewPr>
      <p:scale>
        <a:sx n="33" d="100"/>
        <a:sy n="33" d="100"/>
      </p:scale>
      <p:origin x="0" y="-1500"/>
    </p:cViewPr>
  </p:outlin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0.157</c:v>
                </c:pt>
              </c:numCache>
            </c:numRef>
          </c:val>
          <c:extLst>
            <c:ext xmlns:c16="http://schemas.microsoft.com/office/drawing/2014/chart" uri="{C3380CC4-5D6E-409C-BE32-E72D297353CC}">
              <c16:uniqueId val="{00000000-65D4-4A6A-9383-6AD459F5660E}"/>
            </c:ext>
          </c:extLst>
        </c:ser>
        <c:ser>
          <c:idx val="1"/>
          <c:order val="1"/>
          <c:tx>
            <c:strRef>
              <c:f>Sheet1!$C$1</c:f>
              <c:strCache>
                <c:ptCount val="1"/>
                <c:pt idx="0">
                  <c:v>Series 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0.28899999999999998</c:v>
                </c:pt>
              </c:numCache>
            </c:numRef>
          </c:val>
          <c:extLst>
            <c:ext xmlns:c16="http://schemas.microsoft.com/office/drawing/2014/chart" uri="{C3380CC4-5D6E-409C-BE32-E72D297353CC}">
              <c16:uniqueId val="{00000001-65D4-4A6A-9383-6AD459F5660E}"/>
            </c:ext>
          </c:extLst>
        </c:ser>
        <c:ser>
          <c:idx val="2"/>
          <c:order val="2"/>
          <c:tx>
            <c:strRef>
              <c:f>Sheet1!$D$1</c:f>
              <c:strCache>
                <c:ptCount val="1"/>
                <c:pt idx="0">
                  <c:v>Series 3</c:v>
                </c:pt>
              </c:strCache>
            </c:strRef>
          </c:tx>
          <c:spPr>
            <a:solidFill>
              <a:srgbClr val="F09A9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extLst>
                <c:ext xmlns:c16="http://schemas.microsoft.com/office/drawing/2014/chart" uri="{C3380CC4-5D6E-409C-BE32-E72D297353CC}">
                  <c16:uniqueId val="{00000007-65D4-4A6A-9383-6AD459F566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0.28799999999999998</c:v>
                </c:pt>
              </c:numCache>
            </c:numRef>
          </c:val>
          <c:extLst>
            <c:ext xmlns:c16="http://schemas.microsoft.com/office/drawing/2014/chart" uri="{C3380CC4-5D6E-409C-BE32-E72D297353CC}">
              <c16:uniqueId val="{00000002-65D4-4A6A-9383-6AD459F5660E}"/>
            </c:ext>
          </c:extLst>
        </c:ser>
        <c:ser>
          <c:idx val="3"/>
          <c:order val="3"/>
          <c:tx>
            <c:strRef>
              <c:f>Sheet1!$E$1</c:f>
              <c:strCache>
                <c:ptCount val="1"/>
                <c:pt idx="0">
                  <c:v>Series 4</c:v>
                </c:pt>
              </c:strCache>
            </c:strRef>
          </c:tx>
          <c:spPr>
            <a:solidFill>
              <a:srgbClr val="92D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extLst>
                <c:ext xmlns:c16="http://schemas.microsoft.com/office/drawing/2014/chart" uri="{C3380CC4-5D6E-409C-BE32-E72D297353CC}">
                  <c16:uniqueId val="{00000004-65D4-4A6A-9383-6AD459F5660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0.26600000000000001</c:v>
                </c:pt>
              </c:numCache>
            </c:numRef>
          </c:val>
          <c:extLst>
            <c:ext xmlns:c16="http://schemas.microsoft.com/office/drawing/2014/chart" uri="{C3380CC4-5D6E-409C-BE32-E72D297353CC}">
              <c16:uniqueId val="{00000003-65D4-4A6A-9383-6AD459F5660E}"/>
            </c:ext>
          </c:extLst>
        </c:ser>
        <c:dLbls>
          <c:dLblPos val="outEnd"/>
          <c:showLegendKey val="0"/>
          <c:showVal val="1"/>
          <c:showCatName val="0"/>
          <c:showSerName val="0"/>
          <c:showPercent val="0"/>
          <c:showBubbleSize val="0"/>
        </c:dLbls>
        <c:gapWidth val="182"/>
        <c:axId val="862827631"/>
        <c:axId val="862829711"/>
      </c:barChart>
      <c:catAx>
        <c:axId val="862827631"/>
        <c:scaling>
          <c:orientation val="minMax"/>
        </c:scaling>
        <c:delete val="1"/>
        <c:axPos val="l"/>
        <c:numFmt formatCode="General" sourceLinked="1"/>
        <c:majorTickMark val="out"/>
        <c:minorTickMark val="none"/>
        <c:tickLblPos val="nextTo"/>
        <c:crossAx val="862829711"/>
        <c:crosses val="autoZero"/>
        <c:auto val="1"/>
        <c:lblAlgn val="ctr"/>
        <c:lblOffset val="100"/>
        <c:noMultiLvlLbl val="0"/>
      </c:catAx>
      <c:valAx>
        <c:axId val="862829711"/>
        <c:scaling>
          <c:orientation val="minMax"/>
        </c:scaling>
        <c:delete val="1"/>
        <c:axPos val="b"/>
        <c:numFmt formatCode="0.00%" sourceLinked="1"/>
        <c:majorTickMark val="out"/>
        <c:minorTickMark val="none"/>
        <c:tickLblPos val="nextTo"/>
        <c:crossAx val="862827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0.157</c:v>
                </c:pt>
              </c:numCache>
            </c:numRef>
          </c:val>
          <c:extLst>
            <c:ext xmlns:c16="http://schemas.microsoft.com/office/drawing/2014/chart" uri="{C3380CC4-5D6E-409C-BE32-E72D297353CC}">
              <c16:uniqueId val="{00000000-65D4-4A6A-9383-6AD459F5660E}"/>
            </c:ext>
          </c:extLst>
        </c:ser>
        <c:ser>
          <c:idx val="1"/>
          <c:order val="1"/>
          <c:tx>
            <c:strRef>
              <c:f>Sheet1!$C$1</c:f>
              <c:strCache>
                <c:ptCount val="1"/>
                <c:pt idx="0">
                  <c:v>Series 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0.28899999999999998</c:v>
                </c:pt>
              </c:numCache>
            </c:numRef>
          </c:val>
          <c:extLst>
            <c:ext xmlns:c16="http://schemas.microsoft.com/office/drawing/2014/chart" uri="{C3380CC4-5D6E-409C-BE32-E72D297353CC}">
              <c16:uniqueId val="{00000001-65D4-4A6A-9383-6AD459F5660E}"/>
            </c:ext>
          </c:extLst>
        </c:ser>
        <c:ser>
          <c:idx val="2"/>
          <c:order val="2"/>
          <c:tx>
            <c:strRef>
              <c:f>Sheet1!$D$1</c:f>
              <c:strCache>
                <c:ptCount val="1"/>
                <c:pt idx="0">
                  <c:v>Series 3</c:v>
                </c:pt>
              </c:strCache>
            </c:strRef>
          </c:tx>
          <c:spPr>
            <a:solidFill>
              <a:srgbClr val="F09A9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extLst>
                <c:ext xmlns:c16="http://schemas.microsoft.com/office/drawing/2014/chart" uri="{C3380CC4-5D6E-409C-BE32-E72D297353CC}">
                  <c16:uniqueId val="{00000007-65D4-4A6A-9383-6AD459F566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0.28799999999999998</c:v>
                </c:pt>
              </c:numCache>
            </c:numRef>
          </c:val>
          <c:extLst>
            <c:ext xmlns:c16="http://schemas.microsoft.com/office/drawing/2014/chart" uri="{C3380CC4-5D6E-409C-BE32-E72D297353CC}">
              <c16:uniqueId val="{00000002-65D4-4A6A-9383-6AD459F5660E}"/>
            </c:ext>
          </c:extLst>
        </c:ser>
        <c:ser>
          <c:idx val="3"/>
          <c:order val="3"/>
          <c:tx>
            <c:strRef>
              <c:f>Sheet1!$E$1</c:f>
              <c:strCache>
                <c:ptCount val="1"/>
                <c:pt idx="0">
                  <c:v>Series 4</c:v>
                </c:pt>
              </c:strCache>
            </c:strRef>
          </c:tx>
          <c:spPr>
            <a:solidFill>
              <a:srgbClr val="92D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extLst>
                <c:ext xmlns:c16="http://schemas.microsoft.com/office/drawing/2014/chart" uri="{C3380CC4-5D6E-409C-BE32-E72D297353CC}">
                  <c16:uniqueId val="{00000004-65D4-4A6A-9383-6AD459F5660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0.26600000000000001</c:v>
                </c:pt>
              </c:numCache>
            </c:numRef>
          </c:val>
          <c:extLst>
            <c:ext xmlns:c16="http://schemas.microsoft.com/office/drawing/2014/chart" uri="{C3380CC4-5D6E-409C-BE32-E72D297353CC}">
              <c16:uniqueId val="{00000003-65D4-4A6A-9383-6AD459F5660E}"/>
            </c:ext>
          </c:extLst>
        </c:ser>
        <c:dLbls>
          <c:dLblPos val="outEnd"/>
          <c:showLegendKey val="0"/>
          <c:showVal val="1"/>
          <c:showCatName val="0"/>
          <c:showSerName val="0"/>
          <c:showPercent val="0"/>
          <c:showBubbleSize val="0"/>
        </c:dLbls>
        <c:gapWidth val="182"/>
        <c:axId val="862827631"/>
        <c:axId val="862829711"/>
      </c:barChart>
      <c:catAx>
        <c:axId val="862827631"/>
        <c:scaling>
          <c:orientation val="minMax"/>
        </c:scaling>
        <c:delete val="1"/>
        <c:axPos val="l"/>
        <c:numFmt formatCode="General" sourceLinked="1"/>
        <c:majorTickMark val="out"/>
        <c:minorTickMark val="none"/>
        <c:tickLblPos val="nextTo"/>
        <c:crossAx val="862829711"/>
        <c:crosses val="autoZero"/>
        <c:auto val="1"/>
        <c:lblAlgn val="ctr"/>
        <c:lblOffset val="100"/>
        <c:noMultiLvlLbl val="0"/>
      </c:catAx>
      <c:valAx>
        <c:axId val="862829711"/>
        <c:scaling>
          <c:orientation val="minMax"/>
        </c:scaling>
        <c:delete val="1"/>
        <c:axPos val="b"/>
        <c:numFmt formatCode="0.00%" sourceLinked="1"/>
        <c:majorTickMark val="out"/>
        <c:minorTickMark val="none"/>
        <c:tickLblPos val="nextTo"/>
        <c:crossAx val="862827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0.161</c:v>
                </c:pt>
              </c:numCache>
            </c:numRef>
          </c:val>
          <c:extLst>
            <c:ext xmlns:c16="http://schemas.microsoft.com/office/drawing/2014/chart" uri="{C3380CC4-5D6E-409C-BE32-E72D297353CC}">
              <c16:uniqueId val="{00000000-E7B7-47D1-B949-754A4BD8AC73}"/>
            </c:ext>
          </c:extLst>
        </c:ser>
        <c:ser>
          <c:idx val="1"/>
          <c:order val="1"/>
          <c:tx>
            <c:strRef>
              <c:f>Sheet1!$C$1</c:f>
              <c:strCache>
                <c:ptCount val="1"/>
                <c:pt idx="0">
                  <c:v>Series 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0.29199999999999998</c:v>
                </c:pt>
              </c:numCache>
            </c:numRef>
          </c:val>
          <c:extLst>
            <c:ext xmlns:c16="http://schemas.microsoft.com/office/drawing/2014/chart" uri="{C3380CC4-5D6E-409C-BE32-E72D297353CC}">
              <c16:uniqueId val="{00000001-E7B7-47D1-B949-754A4BD8AC73}"/>
            </c:ext>
          </c:extLst>
        </c:ser>
        <c:ser>
          <c:idx val="2"/>
          <c:order val="2"/>
          <c:tx>
            <c:strRef>
              <c:f>Sheet1!$D$1</c:f>
              <c:strCache>
                <c:ptCount val="1"/>
                <c:pt idx="0">
                  <c:v>Series 3</c:v>
                </c:pt>
              </c:strCache>
            </c:strRef>
          </c:tx>
          <c:spPr>
            <a:solidFill>
              <a:srgbClr val="F09A9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extLst>
                <c:ext xmlns:c16="http://schemas.microsoft.com/office/drawing/2014/chart" uri="{C3380CC4-5D6E-409C-BE32-E72D297353CC}">
                  <c16:uniqueId val="{00000002-E7B7-47D1-B949-754A4BD8AC7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0.217</c:v>
                </c:pt>
              </c:numCache>
            </c:numRef>
          </c:val>
          <c:extLst>
            <c:ext xmlns:c16="http://schemas.microsoft.com/office/drawing/2014/chart" uri="{C3380CC4-5D6E-409C-BE32-E72D297353CC}">
              <c16:uniqueId val="{00000003-E7B7-47D1-B949-754A4BD8AC73}"/>
            </c:ext>
          </c:extLst>
        </c:ser>
        <c:ser>
          <c:idx val="3"/>
          <c:order val="3"/>
          <c:tx>
            <c:strRef>
              <c:f>Sheet1!$E$1</c:f>
              <c:strCache>
                <c:ptCount val="1"/>
                <c:pt idx="0">
                  <c:v>Series 4</c:v>
                </c:pt>
              </c:strCache>
            </c:strRef>
          </c:tx>
          <c:spPr>
            <a:solidFill>
              <a:srgbClr val="92D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extLst>
                <c:ext xmlns:c16="http://schemas.microsoft.com/office/drawing/2014/chart" uri="{C3380CC4-5D6E-409C-BE32-E72D297353CC}">
                  <c16:uniqueId val="{00000004-E7B7-47D1-B949-754A4BD8AC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0.32900000000000001</c:v>
                </c:pt>
              </c:numCache>
            </c:numRef>
          </c:val>
          <c:extLst>
            <c:ext xmlns:c16="http://schemas.microsoft.com/office/drawing/2014/chart" uri="{C3380CC4-5D6E-409C-BE32-E72D297353CC}">
              <c16:uniqueId val="{00000005-E7B7-47D1-B949-754A4BD8AC73}"/>
            </c:ext>
          </c:extLst>
        </c:ser>
        <c:dLbls>
          <c:dLblPos val="outEnd"/>
          <c:showLegendKey val="0"/>
          <c:showVal val="1"/>
          <c:showCatName val="0"/>
          <c:showSerName val="0"/>
          <c:showPercent val="0"/>
          <c:showBubbleSize val="0"/>
        </c:dLbls>
        <c:gapWidth val="182"/>
        <c:axId val="862827631"/>
        <c:axId val="862829711"/>
      </c:barChart>
      <c:catAx>
        <c:axId val="862827631"/>
        <c:scaling>
          <c:orientation val="minMax"/>
        </c:scaling>
        <c:delete val="1"/>
        <c:axPos val="l"/>
        <c:numFmt formatCode="General" sourceLinked="1"/>
        <c:majorTickMark val="out"/>
        <c:minorTickMark val="none"/>
        <c:tickLblPos val="nextTo"/>
        <c:crossAx val="862829711"/>
        <c:crosses val="autoZero"/>
        <c:auto val="1"/>
        <c:lblAlgn val="ctr"/>
        <c:lblOffset val="100"/>
        <c:noMultiLvlLbl val="0"/>
      </c:catAx>
      <c:valAx>
        <c:axId val="862829711"/>
        <c:scaling>
          <c:orientation val="minMax"/>
        </c:scaling>
        <c:delete val="1"/>
        <c:axPos val="b"/>
        <c:numFmt formatCode="0.00%" sourceLinked="1"/>
        <c:majorTickMark val="out"/>
        <c:minorTickMark val="none"/>
        <c:tickLblPos val="nextTo"/>
        <c:crossAx val="862827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93D3F-8300-4C1B-AF62-D326DE5890C8}" type="datetimeFigureOut">
              <a:rPr lang="nl-NL" smtClean="0"/>
              <a:t>12-8-2022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F89DE-6D2B-42E0-90EB-D2E577628E26}" type="slidenum">
              <a:rPr lang="nl-NL" smtClean="0"/>
              <a:t>‹#›</a:t>
            </a:fld>
            <a:endParaRPr lang="nl-NL"/>
          </a:p>
        </p:txBody>
      </p:sp>
    </p:spTree>
    <p:extLst>
      <p:ext uri="{BB962C8B-B14F-4D97-AF65-F5344CB8AC3E}">
        <p14:creationId xmlns:p14="http://schemas.microsoft.com/office/powerpoint/2010/main" val="310100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err="1">
                <a:solidFill>
                  <a:schemeClr val="tx1"/>
                </a:solidFill>
                <a:effectLst/>
                <a:latin typeface="+mn-lt"/>
                <a:ea typeface="+mn-ea"/>
                <a:cs typeface="+mn-cs"/>
              </a:rPr>
              <a:t>llinois</a:t>
            </a:r>
            <a:r>
              <a:rPr lang="en-US" sz="1200" b="1" i="0" u="none" strike="noStrike" kern="1200" dirty="0">
                <a:solidFill>
                  <a:schemeClr val="tx1"/>
                </a:solidFill>
                <a:effectLst/>
                <a:latin typeface="+mn-lt"/>
                <a:ea typeface="+mn-ea"/>
                <a:cs typeface="+mn-cs"/>
              </a:rPr>
              <a:t>-LH</a:t>
            </a:r>
            <a:r>
              <a:rPr lang="nl-NL"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84.6</a:t>
            </a:r>
          </a:p>
          <a:p>
            <a:pPr rtl="0" eaLnBrk="1" fontAlgn="t" latinLnBrk="0" hangingPunct="1"/>
            <a:r>
              <a:rPr lang="en-US" sz="1200" b="0" i="0" u="none" strike="noStrike" kern="1200" dirty="0">
                <a:solidFill>
                  <a:schemeClr val="tx1"/>
                </a:solidFill>
                <a:effectLst/>
                <a:latin typeface="+mn-lt"/>
                <a:ea typeface="+mn-ea"/>
                <a:cs typeface="+mn-cs"/>
              </a:rPr>
              <a:t>C%C 79.93; EasyCCG</a:t>
            </a:r>
            <a:r>
              <a:rPr lang="en-US" sz="1200" b="0" i="0" u="none" strike="noStrike" kern="1200" baseline="0" dirty="0">
                <a:solidFill>
                  <a:schemeClr val="tx1"/>
                </a:solidFill>
                <a:effectLst/>
                <a:latin typeface="+mn-lt"/>
                <a:ea typeface="+mn-ea"/>
                <a:cs typeface="+mn-cs"/>
              </a:rPr>
              <a:t> 79.05</a:t>
            </a:r>
          </a:p>
          <a:p>
            <a:pPr rtl="0" eaLnBrk="1" fontAlgn="t" latinLnBrk="0" hangingPunct="1"/>
            <a:endParaRPr lang="en-US" sz="1200" b="0" i="0" u="none" strike="noStrike" kern="1200" baseline="0" dirty="0">
              <a:solidFill>
                <a:schemeClr val="tx1"/>
              </a:solidFill>
              <a:effectLst/>
              <a:latin typeface="+mn-lt"/>
              <a:ea typeface="+mn-ea"/>
              <a:cs typeface="+mn-cs"/>
            </a:endParaRPr>
          </a:p>
          <a:p>
            <a:pPr rtl="0" eaLnBrk="1" fontAlgn="t" latinLnBrk="0" hangingPunct="1"/>
            <a:r>
              <a:rPr lang="nl-NL" sz="1200" b="0" i="0" u="none" strike="noStrike" kern="1200" dirty="0">
                <a:solidFill>
                  <a:schemeClr val="tx1"/>
                </a:solidFill>
                <a:effectLst/>
                <a:latin typeface="+mn-lt"/>
                <a:ea typeface="+mn-ea"/>
                <a:cs typeface="+mn-cs"/>
              </a:rPr>
              <a:t>prawn#1, shrimp#2</a:t>
            </a:r>
          </a:p>
          <a:p>
            <a:endParaRPr lang="nl-NL" dirty="0"/>
          </a:p>
        </p:txBody>
      </p:sp>
      <p:sp>
        <p:nvSpPr>
          <p:cNvPr id="4" name="Slide Number Placeholder 3"/>
          <p:cNvSpPr>
            <a:spLocks noGrp="1"/>
          </p:cNvSpPr>
          <p:nvPr>
            <p:ph type="sldNum" sz="quarter" idx="10"/>
          </p:nvPr>
        </p:nvSpPr>
        <p:spPr/>
        <p:txBody>
          <a:bodyPr/>
          <a:lstStyle/>
          <a:p>
            <a:fld id="{E7CF89DE-6D2B-42E0-90EB-D2E577628E26}" type="slidenum">
              <a:rPr lang="nl-NL" smtClean="0"/>
              <a:t>1</a:t>
            </a:fld>
            <a:endParaRPr lang="nl-NL"/>
          </a:p>
        </p:txBody>
      </p:sp>
    </p:spTree>
    <p:extLst>
      <p:ext uri="{BB962C8B-B14F-4D97-AF65-F5344CB8AC3E}">
        <p14:creationId xmlns:p14="http://schemas.microsoft.com/office/powerpoint/2010/main" val="334987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000000"/>
                </a:solidFill>
                <a:effectLst/>
                <a:latin typeface="LMRoman10-Regular-Identity-H"/>
              </a:rPr>
              <a:t>Map POS tags </a:t>
            </a:r>
            <a:r>
              <a:rPr lang="nl-NL" sz="1200" b="0" i="0" dirty="0" err="1">
                <a:solidFill>
                  <a:srgbClr val="000000"/>
                </a:solidFill>
                <a:effectLst/>
                <a:latin typeface="LMRoman10-Regular-Identity-H"/>
              </a:rPr>
              <a:t>and</a:t>
            </a:r>
            <a:r>
              <a:rPr lang="nl-NL" sz="1200" b="0" i="0" dirty="0">
                <a:solidFill>
                  <a:srgbClr val="000000"/>
                </a:solidFill>
                <a:effectLst/>
                <a:latin typeface="LMRoman10-Regular-Identity-H"/>
              </a:rPr>
              <a:t> shift </a:t>
            </a:r>
            <a:r>
              <a:rPr lang="nl-NL" sz="1200" b="0" i="0" dirty="0" err="1">
                <a:solidFill>
                  <a:srgbClr val="000000"/>
                </a:solidFill>
                <a:effectLst/>
                <a:latin typeface="LMRoman10-Regular-Identity-H"/>
              </a:rPr>
              <a:t>to</a:t>
            </a:r>
            <a:r>
              <a:rPr lang="nl-NL" sz="1200" b="0" i="0" dirty="0">
                <a:solidFill>
                  <a:srgbClr val="000000"/>
                </a:solidFill>
                <a:effectLst/>
                <a:latin typeface="LMRoman10-Regular-Identity-H"/>
              </a:rPr>
              <a:t> </a:t>
            </a:r>
            <a:r>
              <a:rPr lang="nl-NL" sz="1200" b="0" i="0" dirty="0" err="1">
                <a:solidFill>
                  <a:srgbClr val="000000"/>
                </a:solidFill>
                <a:effectLst/>
                <a:latin typeface="LMRoman10-Regular-Identity-H"/>
              </a:rPr>
              <a:t>slightly</a:t>
            </a:r>
            <a:r>
              <a:rPr lang="nl-NL" sz="1200" b="0" i="0" dirty="0">
                <a:solidFill>
                  <a:srgbClr val="000000"/>
                </a:solidFill>
                <a:effectLst/>
                <a:latin typeface="LMRoman10-Regular-Identity-H"/>
              </a:rPr>
              <a:t> </a:t>
            </a:r>
            <a:r>
              <a:rPr lang="nl-NL" sz="1200" b="0" i="1" dirty="0" err="1">
                <a:solidFill>
                  <a:srgbClr val="000000"/>
                </a:solidFill>
                <a:effectLst/>
                <a:latin typeface="LMRoman10-Italic-Identity-H"/>
              </a:rPr>
              <a:t>Generalized</a:t>
            </a:r>
            <a:r>
              <a:rPr lang="nl-NL" sz="1200" b="0" i="1" dirty="0">
                <a:solidFill>
                  <a:srgbClr val="000000"/>
                </a:solidFill>
                <a:effectLst/>
                <a:latin typeface="LMRoman10-Italic-Identity-H"/>
              </a:rPr>
              <a:t> </a:t>
            </a:r>
            <a:r>
              <a:rPr lang="nl-NL" sz="1200" b="0" i="0" dirty="0">
                <a:solidFill>
                  <a:srgbClr val="000000"/>
                </a:solidFill>
                <a:effectLst/>
                <a:latin typeface="LMRoman10-Regular-Identity-H"/>
              </a:rPr>
              <a:t>POS tags: UPOS &amp; </a:t>
            </a:r>
            <a:r>
              <a:rPr lang="nl-NL" sz="1200" b="0" i="0" dirty="0" err="1">
                <a:solidFill>
                  <a:srgbClr val="000000"/>
                </a:solidFill>
                <a:effectLst/>
                <a:latin typeface="LMRoman10-Regular-Identity-H"/>
              </a:rPr>
              <a:t>Penn</a:t>
            </a:r>
            <a:br>
              <a:rPr lang="nl-NL" sz="1200" b="0" i="0" dirty="0">
                <a:solidFill>
                  <a:srgbClr val="000000"/>
                </a:solidFill>
                <a:effectLst/>
                <a:latin typeface="LMRoman10-Regular-Identity-H"/>
              </a:rPr>
            </a:br>
            <a:r>
              <a:rPr lang="nl-NL" sz="1200" b="0" i="0" dirty="0">
                <a:solidFill>
                  <a:srgbClr val="000000"/>
                </a:solidFill>
                <a:effectLst/>
                <a:latin typeface="MSAM10"/>
              </a:rPr>
              <a:t>I </a:t>
            </a:r>
            <a:r>
              <a:rPr lang="nl-NL" sz="1200" b="0" i="0" dirty="0" err="1">
                <a:solidFill>
                  <a:srgbClr val="000000"/>
                </a:solidFill>
                <a:effectLst/>
                <a:latin typeface="LMRoman10-Regular-Identity-H"/>
              </a:rPr>
              <a:t>Use</a:t>
            </a:r>
            <a:r>
              <a:rPr lang="nl-NL" sz="1200" b="0" i="0" dirty="0">
                <a:solidFill>
                  <a:srgbClr val="000000"/>
                </a:solidFill>
                <a:effectLst/>
                <a:latin typeface="LMRoman10-Regular-Identity-H"/>
              </a:rPr>
              <a:t> </a:t>
            </a:r>
            <a:r>
              <a:rPr lang="nl-NL" sz="1200" b="0" i="0" dirty="0" err="1">
                <a:solidFill>
                  <a:srgbClr val="000000"/>
                </a:solidFill>
                <a:effectLst/>
                <a:latin typeface="LMRoman10-Regular-Identity-H"/>
              </a:rPr>
              <a:t>only</a:t>
            </a:r>
            <a:r>
              <a:rPr lang="nl-NL" sz="1200" b="0" i="0" dirty="0">
                <a:solidFill>
                  <a:srgbClr val="000000"/>
                </a:solidFill>
                <a:effectLst/>
                <a:latin typeface="LMRoman10-Regular-Identity-H"/>
              </a:rPr>
              <a:t> these </a:t>
            </a:r>
            <a:r>
              <a:rPr lang="nl-NL" sz="1200" b="0" i="0" dirty="0" err="1">
                <a:solidFill>
                  <a:srgbClr val="000000"/>
                </a:solidFill>
                <a:effectLst/>
                <a:latin typeface="LMRoman10-Regular-Identity-H"/>
              </a:rPr>
              <a:t>syntactic</a:t>
            </a:r>
            <a:r>
              <a:rPr lang="nl-NL" sz="1200" b="0" i="0" dirty="0">
                <a:solidFill>
                  <a:srgbClr val="000000"/>
                </a:solidFill>
                <a:effectLst/>
                <a:latin typeface="LMRoman10-Regular-Identity-H"/>
              </a:rPr>
              <a:t> </a:t>
            </a:r>
            <a:r>
              <a:rPr lang="nl-NL" sz="1200" b="0" i="0" dirty="0" err="1">
                <a:solidFill>
                  <a:srgbClr val="000000"/>
                </a:solidFill>
                <a:effectLst/>
                <a:latin typeface="LMRoman10-Regular-Identity-H"/>
              </a:rPr>
              <a:t>categories</a:t>
            </a:r>
            <a:r>
              <a:rPr lang="nl-NL" sz="1200" b="0" i="0" dirty="0">
                <a:solidFill>
                  <a:srgbClr val="000000"/>
                </a:solidFill>
                <a:effectLst/>
                <a:latin typeface="LMRoman10-Regular-Identity-H"/>
              </a:rPr>
              <a:t>: </a:t>
            </a:r>
            <a:r>
              <a:rPr lang="nl-NL" sz="1200" b="0" i="0" dirty="0">
                <a:solidFill>
                  <a:srgbClr val="000000"/>
                </a:solidFill>
                <a:effectLst/>
                <a:latin typeface="LMMono10-Regular-Identity-H"/>
              </a:rPr>
              <a:t>n</a:t>
            </a:r>
            <a:r>
              <a:rPr lang="nl-NL" sz="1200" b="0" i="0" dirty="0">
                <a:solidFill>
                  <a:srgbClr val="000000"/>
                </a:solidFill>
                <a:effectLst/>
                <a:latin typeface="LMSans10-Regular-Identity-H"/>
              </a:rPr>
              <a:t>, </a:t>
            </a:r>
            <a:r>
              <a:rPr lang="nl-NL" sz="1200" b="0" i="0" dirty="0" err="1">
                <a:solidFill>
                  <a:srgbClr val="000000"/>
                </a:solidFill>
                <a:effectLst/>
                <a:latin typeface="LMMono10-Regular-Identity-H"/>
              </a:rPr>
              <a:t>np</a:t>
            </a:r>
            <a:r>
              <a:rPr lang="nl-NL" sz="1200" b="0" i="1" dirty="0" err="1">
                <a:solidFill>
                  <a:srgbClr val="000000"/>
                </a:solidFill>
                <a:effectLst/>
                <a:latin typeface="LMRoman8-Italic-Identity-H"/>
              </a:rPr>
              <a:t>x</a:t>
            </a:r>
            <a:r>
              <a:rPr lang="nl-NL" sz="1200" b="0" i="0" dirty="0">
                <a:solidFill>
                  <a:srgbClr val="000000"/>
                </a:solidFill>
                <a:effectLst/>
                <a:latin typeface="LMSans10-Regular-Identity-H"/>
              </a:rPr>
              <a:t>, </a:t>
            </a:r>
            <a:r>
              <a:rPr lang="nl-NL" sz="1200" b="0" i="0" dirty="0" err="1">
                <a:solidFill>
                  <a:srgbClr val="000000"/>
                </a:solidFill>
                <a:effectLst/>
                <a:latin typeface="LMMono10-Regular-Identity-H"/>
              </a:rPr>
              <a:t>s</a:t>
            </a:r>
            <a:r>
              <a:rPr lang="nl-NL" sz="1200" b="0" i="1" dirty="0" err="1">
                <a:solidFill>
                  <a:srgbClr val="000000"/>
                </a:solidFill>
                <a:effectLst/>
                <a:latin typeface="LMRoman8-Italic-Identity-H"/>
              </a:rPr>
              <a:t>x</a:t>
            </a:r>
            <a:r>
              <a:rPr lang="nl-NL" sz="1200" b="0" i="0" dirty="0">
                <a:solidFill>
                  <a:srgbClr val="000000"/>
                </a:solidFill>
                <a:effectLst/>
                <a:latin typeface="LMSans10-Regular-Identity-H"/>
              </a:rPr>
              <a:t>, </a:t>
            </a:r>
            <a:r>
              <a:rPr lang="nl-NL" sz="1200" b="0" i="0" dirty="0">
                <a:solidFill>
                  <a:srgbClr val="000000"/>
                </a:solidFill>
                <a:effectLst/>
                <a:latin typeface="LMMono10-Regular-Identity-H"/>
              </a:rPr>
              <a:t>pp</a:t>
            </a:r>
            <a:r>
              <a:rPr lang="nl-NL" sz="1200" b="0" i="0" dirty="0">
                <a:solidFill>
                  <a:srgbClr val="000000"/>
                </a:solidFill>
                <a:effectLst/>
                <a:latin typeface="LMSans10-Regular-Identity-H"/>
              </a:rPr>
              <a:t>, </a:t>
            </a:r>
            <a:r>
              <a:rPr lang="nl-NL" sz="1200" b="0" i="0" dirty="0">
                <a:solidFill>
                  <a:srgbClr val="000000"/>
                </a:solidFill>
                <a:effectLst/>
                <a:latin typeface="LMMono10-Regular-Identity-H"/>
              </a:rPr>
              <a:t>pr</a:t>
            </a:r>
            <a:br>
              <a:rPr lang="nl-NL" sz="1200" b="0" i="0" dirty="0">
                <a:solidFill>
                  <a:srgbClr val="000000"/>
                </a:solidFill>
                <a:effectLst/>
                <a:latin typeface="LMMono10-Regular-Identity-H"/>
              </a:rPr>
            </a:br>
            <a:r>
              <a:rPr lang="nl-NL" sz="1200" b="0" i="0" dirty="0">
                <a:solidFill>
                  <a:srgbClr val="000000"/>
                </a:solidFill>
                <a:effectLst/>
                <a:latin typeface="MSAM10"/>
              </a:rPr>
              <a:t>I </a:t>
            </a:r>
            <a:r>
              <a:rPr lang="nl-NL" sz="1200" b="0" i="0" dirty="0" err="1">
                <a:solidFill>
                  <a:srgbClr val="000000"/>
                </a:solidFill>
                <a:effectLst/>
                <a:latin typeface="LMRoman10-Regular-Identity-H"/>
              </a:rPr>
              <a:t>Function</a:t>
            </a:r>
            <a:r>
              <a:rPr lang="nl-NL" sz="1200" b="0" i="0" dirty="0">
                <a:solidFill>
                  <a:srgbClr val="000000"/>
                </a:solidFill>
                <a:effectLst/>
                <a:latin typeface="LMRoman10-Regular-Identity-H"/>
              </a:rPr>
              <a:t> </a:t>
            </a:r>
            <a:r>
              <a:rPr lang="nl-NL" sz="1200" b="0" i="0" dirty="0" err="1">
                <a:solidFill>
                  <a:srgbClr val="000000"/>
                </a:solidFill>
                <a:effectLst/>
                <a:latin typeface="LMRoman10-Regular-Identity-H"/>
              </a:rPr>
              <a:t>words</a:t>
            </a:r>
            <a:r>
              <a:rPr lang="nl-NL" sz="1200" b="0" i="0" dirty="0">
                <a:solidFill>
                  <a:srgbClr val="000000"/>
                </a:solidFill>
                <a:effectLst/>
                <a:latin typeface="LMRoman10-Regular-Identity-H"/>
              </a:rPr>
              <a:t> </a:t>
            </a:r>
            <a:r>
              <a:rPr lang="nl-NL" sz="1200" b="0" i="1" dirty="0">
                <a:solidFill>
                  <a:srgbClr val="000000"/>
                </a:solidFill>
                <a:effectLst/>
                <a:latin typeface="CMSY10"/>
              </a:rPr>
              <a:t>7! </a:t>
            </a:r>
            <a:r>
              <a:rPr lang="nl-NL" sz="1200" b="0" i="0" dirty="0" err="1">
                <a:solidFill>
                  <a:srgbClr val="000000"/>
                </a:solidFill>
                <a:effectLst/>
                <a:latin typeface="LMRoman10-Regular-Identity-H"/>
              </a:rPr>
              <a:t>canonical</a:t>
            </a:r>
            <a:r>
              <a:rPr lang="nl-NL" sz="1200" b="0" i="0" dirty="0">
                <a:solidFill>
                  <a:srgbClr val="000000"/>
                </a:solidFill>
                <a:effectLst/>
                <a:latin typeface="LMRoman10-Regular-Identity-H"/>
              </a:rPr>
              <a:t> </a:t>
            </a:r>
            <a:r>
              <a:rPr lang="nl-NL" sz="1200" b="0" i="0" dirty="0" err="1">
                <a:solidFill>
                  <a:srgbClr val="000000"/>
                </a:solidFill>
                <a:effectLst/>
                <a:latin typeface="LMRoman10-Regular-Identity-H"/>
              </a:rPr>
              <a:t>terms</a:t>
            </a:r>
            <a:r>
              <a:rPr lang="nl-NL" sz="1200" b="0" i="0" dirty="0">
                <a:solidFill>
                  <a:srgbClr val="000000"/>
                </a:solidFill>
                <a:effectLst/>
                <a:latin typeface="LMRoman10-Regular-Identity-H"/>
              </a:rPr>
              <a:t> (excl. </a:t>
            </a:r>
            <a:r>
              <a:rPr lang="nl-NL" sz="1200" b="0" i="0" dirty="0" err="1">
                <a:solidFill>
                  <a:srgbClr val="000000"/>
                </a:solidFill>
                <a:effectLst/>
                <a:latin typeface="LMRoman10-Regular-Identity-H"/>
              </a:rPr>
              <a:t>prepositions</a:t>
            </a:r>
            <a:r>
              <a:rPr lang="nl-NL" sz="1200" b="0" i="0" dirty="0">
                <a:solidFill>
                  <a:srgbClr val="000000"/>
                </a:solidFill>
                <a:effectLst/>
                <a:latin typeface="LMRoman10-Regular-Identity-H"/>
              </a:rPr>
              <a:t>)</a:t>
            </a:r>
            <a:r>
              <a:rPr lang="nl-NL" dirty="0"/>
              <a:t> </a:t>
            </a:r>
          </a:p>
        </p:txBody>
      </p:sp>
      <p:sp>
        <p:nvSpPr>
          <p:cNvPr id="4" name="Slide Number Placeholder 3"/>
          <p:cNvSpPr>
            <a:spLocks noGrp="1"/>
          </p:cNvSpPr>
          <p:nvPr>
            <p:ph type="sldNum" sz="quarter" idx="5"/>
          </p:nvPr>
        </p:nvSpPr>
        <p:spPr/>
        <p:txBody>
          <a:bodyPr/>
          <a:lstStyle/>
          <a:p>
            <a:fld id="{E7CF89DE-6D2B-42E0-90EB-D2E577628E26}" type="slidenum">
              <a:rPr lang="nl-NL" smtClean="0"/>
              <a:t>18</a:t>
            </a:fld>
            <a:endParaRPr lang="nl-NL"/>
          </a:p>
        </p:txBody>
      </p:sp>
    </p:spTree>
    <p:extLst>
      <p:ext uri="{BB962C8B-B14F-4D97-AF65-F5344CB8AC3E}">
        <p14:creationId xmlns:p14="http://schemas.microsoft.com/office/powerpoint/2010/main" val="212635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minimum resources for logic-based system</a:t>
            </a:r>
          </a:p>
        </p:txBody>
      </p:sp>
      <p:sp>
        <p:nvSpPr>
          <p:cNvPr id="4" name="Slide Number Placeholder 3"/>
          <p:cNvSpPr>
            <a:spLocks noGrp="1"/>
          </p:cNvSpPr>
          <p:nvPr>
            <p:ph type="sldNum" sz="quarter" idx="10"/>
          </p:nvPr>
        </p:nvSpPr>
        <p:spPr/>
        <p:txBody>
          <a:bodyPr/>
          <a:lstStyle/>
          <a:p>
            <a:fld id="{E7CF89DE-6D2B-42E0-90EB-D2E577628E26}" type="slidenum">
              <a:rPr lang="nl-NL" smtClean="0"/>
              <a:t>19</a:t>
            </a:fld>
            <a:endParaRPr lang="nl-NL"/>
          </a:p>
        </p:txBody>
      </p:sp>
    </p:spTree>
    <p:extLst>
      <p:ext uri="{BB962C8B-B14F-4D97-AF65-F5344CB8AC3E}">
        <p14:creationId xmlns:p14="http://schemas.microsoft.com/office/powerpoint/2010/main" val="142951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p>
          <a:p>
            <a:r>
              <a:rPr lang="en-US" dirty="0"/>
              <a:t>12.9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Abduction as subgraph matching with variable unification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Theorem</a:t>
            </a:r>
            <a:r>
              <a:rPr lang="en-US" sz="1200" baseline="0" dirty="0">
                <a:solidFill>
                  <a:schemeClr val="tx1"/>
                </a:solidFill>
              </a:rPr>
              <a:t> </a:t>
            </a:r>
            <a:r>
              <a:rPr lang="en-US" sz="1200" baseline="0" dirty="0" err="1">
                <a:solidFill>
                  <a:schemeClr val="tx1"/>
                </a:solidFill>
              </a:rPr>
              <a:t>prvers</a:t>
            </a:r>
            <a:r>
              <a:rPr lang="en-US" sz="1200" baseline="0" dirty="0">
                <a:solidFill>
                  <a:schemeClr val="tx1"/>
                </a:solidFill>
              </a:rPr>
              <a:t> being precise in </a:t>
            </a:r>
            <a:r>
              <a:rPr lang="en-US" sz="1200" baseline="0" dirty="0" err="1">
                <a:solidFill>
                  <a:schemeClr val="tx1"/>
                </a:solidFill>
              </a:rPr>
              <a:t>theor</a:t>
            </a:r>
            <a:r>
              <a:rPr lang="en-US" sz="1200" baseline="0" dirty="0">
                <a:solidFill>
                  <a:schemeClr val="tx1"/>
                </a:solidFill>
              </a:rPr>
              <a:t> proof is important</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7CF89DE-6D2B-42E0-90EB-D2E577628E26}" type="slidenum">
              <a:rPr lang="nl-NL" smtClean="0"/>
              <a:t>20</a:t>
            </a:fld>
            <a:endParaRPr lang="nl-NL"/>
          </a:p>
        </p:txBody>
      </p:sp>
    </p:spTree>
    <p:extLst>
      <p:ext uri="{BB962C8B-B14F-4D97-AF65-F5344CB8AC3E}">
        <p14:creationId xmlns:p14="http://schemas.microsoft.com/office/powerpoint/2010/main" val="1054049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to analyze errors: don’t forget Parser mistakes</a:t>
            </a:r>
          </a:p>
          <a:p>
            <a:r>
              <a:rPr lang="en-US" dirty="0"/>
              <a:t>In total 312</a:t>
            </a:r>
            <a:r>
              <a:rPr lang="en-US" baseline="0" dirty="0"/>
              <a:t> from training data using C&amp;C</a:t>
            </a:r>
            <a:endParaRPr lang="nl-NL" dirty="0"/>
          </a:p>
        </p:txBody>
      </p:sp>
      <p:sp>
        <p:nvSpPr>
          <p:cNvPr id="4" name="Slide Number Placeholder 3"/>
          <p:cNvSpPr>
            <a:spLocks noGrp="1"/>
          </p:cNvSpPr>
          <p:nvPr>
            <p:ph type="sldNum" sz="quarter" idx="10"/>
          </p:nvPr>
        </p:nvSpPr>
        <p:spPr/>
        <p:txBody>
          <a:bodyPr/>
          <a:lstStyle/>
          <a:p>
            <a:fld id="{E7CF89DE-6D2B-42E0-90EB-D2E577628E26}" type="slidenum">
              <a:rPr lang="nl-NL" smtClean="0"/>
              <a:t>21</a:t>
            </a:fld>
            <a:endParaRPr lang="nl-NL"/>
          </a:p>
        </p:txBody>
      </p:sp>
    </p:spTree>
    <p:extLst>
      <p:ext uri="{BB962C8B-B14F-4D97-AF65-F5344CB8AC3E}">
        <p14:creationId xmlns:p14="http://schemas.microsoft.com/office/powerpoint/2010/main" val="2799037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event semantics,</a:t>
            </a:r>
            <a:r>
              <a:rPr lang="en-US" baseline="0" dirty="0"/>
              <a:t> no degree semantics, </a:t>
            </a:r>
          </a:p>
          <a:p>
            <a:r>
              <a:rPr lang="en-US" baseline="0" dirty="0"/>
              <a:t>No </a:t>
            </a:r>
            <a:r>
              <a:rPr lang="en-US" baseline="0" dirty="0" err="1"/>
              <a:t>verbocean</a:t>
            </a:r>
            <a:r>
              <a:rPr lang="en-US" baseline="0" dirty="0"/>
              <a:t>, PPDB, SUMO</a:t>
            </a:r>
          </a:p>
          <a:p>
            <a:r>
              <a:rPr lang="en-US" baseline="0" dirty="0"/>
              <a:t>No machine Learning component</a:t>
            </a:r>
          </a:p>
          <a:p>
            <a:endParaRPr lang="en-US" baseline="0" dirty="0"/>
          </a:p>
          <a:p>
            <a:r>
              <a:rPr lang="en-US" baseline="0" dirty="0"/>
              <a:t>Fixes PP attachment</a:t>
            </a:r>
          </a:p>
          <a:p>
            <a:r>
              <a:rPr lang="en-US" baseline="0" dirty="0"/>
              <a:t>Easy to hit SOTA</a:t>
            </a:r>
            <a:endParaRPr lang="en-US" dirty="0"/>
          </a:p>
        </p:txBody>
      </p:sp>
      <p:sp>
        <p:nvSpPr>
          <p:cNvPr id="4" name="Slide Number Placeholder 3"/>
          <p:cNvSpPr>
            <a:spLocks noGrp="1"/>
          </p:cNvSpPr>
          <p:nvPr>
            <p:ph type="sldNum" sz="quarter" idx="10"/>
          </p:nvPr>
        </p:nvSpPr>
        <p:spPr/>
        <p:txBody>
          <a:bodyPr/>
          <a:lstStyle/>
          <a:p>
            <a:fld id="{E7CF89DE-6D2B-42E0-90EB-D2E577628E26}" type="slidenum">
              <a:rPr lang="nl-NL" smtClean="0"/>
              <a:t>22</a:t>
            </a:fld>
            <a:endParaRPr lang="nl-NL"/>
          </a:p>
        </p:txBody>
      </p:sp>
    </p:spTree>
    <p:extLst>
      <p:ext uri="{BB962C8B-B14F-4D97-AF65-F5344CB8AC3E}">
        <p14:creationId xmlns:p14="http://schemas.microsoft.com/office/powerpoint/2010/main" val="399185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models, cognitive psychology</a:t>
            </a:r>
          </a:p>
          <a:p>
            <a:r>
              <a:rPr lang="en-US" dirty="0"/>
              <a:t>Nick </a:t>
            </a:r>
            <a:r>
              <a:rPr lang="en-US" dirty="0" err="1"/>
              <a:t>Chater</a:t>
            </a:r>
            <a:r>
              <a:rPr lang="en-US" dirty="0"/>
              <a:t> &amp; Mike </a:t>
            </a:r>
            <a:r>
              <a:rPr lang="en-US" dirty="0" err="1"/>
              <a:t>Oaksford's</a:t>
            </a:r>
            <a:r>
              <a:rPr lang="en-US" dirty="0"/>
              <a:t> probability heuristic model</a:t>
            </a:r>
          </a:p>
          <a:p>
            <a:r>
              <a:rPr lang="en-US" dirty="0"/>
              <a:t>Human Reasoning and Cognitive Science by </a:t>
            </a:r>
            <a:r>
              <a:rPr lang="en-US" dirty="0" err="1"/>
              <a:t>Stenning</a:t>
            </a:r>
            <a:r>
              <a:rPr lang="en-US" dirty="0"/>
              <a:t> &amp; </a:t>
            </a:r>
            <a:r>
              <a:rPr lang="en-US" dirty="0" err="1"/>
              <a:t>Lambalgen</a:t>
            </a:r>
            <a:endParaRPr lang="en-US" dirty="0"/>
          </a:p>
        </p:txBody>
      </p:sp>
      <p:sp>
        <p:nvSpPr>
          <p:cNvPr id="4" name="Slide Number Placeholder 3"/>
          <p:cNvSpPr>
            <a:spLocks noGrp="1"/>
          </p:cNvSpPr>
          <p:nvPr>
            <p:ph type="sldNum" sz="quarter" idx="10"/>
          </p:nvPr>
        </p:nvSpPr>
        <p:spPr/>
        <p:txBody>
          <a:bodyPr/>
          <a:lstStyle/>
          <a:p>
            <a:fld id="{E7CF89DE-6D2B-42E0-90EB-D2E577628E26}" type="slidenum">
              <a:rPr lang="nl-NL" smtClean="0"/>
              <a:t>25</a:t>
            </a:fld>
            <a:endParaRPr lang="nl-NL"/>
          </a:p>
        </p:txBody>
      </p:sp>
    </p:spTree>
    <p:extLst>
      <p:ext uri="{BB962C8B-B14F-4D97-AF65-F5344CB8AC3E}">
        <p14:creationId xmlns:p14="http://schemas.microsoft.com/office/powerpoint/2010/main" val="307826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reasoning including </a:t>
            </a:r>
          </a:p>
          <a:p>
            <a:pPr marL="171450" indent="-171450">
              <a:buFont typeface="Arial" panose="020B0604020202020204" pitchFamily="34" charset="0"/>
              <a:buChar char="•"/>
            </a:pPr>
            <a:r>
              <a:rPr lang="en-US" dirty="0"/>
              <a:t>correctly modeling</a:t>
            </a:r>
            <a:r>
              <a:rPr lang="en-US" baseline="0" dirty="0"/>
              <a:t> </a:t>
            </a:r>
            <a:r>
              <a:rPr lang="en-US" dirty="0"/>
              <a:t>semantically challenging sentences (covering negation, correct scope, disjunction, quantifiers)</a:t>
            </a:r>
            <a:r>
              <a:rPr lang="en-US" baseline="0" dirty="0"/>
              <a:t> </a:t>
            </a:r>
          </a:p>
          <a:p>
            <a:pPr marL="171450" indent="-171450">
              <a:buFont typeface="Arial" panose="020B0604020202020204" pitchFamily="34" charset="0"/>
              <a:buChar char="•"/>
            </a:pPr>
            <a:r>
              <a:rPr lang="en-US" baseline="0" dirty="0"/>
              <a:t>or chaining meaning of several premises</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Common to all knowledge-based systems is the difficulty of acquiring the background knowledge required to determine entailment </a:t>
            </a:r>
            <a:r>
              <a:rPr lang="en-US" sz="1200" dirty="0">
                <a:solidFill>
                  <a:schemeClr val="accent2">
                    <a:lumMod val="75000"/>
                  </a:schemeClr>
                </a:solidFill>
              </a:rPr>
              <a:t>(Dagan et al., 2013)</a:t>
            </a:r>
          </a:p>
          <a:p>
            <a:pPr marL="0" indent="0">
              <a:buFont typeface="Arial" panose="020B0604020202020204" pitchFamily="34" charset="0"/>
              <a:buNone/>
            </a:pPr>
            <a:endParaRPr lang="nl-NL" dirty="0"/>
          </a:p>
        </p:txBody>
      </p:sp>
      <p:sp>
        <p:nvSpPr>
          <p:cNvPr id="4" name="Slide Number Placeholder 3"/>
          <p:cNvSpPr>
            <a:spLocks noGrp="1"/>
          </p:cNvSpPr>
          <p:nvPr>
            <p:ph type="sldNum" sz="quarter" idx="10"/>
          </p:nvPr>
        </p:nvSpPr>
        <p:spPr/>
        <p:txBody>
          <a:bodyPr/>
          <a:lstStyle/>
          <a:p>
            <a:fld id="{E7CF89DE-6D2B-42E0-90EB-D2E577628E26}" type="slidenum">
              <a:rPr lang="nl-NL" smtClean="0"/>
              <a:t>3</a:t>
            </a:fld>
            <a:endParaRPr lang="nl-NL"/>
          </a:p>
        </p:txBody>
      </p:sp>
    </p:spTree>
    <p:extLst>
      <p:ext uri="{BB962C8B-B14F-4D97-AF65-F5344CB8AC3E}">
        <p14:creationId xmlns:p14="http://schemas.microsoft.com/office/powerpoint/2010/main" val="241096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WordNet:</a:t>
            </a:r>
            <a:r>
              <a:rPr lang="en-US" baseline="0" dirty="0"/>
              <a:t> </a:t>
            </a:r>
            <a:r>
              <a:rPr lang="en-US" dirty="0"/>
              <a:t>155,327 words organized in 175,979 </a:t>
            </a:r>
            <a:r>
              <a:rPr lang="en-US" dirty="0" err="1"/>
              <a:t>synsets</a:t>
            </a:r>
            <a:r>
              <a:rPr lang="en-US" dirty="0"/>
              <a:t> for a total of 207,016 word-sense pairs</a:t>
            </a:r>
            <a:endParaRPr lang="nl-NL" dirty="0"/>
          </a:p>
        </p:txBody>
      </p:sp>
      <p:sp>
        <p:nvSpPr>
          <p:cNvPr id="4" name="Slide Number Placeholder 3"/>
          <p:cNvSpPr>
            <a:spLocks noGrp="1"/>
          </p:cNvSpPr>
          <p:nvPr>
            <p:ph type="sldNum" sz="quarter" idx="10"/>
          </p:nvPr>
        </p:nvSpPr>
        <p:spPr/>
        <p:txBody>
          <a:bodyPr/>
          <a:lstStyle/>
          <a:p>
            <a:fld id="{E7CF89DE-6D2B-42E0-90EB-D2E577628E26}" type="slidenum">
              <a:rPr lang="nl-NL" smtClean="0"/>
              <a:t>4</a:t>
            </a:fld>
            <a:endParaRPr lang="nl-NL"/>
          </a:p>
        </p:txBody>
      </p:sp>
    </p:spTree>
    <p:extLst>
      <p:ext uri="{BB962C8B-B14F-4D97-AF65-F5344CB8AC3E}">
        <p14:creationId xmlns:p14="http://schemas.microsoft.com/office/powerpoint/2010/main" val="340150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Reasoning to the best explanation</a:t>
            </a:r>
            <a:endParaRPr lang="nl-NL" dirty="0"/>
          </a:p>
        </p:txBody>
      </p:sp>
      <p:sp>
        <p:nvSpPr>
          <p:cNvPr id="4" name="Slide Number Placeholder 3"/>
          <p:cNvSpPr>
            <a:spLocks noGrp="1"/>
          </p:cNvSpPr>
          <p:nvPr>
            <p:ph type="sldNum" sz="quarter" idx="10"/>
          </p:nvPr>
        </p:nvSpPr>
        <p:spPr/>
        <p:txBody>
          <a:bodyPr/>
          <a:lstStyle/>
          <a:p>
            <a:fld id="{E7CF89DE-6D2B-42E0-90EB-D2E577628E26}" type="slidenum">
              <a:rPr lang="nl-NL" smtClean="0"/>
              <a:t>5</a:t>
            </a:fld>
            <a:endParaRPr lang="nl-NL"/>
          </a:p>
        </p:txBody>
      </p:sp>
    </p:spTree>
    <p:extLst>
      <p:ext uri="{BB962C8B-B14F-4D97-AF65-F5344CB8AC3E}">
        <p14:creationId xmlns:p14="http://schemas.microsoft.com/office/powerpoint/2010/main" val="232553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F89DE-6D2B-42E0-90EB-D2E577628E26}" type="slidenum">
              <a:rPr lang="nl-NL" smtClean="0"/>
              <a:t>8</a:t>
            </a:fld>
            <a:endParaRPr lang="nl-NL"/>
          </a:p>
        </p:txBody>
      </p:sp>
    </p:spTree>
    <p:extLst>
      <p:ext uri="{BB962C8B-B14F-4D97-AF65-F5344CB8AC3E}">
        <p14:creationId xmlns:p14="http://schemas.microsoft.com/office/powerpoint/2010/main" val="218646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aligner</a:t>
            </a:r>
          </a:p>
          <a:p>
            <a:endParaRPr lang="en-US" dirty="0"/>
          </a:p>
          <a:p>
            <a:r>
              <a:rPr lang="en-US" dirty="0"/>
              <a:t>~30 hand crafted rules based on the training data</a:t>
            </a:r>
          </a:p>
          <a:p>
            <a:endParaRPr lang="en-US" dirty="0"/>
          </a:p>
          <a:p>
            <a:r>
              <a:rPr lang="en-US" dirty="0"/>
              <a:t>Add rec rectangles, add that one loop is enough</a:t>
            </a:r>
            <a:endParaRPr lang="nl-NL" dirty="0"/>
          </a:p>
        </p:txBody>
      </p:sp>
      <p:sp>
        <p:nvSpPr>
          <p:cNvPr id="4" name="Slide Number Placeholder 3"/>
          <p:cNvSpPr>
            <a:spLocks noGrp="1"/>
          </p:cNvSpPr>
          <p:nvPr>
            <p:ph type="sldNum" sz="quarter" idx="10"/>
          </p:nvPr>
        </p:nvSpPr>
        <p:spPr/>
        <p:txBody>
          <a:bodyPr/>
          <a:lstStyle/>
          <a:p>
            <a:fld id="{E7CF89DE-6D2B-42E0-90EB-D2E577628E26}" type="slidenum">
              <a:rPr lang="nl-NL" smtClean="0"/>
              <a:t>11</a:t>
            </a:fld>
            <a:endParaRPr lang="nl-NL"/>
          </a:p>
        </p:txBody>
      </p:sp>
    </p:spTree>
    <p:extLst>
      <p:ext uri="{BB962C8B-B14F-4D97-AF65-F5344CB8AC3E}">
        <p14:creationId xmlns:p14="http://schemas.microsoft.com/office/powerpoint/2010/main" val="317114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p>
          <a:p>
            <a:r>
              <a:rPr lang="en-US" dirty="0"/>
              <a:t>12.9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Abduction as subgraph matching with variable unification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Theorem</a:t>
            </a:r>
            <a:r>
              <a:rPr lang="en-US" sz="1200" baseline="0" dirty="0">
                <a:solidFill>
                  <a:schemeClr val="tx1"/>
                </a:solidFill>
              </a:rPr>
              <a:t> </a:t>
            </a:r>
            <a:r>
              <a:rPr lang="en-US" sz="1200" baseline="0" dirty="0" err="1">
                <a:solidFill>
                  <a:schemeClr val="tx1"/>
                </a:solidFill>
              </a:rPr>
              <a:t>prvers</a:t>
            </a:r>
            <a:r>
              <a:rPr lang="en-US" sz="1200" baseline="0" dirty="0">
                <a:solidFill>
                  <a:schemeClr val="tx1"/>
                </a:solidFill>
              </a:rPr>
              <a:t> being precise in </a:t>
            </a:r>
            <a:r>
              <a:rPr lang="en-US" sz="1200" baseline="0" dirty="0" err="1">
                <a:solidFill>
                  <a:schemeClr val="tx1"/>
                </a:solidFill>
              </a:rPr>
              <a:t>theor</a:t>
            </a:r>
            <a:r>
              <a:rPr lang="en-US" sz="1200" baseline="0" dirty="0">
                <a:solidFill>
                  <a:schemeClr val="tx1"/>
                </a:solidFill>
              </a:rPr>
              <a:t> proof is important</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7CF89DE-6D2B-42E0-90EB-D2E577628E26}" type="slidenum">
              <a:rPr lang="nl-NL" smtClean="0"/>
              <a:t>12</a:t>
            </a:fld>
            <a:endParaRPr lang="nl-NL"/>
          </a:p>
        </p:txBody>
      </p:sp>
    </p:spTree>
    <p:extLst>
      <p:ext uri="{BB962C8B-B14F-4D97-AF65-F5344CB8AC3E}">
        <p14:creationId xmlns:p14="http://schemas.microsoft.com/office/powerpoint/2010/main" val="189614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to analyze errors: don’t forget Parser mistakes</a:t>
            </a:r>
          </a:p>
          <a:p>
            <a:r>
              <a:rPr lang="en-US" dirty="0"/>
              <a:t>In total 312</a:t>
            </a:r>
            <a:r>
              <a:rPr lang="en-US" baseline="0" dirty="0"/>
              <a:t> from training data using C7C</a:t>
            </a:r>
            <a:endParaRPr lang="nl-NL" dirty="0"/>
          </a:p>
        </p:txBody>
      </p:sp>
      <p:sp>
        <p:nvSpPr>
          <p:cNvPr id="4" name="Slide Number Placeholder 3"/>
          <p:cNvSpPr>
            <a:spLocks noGrp="1"/>
          </p:cNvSpPr>
          <p:nvPr>
            <p:ph type="sldNum" sz="quarter" idx="10"/>
          </p:nvPr>
        </p:nvSpPr>
        <p:spPr/>
        <p:txBody>
          <a:bodyPr/>
          <a:lstStyle/>
          <a:p>
            <a:fld id="{E7CF89DE-6D2B-42E0-90EB-D2E577628E26}" type="slidenum">
              <a:rPr lang="nl-NL" smtClean="0"/>
              <a:t>13</a:t>
            </a:fld>
            <a:endParaRPr lang="nl-NL"/>
          </a:p>
        </p:txBody>
      </p:sp>
    </p:spTree>
    <p:extLst>
      <p:ext uri="{BB962C8B-B14F-4D97-AF65-F5344CB8AC3E}">
        <p14:creationId xmlns:p14="http://schemas.microsoft.com/office/powerpoint/2010/main" val="270830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p>
          <a:p>
            <a:r>
              <a:rPr lang="en-US" dirty="0"/>
              <a:t>12.9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Abduction as subgraph matching with variable unification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Theorem</a:t>
            </a:r>
            <a:r>
              <a:rPr lang="en-US" sz="1200" baseline="0" dirty="0">
                <a:solidFill>
                  <a:schemeClr val="tx1"/>
                </a:solidFill>
              </a:rPr>
              <a:t> </a:t>
            </a:r>
            <a:r>
              <a:rPr lang="en-US" sz="1200" baseline="0" dirty="0" err="1">
                <a:solidFill>
                  <a:schemeClr val="tx1"/>
                </a:solidFill>
              </a:rPr>
              <a:t>prvers</a:t>
            </a:r>
            <a:r>
              <a:rPr lang="en-US" sz="1200" baseline="0" dirty="0">
                <a:solidFill>
                  <a:schemeClr val="tx1"/>
                </a:solidFill>
              </a:rPr>
              <a:t> being precise in </a:t>
            </a:r>
            <a:r>
              <a:rPr lang="en-US" sz="1200" baseline="0" dirty="0" err="1">
                <a:solidFill>
                  <a:schemeClr val="tx1"/>
                </a:solidFill>
              </a:rPr>
              <a:t>theor</a:t>
            </a:r>
            <a:r>
              <a:rPr lang="en-US" sz="1200" baseline="0" dirty="0">
                <a:solidFill>
                  <a:schemeClr val="tx1"/>
                </a:solidFill>
              </a:rPr>
              <a:t> proof is important</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7CF89DE-6D2B-42E0-90EB-D2E577628E26}" type="slidenum">
              <a:rPr lang="nl-NL" smtClean="0"/>
              <a:t>15</a:t>
            </a:fld>
            <a:endParaRPr lang="nl-NL"/>
          </a:p>
        </p:txBody>
      </p:sp>
    </p:spTree>
    <p:extLst>
      <p:ext uri="{BB962C8B-B14F-4D97-AF65-F5344CB8AC3E}">
        <p14:creationId xmlns:p14="http://schemas.microsoft.com/office/powerpoint/2010/main" val="134455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NTP4NLS</a:t>
            </a:r>
            <a:endParaRPr lang="nl-NL"/>
          </a:p>
        </p:txBody>
      </p:sp>
      <p:sp>
        <p:nvSpPr>
          <p:cNvPr id="6" name="Slide Number Placeholder 5"/>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166519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NTP4NLS</a:t>
            </a:r>
            <a:endParaRPr lang="nl-NL"/>
          </a:p>
        </p:txBody>
      </p:sp>
      <p:sp>
        <p:nvSpPr>
          <p:cNvPr id="6" name="Slide Number Placeholder 5"/>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175896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NTP4NLS</a:t>
            </a:r>
            <a:endParaRPr lang="nl-NL"/>
          </a:p>
        </p:txBody>
      </p:sp>
      <p:sp>
        <p:nvSpPr>
          <p:cNvPr id="6" name="Slide Number Placeholder 5"/>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193067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nl-NL"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NTP4NLS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a:t>
            </a:fld>
            <a:endParaRPr lang="nl-NL" dirty="0"/>
          </a:p>
        </p:txBody>
      </p:sp>
    </p:spTree>
    <p:extLst>
      <p:ext uri="{BB962C8B-B14F-4D97-AF65-F5344CB8AC3E}">
        <p14:creationId xmlns:p14="http://schemas.microsoft.com/office/powerpoint/2010/main" val="50605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solidFill>
            <a:schemeClr val="bg1"/>
          </a:solidFill>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a:solidFill>
            <a:schemeClr val="bg1"/>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NTP4NLS</a:t>
            </a:r>
            <a:endParaRPr lang="nl-NL"/>
          </a:p>
        </p:txBody>
      </p:sp>
      <p:sp>
        <p:nvSpPr>
          <p:cNvPr id="6" name="Slide Number Placeholder 5"/>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2468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r>
              <a:rPr lang="nl-NL"/>
              <a:t>Lasha Abzianidze</a:t>
            </a:r>
          </a:p>
        </p:txBody>
      </p:sp>
      <p:sp>
        <p:nvSpPr>
          <p:cNvPr id="6" name="Footer Placeholder 5"/>
          <p:cNvSpPr>
            <a:spLocks noGrp="1"/>
          </p:cNvSpPr>
          <p:nvPr>
            <p:ph type="ftr" sz="quarter" idx="11"/>
          </p:nvPr>
        </p:nvSpPr>
        <p:spPr/>
        <p:txBody>
          <a:bodyPr/>
          <a:lstStyle/>
          <a:p>
            <a:r>
              <a:rPr lang="en-US"/>
              <a:t>NTP4NLS</a:t>
            </a:r>
            <a:endParaRPr lang="nl-NL"/>
          </a:p>
        </p:txBody>
      </p:sp>
      <p:sp>
        <p:nvSpPr>
          <p:cNvPr id="7" name="Slide Number Placeholder 6"/>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39527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r>
              <a:rPr lang="nl-NL"/>
              <a:t>Lasha Abzianidze</a:t>
            </a:r>
          </a:p>
        </p:txBody>
      </p:sp>
      <p:sp>
        <p:nvSpPr>
          <p:cNvPr id="8" name="Footer Placeholder 7"/>
          <p:cNvSpPr>
            <a:spLocks noGrp="1"/>
          </p:cNvSpPr>
          <p:nvPr>
            <p:ph type="ftr" sz="quarter" idx="11"/>
          </p:nvPr>
        </p:nvSpPr>
        <p:spPr/>
        <p:txBody>
          <a:bodyPr/>
          <a:lstStyle/>
          <a:p>
            <a:r>
              <a:rPr lang="en-US"/>
              <a:t>NTP4NLS</a:t>
            </a:r>
            <a:endParaRPr lang="nl-NL"/>
          </a:p>
        </p:txBody>
      </p:sp>
      <p:sp>
        <p:nvSpPr>
          <p:cNvPr id="9" name="Slide Number Placeholder 8"/>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236444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r>
              <a:rPr lang="nl-NL"/>
              <a:t>Lasha Abzianidze</a:t>
            </a:r>
          </a:p>
        </p:txBody>
      </p:sp>
      <p:sp>
        <p:nvSpPr>
          <p:cNvPr id="4" name="Footer Placeholder 3"/>
          <p:cNvSpPr>
            <a:spLocks noGrp="1"/>
          </p:cNvSpPr>
          <p:nvPr>
            <p:ph type="ftr" sz="quarter" idx="11"/>
          </p:nvPr>
        </p:nvSpPr>
        <p:spPr/>
        <p:txBody>
          <a:bodyPr/>
          <a:lstStyle/>
          <a:p>
            <a:r>
              <a:rPr lang="en-US"/>
              <a:t>NTP4NLS</a:t>
            </a:r>
            <a:endParaRPr lang="nl-NL"/>
          </a:p>
        </p:txBody>
      </p:sp>
      <p:sp>
        <p:nvSpPr>
          <p:cNvPr id="5" name="Slide Number Placeholder 4"/>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29173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Lasha Abzianidze</a:t>
            </a:r>
          </a:p>
        </p:txBody>
      </p:sp>
      <p:sp>
        <p:nvSpPr>
          <p:cNvPr id="3" name="Footer Placeholder 2"/>
          <p:cNvSpPr>
            <a:spLocks noGrp="1"/>
          </p:cNvSpPr>
          <p:nvPr>
            <p:ph type="ftr" sz="quarter" idx="11"/>
          </p:nvPr>
        </p:nvSpPr>
        <p:spPr/>
        <p:txBody>
          <a:bodyPr/>
          <a:lstStyle/>
          <a:p>
            <a:r>
              <a:rPr lang="en-US"/>
              <a:t>NTP4NLS</a:t>
            </a:r>
            <a:endParaRPr lang="nl-NL"/>
          </a:p>
        </p:txBody>
      </p:sp>
      <p:sp>
        <p:nvSpPr>
          <p:cNvPr id="4" name="Slide Number Placeholder 3"/>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121383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nl-NL"/>
              <a:t>Lasha Abzianidze</a:t>
            </a:r>
          </a:p>
        </p:txBody>
      </p:sp>
      <p:sp>
        <p:nvSpPr>
          <p:cNvPr id="6" name="Footer Placeholder 5"/>
          <p:cNvSpPr>
            <a:spLocks noGrp="1"/>
          </p:cNvSpPr>
          <p:nvPr>
            <p:ph type="ftr" sz="quarter" idx="11"/>
          </p:nvPr>
        </p:nvSpPr>
        <p:spPr/>
        <p:txBody>
          <a:bodyPr/>
          <a:lstStyle/>
          <a:p>
            <a:r>
              <a:rPr lang="en-US"/>
              <a:t>NTP4NLS</a:t>
            </a:r>
            <a:endParaRPr lang="nl-NL"/>
          </a:p>
        </p:txBody>
      </p:sp>
      <p:sp>
        <p:nvSpPr>
          <p:cNvPr id="7" name="Slide Number Placeholder 6"/>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412687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nl-NL"/>
              <a:t>Lasha Abzianidze</a:t>
            </a:r>
          </a:p>
        </p:txBody>
      </p:sp>
      <p:sp>
        <p:nvSpPr>
          <p:cNvPr id="6" name="Footer Placeholder 5"/>
          <p:cNvSpPr>
            <a:spLocks noGrp="1"/>
          </p:cNvSpPr>
          <p:nvPr>
            <p:ph type="ftr" sz="quarter" idx="11"/>
          </p:nvPr>
        </p:nvSpPr>
        <p:spPr/>
        <p:txBody>
          <a:bodyPr/>
          <a:lstStyle/>
          <a:p>
            <a:r>
              <a:rPr lang="en-US"/>
              <a:t>NTP4NLS</a:t>
            </a:r>
            <a:endParaRPr lang="nl-NL"/>
          </a:p>
        </p:txBody>
      </p:sp>
      <p:sp>
        <p:nvSpPr>
          <p:cNvPr id="7" name="Slide Number Placeholder 6"/>
          <p:cNvSpPr>
            <a:spLocks noGrp="1"/>
          </p:cNvSpPr>
          <p:nvPr>
            <p:ph type="sldNum" sz="quarter" idx="12"/>
          </p:nvPr>
        </p:nvSpPr>
        <p:spPr/>
        <p:txBody>
          <a:bodyPr/>
          <a:lstStyle/>
          <a:p>
            <a:fld id="{A9A09D6B-D05C-411B-9FD4-A4FD8E9C0886}" type="slidenum">
              <a:rPr lang="nl-NL" smtClean="0"/>
              <a:t>‹#›</a:t>
            </a:fld>
            <a:endParaRPr lang="nl-NL"/>
          </a:p>
        </p:txBody>
      </p:sp>
    </p:spTree>
    <p:extLst>
      <p:ext uri="{BB962C8B-B14F-4D97-AF65-F5344CB8AC3E}">
        <p14:creationId xmlns:p14="http://schemas.microsoft.com/office/powerpoint/2010/main" val="337189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4503"/>
            <a:ext cx="10515600" cy="845366"/>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262743"/>
            <a:ext cx="10515600" cy="49142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2"/>
          </p:nvPr>
        </p:nvSpPr>
        <p:spPr>
          <a:xfrm>
            <a:off x="10363200" y="6495691"/>
            <a:ext cx="1828800" cy="365125"/>
          </a:xfrm>
          <a:prstGeom prst="rect">
            <a:avLst/>
          </a:prstGeom>
          <a:solidFill>
            <a:schemeClr val="accent4"/>
          </a:solidFill>
        </p:spPr>
        <p:txBody>
          <a:bodyPr vert="horz" lIns="91440" tIns="45720" rIns="91440" bIns="45720" rtlCol="0" anchor="ctr"/>
          <a:lstStyle>
            <a:lvl1pPr algn="ctr">
              <a:defRPr sz="1400" b="1">
                <a:solidFill>
                  <a:schemeClr val="tx1"/>
                </a:solidFill>
              </a:defRPr>
            </a:lvl1pPr>
          </a:lstStyle>
          <a:p>
            <a:r>
              <a:rPr lang="nl-NL"/>
              <a:t>Lasha Abzianidze</a:t>
            </a:r>
            <a:endParaRPr lang="nl-NL" dirty="0"/>
          </a:p>
        </p:txBody>
      </p:sp>
      <p:sp>
        <p:nvSpPr>
          <p:cNvPr id="5" name="Footer Placeholder 4"/>
          <p:cNvSpPr>
            <a:spLocks noGrp="1"/>
          </p:cNvSpPr>
          <p:nvPr>
            <p:ph type="ftr" sz="quarter" idx="3"/>
          </p:nvPr>
        </p:nvSpPr>
        <p:spPr>
          <a:xfrm>
            <a:off x="1750423" y="6495692"/>
            <a:ext cx="8612777" cy="365125"/>
          </a:xfrm>
          <a:prstGeom prst="rect">
            <a:avLst/>
          </a:prstGeom>
          <a:solidFill>
            <a:schemeClr val="tx1"/>
          </a:solidFill>
        </p:spPr>
        <p:txBody>
          <a:bodyPr vert="horz" lIns="91440" tIns="45720" rIns="91440" bIns="45720" rtlCol="0" anchor="ctr"/>
          <a:lstStyle>
            <a:lvl1pPr algn="ctr">
              <a:defRPr sz="1800" b="1">
                <a:solidFill>
                  <a:schemeClr val="accent4"/>
                </a:solidFill>
              </a:defRPr>
            </a:lvl1pPr>
          </a:lstStyle>
          <a:p>
            <a:r>
              <a:rPr lang="en-US"/>
              <a:t>NTP4NLS</a:t>
            </a:r>
            <a:endParaRPr lang="nl-NL" dirty="0"/>
          </a:p>
        </p:txBody>
      </p:sp>
      <p:sp>
        <p:nvSpPr>
          <p:cNvPr id="6" name="Slide Number Placeholder 5"/>
          <p:cNvSpPr>
            <a:spLocks noGrp="1"/>
          </p:cNvSpPr>
          <p:nvPr>
            <p:ph type="sldNum" sz="quarter" idx="4"/>
          </p:nvPr>
        </p:nvSpPr>
        <p:spPr>
          <a:xfrm>
            <a:off x="-1" y="6495692"/>
            <a:ext cx="1750423" cy="365125"/>
          </a:xfrm>
          <a:prstGeom prst="rect">
            <a:avLst/>
          </a:prstGeom>
          <a:solidFill>
            <a:schemeClr val="accent4"/>
          </a:solidFill>
        </p:spPr>
        <p:txBody>
          <a:bodyPr vert="horz" lIns="91440" tIns="45720" rIns="91440" bIns="45720" rtlCol="0" anchor="ctr"/>
          <a:lstStyle>
            <a:lvl1pPr algn="ctr">
              <a:defRPr sz="1400" b="1">
                <a:solidFill>
                  <a:schemeClr val="tx1"/>
                </a:solidFill>
              </a:defRPr>
            </a:lvl1pPr>
          </a:lstStyle>
          <a:p>
            <a:fld id="{A9A09D6B-D05C-411B-9FD4-A4FD8E9C0886}" type="slidenum">
              <a:rPr lang="nl-NL" smtClean="0"/>
              <a:pPr/>
              <a:t>‹#›</a:t>
            </a:fld>
            <a:endParaRPr lang="nl-NL"/>
          </a:p>
        </p:txBody>
      </p:sp>
      <p:sp>
        <p:nvSpPr>
          <p:cNvPr id="7" name="Rectangle 6"/>
          <p:cNvSpPr/>
          <p:nvPr userDrawn="1"/>
        </p:nvSpPr>
        <p:spPr>
          <a:xfrm>
            <a:off x="-8" y="0"/>
            <a:ext cx="12192008" cy="2177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866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giphy.com/gifs/research-madebydot-gifathon-26FPC5oAdfeFPkQQE" TargetMode="External"/><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1230.png"/><Relationship Id="rId3" Type="http://schemas.openxmlformats.org/officeDocument/2006/relationships/image" Target="../media/image1190.png"/><Relationship Id="rId7" Type="http://schemas.openxmlformats.org/officeDocument/2006/relationships/image" Target="../media/image12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80.png"/><Relationship Id="rId11" Type="http://schemas.openxmlformats.org/officeDocument/2006/relationships/chart" Target="../charts/chart1.xml"/><Relationship Id="rId5" Type="http://schemas.openxmlformats.org/officeDocument/2006/relationships/image" Target="../media/image1211.png"/><Relationship Id="rId10" Type="http://schemas.openxmlformats.org/officeDocument/2006/relationships/image" Target="../media/image126.png"/><Relationship Id="rId4" Type="http://schemas.openxmlformats.org/officeDocument/2006/relationships/image" Target="../media/image1200.png"/><Relationship Id="rId9" Type="http://schemas.openxmlformats.org/officeDocument/2006/relationships/image" Target="../media/image1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iphy.com/gifs/research-madebydot-gifathon-26FPC5oAdfeFPkQQE" TargetMode="External"/><Relationship Id="rId1" Type="http://schemas.openxmlformats.org/officeDocument/2006/relationships/slideLayout" Target="../slideLayouts/slideLayout3.xml"/><Relationship Id="rId4" Type="http://schemas.openxmlformats.org/officeDocument/2006/relationships/hyperlink" Target="https://www.clinjournal.org/clinj/article/view/120" TargetMode="External"/></Relationships>
</file>

<file path=ppt/slides/_rels/slide16.xml.rels><?xml version="1.0" encoding="UTF-8" standalone="yes"?>
<Relationships xmlns="http://schemas.openxmlformats.org/package/2006/relationships"><Relationship Id="rId21" Type="http://schemas.openxmlformats.org/officeDocument/2006/relationships/image" Target="../media/image990.png"/><Relationship Id="rId34" Type="http://schemas.openxmlformats.org/officeDocument/2006/relationships/image" Target="../media/image102.png"/><Relationship Id="rId47" Type="http://schemas.openxmlformats.org/officeDocument/2006/relationships/image" Target="../media/image62.png"/><Relationship Id="rId50" Type="http://schemas.microsoft.com/office/2007/relationships/hdphoto" Target="../media/hdphoto8.wdp"/><Relationship Id="rId55" Type="http://schemas.openxmlformats.org/officeDocument/2006/relationships/image" Target="../media/image113.png"/><Relationship Id="rId63" Type="http://schemas.openxmlformats.org/officeDocument/2006/relationships/image" Target="../media/image121.png"/><Relationship Id="rId68" Type="http://schemas.openxmlformats.org/officeDocument/2006/relationships/image" Target="../media/image129.png"/><Relationship Id="rId7" Type="http://schemas.openxmlformats.org/officeDocument/2006/relationships/image" Target="../media/image98.png"/><Relationship Id="rId71" Type="http://schemas.openxmlformats.org/officeDocument/2006/relationships/image" Target="../media/image132.png"/><Relationship Id="rId2" Type="http://schemas.openxmlformats.org/officeDocument/2006/relationships/notesSlide" Target="../notesSlides/notesSlide9.xml"/><Relationship Id="rId29" Type="http://schemas.openxmlformats.org/officeDocument/2006/relationships/image" Target="../media/image310.png"/><Relationship Id="rId32" Type="http://schemas.openxmlformats.org/officeDocument/2006/relationships/image" Target="../media/image48.png"/><Relationship Id="rId37" Type="http://schemas.microsoft.com/office/2007/relationships/hdphoto" Target="../media/hdphoto3.wdp"/><Relationship Id="rId45" Type="http://schemas.openxmlformats.org/officeDocument/2006/relationships/image" Target="../media/image60.png"/><Relationship Id="rId53" Type="http://schemas.openxmlformats.org/officeDocument/2006/relationships/image" Target="../media/image111.png"/><Relationship Id="rId58" Type="http://schemas.openxmlformats.org/officeDocument/2006/relationships/image" Target="../media/image116.png"/><Relationship Id="rId66" Type="http://schemas.openxmlformats.org/officeDocument/2006/relationships/image" Target="../media/image127.png"/><Relationship Id="rId5" Type="http://schemas.openxmlformats.org/officeDocument/2006/relationships/image" Target="../media/image960.png"/><Relationship Id="rId36" Type="http://schemas.openxmlformats.org/officeDocument/2006/relationships/image" Target="../media/image15.png"/><Relationship Id="rId49" Type="http://schemas.openxmlformats.org/officeDocument/2006/relationships/image" Target="../media/image29.png"/><Relationship Id="rId57" Type="http://schemas.openxmlformats.org/officeDocument/2006/relationships/image" Target="../media/image115.png"/><Relationship Id="rId61" Type="http://schemas.openxmlformats.org/officeDocument/2006/relationships/image" Target="../media/image119.png"/><Relationship Id="rId10" Type="http://schemas.openxmlformats.org/officeDocument/2006/relationships/image" Target="../media/image101.png"/><Relationship Id="rId31" Type="http://schemas.openxmlformats.org/officeDocument/2006/relationships/image" Target="../media/image1000.png"/><Relationship Id="rId44" Type="http://schemas.openxmlformats.org/officeDocument/2006/relationships/image" Target="../media/image59.png"/><Relationship Id="rId52" Type="http://schemas.openxmlformats.org/officeDocument/2006/relationships/image" Target="../media/image107.png"/><Relationship Id="rId60" Type="http://schemas.openxmlformats.org/officeDocument/2006/relationships/image" Target="../media/image118.png"/><Relationship Id="rId65" Type="http://schemas.openxmlformats.org/officeDocument/2006/relationships/image" Target="../media/image123.png"/><Relationship Id="rId9" Type="http://schemas.openxmlformats.org/officeDocument/2006/relationships/image" Target="../media/image100.png"/><Relationship Id="rId30" Type="http://schemas.openxmlformats.org/officeDocument/2006/relationships/image" Target="../media/image46.png"/><Relationship Id="rId35" Type="http://schemas.openxmlformats.org/officeDocument/2006/relationships/image" Target="../media/image103.png"/><Relationship Id="rId48" Type="http://schemas.openxmlformats.org/officeDocument/2006/relationships/image" Target="../media/image63.png"/><Relationship Id="rId56" Type="http://schemas.openxmlformats.org/officeDocument/2006/relationships/image" Target="../media/image114.png"/><Relationship Id="rId64" Type="http://schemas.openxmlformats.org/officeDocument/2006/relationships/image" Target="../media/image122.png"/><Relationship Id="rId69" Type="http://schemas.openxmlformats.org/officeDocument/2006/relationships/image" Target="../media/image130.png"/><Relationship Id="rId8" Type="http://schemas.openxmlformats.org/officeDocument/2006/relationships/image" Target="../media/image99.png"/><Relationship Id="rId51" Type="http://schemas.openxmlformats.org/officeDocument/2006/relationships/image" Target="../media/image105.png"/><Relationship Id="rId72" Type="http://schemas.openxmlformats.org/officeDocument/2006/relationships/image" Target="../media/image133.png"/><Relationship Id="rId3" Type="http://schemas.openxmlformats.org/officeDocument/2006/relationships/image" Target="../media/image28.png"/><Relationship Id="rId33" Type="http://schemas.openxmlformats.org/officeDocument/2006/relationships/image" Target="../media/image1011.png"/><Relationship Id="rId46" Type="http://schemas.openxmlformats.org/officeDocument/2006/relationships/image" Target="../media/image56.png"/><Relationship Id="rId59" Type="http://schemas.openxmlformats.org/officeDocument/2006/relationships/image" Target="../media/image117.png"/><Relationship Id="rId67" Type="http://schemas.openxmlformats.org/officeDocument/2006/relationships/image" Target="../media/image128.png"/><Relationship Id="rId20" Type="http://schemas.openxmlformats.org/officeDocument/2006/relationships/image" Target="../media/image980.png"/><Relationship Id="rId54" Type="http://schemas.openxmlformats.org/officeDocument/2006/relationships/image" Target="../media/image112.png"/><Relationship Id="rId62" Type="http://schemas.openxmlformats.org/officeDocument/2006/relationships/image" Target="../media/image120.png"/><Relationship Id="rId70"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97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aclanthology.org/2020.lrec-1.64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clanthology.org/2020.conll-1.3"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xfuel.com/en/free-photo-jvu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6.png"/><Relationship Id="rId7" Type="http://schemas.openxmlformats.org/officeDocument/2006/relationships/image" Target="../media/image1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6.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39.jpeg"/><Relationship Id="rId5" Type="http://schemas.openxmlformats.org/officeDocument/2006/relationships/image" Target="../media/image141.png"/><Relationship Id="rId10" Type="http://schemas.openxmlformats.org/officeDocument/2006/relationships/chart" Target="../charts/chart3.xml"/><Relationship Id="rId4" Type="http://schemas.openxmlformats.org/officeDocument/2006/relationships/image" Target="../media/image140.png"/><Relationship Id="rId9" Type="http://schemas.openxmlformats.org/officeDocument/2006/relationships/chart" Target="../charts/chart2.xml"/><Relationship Id="rId14" Type="http://schemas.openxmlformats.org/officeDocument/2006/relationships/image" Target="../media/image147.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giphy.com/gifs/research-madebydot-gifathon-26FPC5oAdfeFPkQQ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NULL"/><Relationship Id="rId5" Type="http://schemas.openxmlformats.org/officeDocument/2006/relationships/image" Target="NULL"/><Relationship Id="rId15" Type="http://schemas.microsoft.com/office/2007/relationships/hdphoto" Target="../media/hdphoto10.wdp"/><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hyperlink" Target="https://giphy.com/gifs/research-madebydot-gifathon-26FPC5oAdfeFPkQQE" TargetMode="External"/><Relationship Id="rId3" Type="http://schemas.openxmlformats.org/officeDocument/2006/relationships/hyperlink" Target="https://pixabay.com/" TargetMode="External"/><Relationship Id="rId7" Type="http://schemas.openxmlformats.org/officeDocument/2006/relationships/image" Target="../media/image54.png"/><Relationship Id="rId12" Type="http://schemas.openxmlformats.org/officeDocument/2006/relationships/hyperlink" Target="https://encrypted-tbn0.gstatic.com/images?q=tbn:ANd9GcT0oYysClFwZIg9E8sbT-0QoKnrO58nShr4_IMOVr24dwgsD_GN&amp;s" TargetMode="External"/><Relationship Id="rId2" Type="http://schemas.openxmlformats.org/officeDocument/2006/relationships/hyperlink" Target="https://streamlineicons.com/" TargetMode="External"/><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hyperlink" Target="https://pngimg.com/uploads/sparrow/sparrow_PNG26.png" TargetMode="External"/><Relationship Id="rId5" Type="http://schemas.openxmlformats.org/officeDocument/2006/relationships/image" Target="../media/image53.png"/><Relationship Id="rId10" Type="http://schemas.openxmlformats.org/officeDocument/2006/relationships/hyperlink" Target="https://freesvg.org/img/hand-pencil.png" TargetMode="External"/><Relationship Id="rId4" Type="http://schemas.openxmlformats.org/officeDocument/2006/relationships/image" Target="../media/image52.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10.png"/><Relationship Id="rId3" Type="http://schemas.openxmlformats.org/officeDocument/2006/relationships/image" Target="../media/image8.jpg"/><Relationship Id="rId7" Type="http://schemas.openxmlformats.org/officeDocument/2006/relationships/image" Target="../media/image910.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4.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710.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12.png"/><Relationship Id="rId13" Type="http://schemas.openxmlformats.org/officeDocument/2006/relationships/image" Target="../media/image90.png"/><Relationship Id="rId3" Type="http://schemas.openxmlformats.org/officeDocument/2006/relationships/image" Target="../media/image650.png"/><Relationship Id="rId7" Type="http://schemas.openxmlformats.org/officeDocument/2006/relationships/image" Target="../media/image700.png"/><Relationship Id="rId12" Type="http://schemas.openxmlformats.org/officeDocument/2006/relationships/image" Target="../media/image7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670.png"/><Relationship Id="rId15" Type="http://schemas.openxmlformats.org/officeDocument/2006/relationships/image" Target="../media/image780.png"/><Relationship Id="rId10" Type="http://schemas.openxmlformats.org/officeDocument/2006/relationships/image" Target="../media/image730.png"/><Relationship Id="rId4" Type="http://schemas.openxmlformats.org/officeDocument/2006/relationships/image" Target="../media/image660.png"/><Relationship Id="rId9" Type="http://schemas.openxmlformats.org/officeDocument/2006/relationships/image" Target="../media/image13.png"/><Relationship Id="rId14" Type="http://schemas.openxmlformats.org/officeDocument/2006/relationships/image" Target="../media/image770.png"/></Relationships>
</file>

<file path=ppt/slides/_rels/slide7.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820.png"/><Relationship Id="rId26" Type="http://schemas.microsoft.com/office/2007/relationships/hdphoto" Target="../media/hdphoto3.wdp"/><Relationship Id="rId51" Type="http://schemas.openxmlformats.org/officeDocument/2006/relationships/image" Target="../media/image890.png"/><Relationship Id="rId3" Type="http://schemas.openxmlformats.org/officeDocument/2006/relationships/image" Target="../media/image800.png"/><Relationship Id="rId47" Type="http://schemas.openxmlformats.org/officeDocument/2006/relationships/image" Target="../media/image62.png"/><Relationship Id="rId50" Type="http://schemas.openxmlformats.org/officeDocument/2006/relationships/image" Target="../media/image880.png"/><Relationship Id="rId55" Type="http://schemas.openxmlformats.org/officeDocument/2006/relationships/image" Target="../media/image17.png"/><Relationship Id="rId7" Type="http://schemas.openxmlformats.org/officeDocument/2006/relationships/image" Target="../media/image220.png"/><Relationship Id="rId12" Type="http://schemas.openxmlformats.org/officeDocument/2006/relationships/image" Target="../media/image270.png"/><Relationship Id="rId17" Type="http://schemas.openxmlformats.org/officeDocument/2006/relationships/image" Target="../media/image840.png"/><Relationship Id="rId25" Type="http://schemas.openxmlformats.org/officeDocument/2006/relationships/image" Target="../media/image15.png"/><Relationship Id="rId46" Type="http://schemas.openxmlformats.org/officeDocument/2006/relationships/image" Target="../media/image56.png"/><Relationship Id="rId2" Type="http://schemas.openxmlformats.org/officeDocument/2006/relationships/image" Target="../media/image790.png"/><Relationship Id="rId16" Type="http://schemas.openxmlformats.org/officeDocument/2006/relationships/image" Target="../media/image830.png"/><Relationship Id="rId54" Type="http://schemas.openxmlformats.org/officeDocument/2006/relationships/image" Target="../media/image920.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810.png"/><Relationship Id="rId24" Type="http://schemas.openxmlformats.org/officeDocument/2006/relationships/image" Target="../media/image850.png"/><Relationship Id="rId45" Type="http://schemas.openxmlformats.org/officeDocument/2006/relationships/image" Target="../media/image60.png"/><Relationship Id="rId53" Type="http://schemas.openxmlformats.org/officeDocument/2006/relationships/image" Target="../media/image911.png"/><Relationship Id="rId15" Type="http://schemas.openxmlformats.org/officeDocument/2006/relationships/image" Target="../media/image300.png"/><Relationship Id="rId23" Type="http://schemas.openxmlformats.org/officeDocument/2006/relationships/image" Target="../media/image380.png"/><Relationship Id="rId49" Type="http://schemas.openxmlformats.org/officeDocument/2006/relationships/image" Target="../media/image870.png"/><Relationship Id="rId10" Type="http://schemas.openxmlformats.org/officeDocument/2006/relationships/image" Target="../media/image210.png"/><Relationship Id="rId44" Type="http://schemas.openxmlformats.org/officeDocument/2006/relationships/image" Target="../media/image59.png"/><Relationship Id="rId52" Type="http://schemas.openxmlformats.org/officeDocument/2006/relationships/image" Target="../media/image16.png"/><Relationship Id="rId9" Type="http://schemas.openxmlformats.org/officeDocument/2006/relationships/image" Target="../media/image240.png"/><Relationship Id="rId14" Type="http://schemas.openxmlformats.org/officeDocument/2006/relationships/image" Target="../media/image290.png"/><Relationship Id="rId48" Type="http://schemas.openxmlformats.org/officeDocument/2006/relationships/image" Target="../media/image860.png"/></Relationships>
</file>

<file path=ppt/slides/_rels/slide8.xml.rels><?xml version="1.0" encoding="UTF-8" standalone="yes"?>
<Relationships xmlns="http://schemas.openxmlformats.org/package/2006/relationships"><Relationship Id="rId51" Type="http://schemas.openxmlformats.org/officeDocument/2006/relationships/image" Target="NULL"/><Relationship Id="rId47" Type="http://schemas.openxmlformats.org/officeDocument/2006/relationships/image" Target="NULL"/><Relationship Id="rId50" Type="http://schemas.openxmlformats.org/officeDocument/2006/relationships/image" Target="NULL"/><Relationship Id="rId55" Type="http://schemas.openxmlformats.org/officeDocument/2006/relationships/image" Target="NULL"/><Relationship Id="rId46" Type="http://schemas.openxmlformats.org/officeDocument/2006/relationships/image" Target="NULL"/><Relationship Id="rId2" Type="http://schemas.openxmlformats.org/officeDocument/2006/relationships/image" Target="../media/image18.png"/><Relationship Id="rId54" Type="http://schemas.openxmlformats.org/officeDocument/2006/relationships/image" Target="../media/image20.png"/><Relationship Id="rId1" Type="http://schemas.openxmlformats.org/officeDocument/2006/relationships/slideLayout" Target="../slideLayouts/slideLayout2.xml"/><Relationship Id="rId45" Type="http://schemas.openxmlformats.org/officeDocument/2006/relationships/image" Target="NULL"/><Relationship Id="rId53" Type="http://schemas.microsoft.com/office/2007/relationships/hdphoto" Target="../media/hdphoto4.wdp"/><Relationship Id="rId49" Type="http://schemas.microsoft.com/office/2007/relationships/hdphoto" Target="../media/hdphoto3.wdp"/><Relationship Id="rId44" Type="http://schemas.openxmlformats.org/officeDocument/2006/relationships/image" Target="NULL"/><Relationship Id="rId52" Type="http://schemas.openxmlformats.org/officeDocument/2006/relationships/image" Target="../media/image19.png"/><Relationship Id="rId48" Type="http://schemas.openxmlformats.org/officeDocument/2006/relationships/image" Target="../media/image15.png"/><Relationship Id="rId56"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050.png"/><Relationship Id="rId18" Type="http://schemas.openxmlformats.org/officeDocument/2006/relationships/image" Target="../media/image108.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1040.png"/><Relationship Id="rId17" Type="http://schemas.openxmlformats.org/officeDocument/2006/relationships/image" Target="../media/image1070.png"/><Relationship Id="rId2" Type="http://schemas.openxmlformats.org/officeDocument/2006/relationships/notesSlide" Target="../notesSlides/notesSlide5.xml"/><Relationship Id="rId16" Type="http://schemas.openxmlformats.org/officeDocument/2006/relationships/image" Target="../media/image1020.png"/><Relationship Id="rId20" Type="http://schemas.openxmlformats.org/officeDocument/2006/relationships/image" Target="../media/image110.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030.png"/><Relationship Id="rId5" Type="http://schemas.openxmlformats.org/officeDocument/2006/relationships/image" Target="../media/image23.png"/><Relationship Id="rId15" Type="http://schemas.openxmlformats.org/officeDocument/2006/relationships/image" Target="../media/image25.png"/><Relationship Id="rId19" Type="http://schemas.openxmlformats.org/officeDocument/2006/relationships/image" Target="../media/image109.png"/><Relationship Id="rId4" Type="http://schemas.microsoft.com/office/2007/relationships/hdphoto" Target="../media/hdphoto5.wdp"/><Relationship Id="rId14" Type="http://schemas.openxmlformats.org/officeDocument/2006/relationships/image" Target="../media/image10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39569" y="457200"/>
            <a:ext cx="9312862" cy="2661039"/>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961021" y="1907599"/>
            <a:ext cx="8220042" cy="1089529"/>
          </a:xfrm>
        </p:spPr>
        <p:txBody>
          <a:bodyPr wrap="square">
            <a:spAutoFit/>
          </a:bodyPr>
          <a:lstStyle/>
          <a:p>
            <a:r>
              <a:rPr lang="en-US" sz="7200" dirty="0"/>
              <a:t>Learning as Abduction</a:t>
            </a:r>
            <a:endParaRPr lang="nl-NL" sz="7200" dirty="0"/>
          </a:p>
        </p:txBody>
      </p:sp>
      <p:sp>
        <p:nvSpPr>
          <p:cNvPr id="3" name="Date Placeholder 2"/>
          <p:cNvSpPr>
            <a:spLocks noGrp="1"/>
          </p:cNvSpPr>
          <p:nvPr>
            <p:ph type="dt" sz="half" idx="10"/>
          </p:nvPr>
        </p:nvSpPr>
        <p:spPr/>
        <p:txBody>
          <a:bodyPr/>
          <a:lstStyle/>
          <a:p>
            <a:r>
              <a:rPr lang="nl-NL"/>
              <a:t>Lasha Abzianidze</a:t>
            </a:r>
          </a:p>
        </p:txBody>
      </p:sp>
      <p:sp>
        <p:nvSpPr>
          <p:cNvPr id="4" name="Footer Placeholder 3"/>
          <p:cNvSpPr>
            <a:spLocks noGrp="1"/>
          </p:cNvSpPr>
          <p:nvPr>
            <p:ph type="ftr" sz="quarter" idx="11"/>
          </p:nvPr>
        </p:nvSpPr>
        <p:spPr/>
        <p:txBody>
          <a:bodyPr/>
          <a:lstStyle/>
          <a:p>
            <a:r>
              <a:rPr lang="en-US" dirty="0"/>
              <a:t>Learning as Abduction</a:t>
            </a:r>
            <a:endParaRPr lang="nl-NL" dirty="0"/>
          </a:p>
        </p:txBody>
      </p:sp>
      <p:sp>
        <p:nvSpPr>
          <p:cNvPr id="5" name="Slide Number Placeholder 4"/>
          <p:cNvSpPr>
            <a:spLocks noGrp="1"/>
          </p:cNvSpPr>
          <p:nvPr>
            <p:ph type="sldNum" sz="quarter" idx="12"/>
          </p:nvPr>
        </p:nvSpPr>
        <p:spPr/>
        <p:txBody>
          <a:bodyPr/>
          <a:lstStyle/>
          <a:p>
            <a:fld id="{A9A09D6B-D05C-411B-9FD4-A4FD8E9C0886}" type="slidenum">
              <a:rPr lang="nl-NL" smtClean="0"/>
              <a:t>0</a:t>
            </a:fld>
            <a:endParaRPr lang="nl-NL"/>
          </a:p>
        </p:txBody>
      </p:sp>
      <p:sp>
        <p:nvSpPr>
          <p:cNvPr id="7" name="Text Placeholder 2">
            <a:extLst>
              <a:ext uri="{FF2B5EF4-FFF2-40B4-BE49-F238E27FC236}">
                <a16:creationId xmlns:a16="http://schemas.microsoft.com/office/drawing/2014/main" id="{738FE30B-7AD0-4951-9E83-943D063A18A4}"/>
              </a:ext>
            </a:extLst>
          </p:cNvPr>
          <p:cNvSpPr>
            <a:spLocks noGrp="1"/>
          </p:cNvSpPr>
          <p:nvPr>
            <p:ph type="body" idx="1"/>
          </p:nvPr>
        </p:nvSpPr>
        <p:spPr>
          <a:xfrm>
            <a:off x="4381139" y="3648150"/>
            <a:ext cx="3174541" cy="1323967"/>
          </a:xfrm>
        </p:spPr>
        <p:txBody>
          <a:bodyPr>
            <a:normAutofit/>
          </a:bodyPr>
          <a:lstStyle/>
          <a:p>
            <a:pPr algn="ctr"/>
            <a:r>
              <a:rPr lang="en-US" sz="3200" b="1" dirty="0">
                <a:solidFill>
                  <a:schemeClr val="tx1"/>
                </a:solidFill>
              </a:rPr>
              <a:t>Lasha Abzianidze</a:t>
            </a:r>
          </a:p>
        </p:txBody>
      </p:sp>
      <p:pic>
        <p:nvPicPr>
          <p:cNvPr id="8" name="Picture 7">
            <a:extLst>
              <a:ext uri="{FF2B5EF4-FFF2-40B4-BE49-F238E27FC236}">
                <a16:creationId xmlns:a16="http://schemas.microsoft.com/office/drawing/2014/main" id="{15C84F4D-5398-446B-A194-75DF76F34DCB}"/>
              </a:ext>
            </a:extLst>
          </p:cNvPr>
          <p:cNvPicPr>
            <a:picLocks noChangeAspect="1"/>
          </p:cNvPicPr>
          <p:nvPr/>
        </p:nvPicPr>
        <p:blipFill>
          <a:blip r:embed="rId2"/>
          <a:stretch>
            <a:fillRect/>
          </a:stretch>
        </p:blipFill>
        <p:spPr>
          <a:xfrm>
            <a:off x="4485427" y="4194615"/>
            <a:ext cx="2965112" cy="724998"/>
          </a:xfrm>
          <a:prstGeom prst="rect">
            <a:avLst/>
          </a:prstGeom>
        </p:spPr>
      </p:pic>
      <p:sp>
        <p:nvSpPr>
          <p:cNvPr id="11" name="TextBox 10">
            <a:extLst>
              <a:ext uri="{FF2B5EF4-FFF2-40B4-BE49-F238E27FC236}">
                <a16:creationId xmlns:a16="http://schemas.microsoft.com/office/drawing/2014/main" id="{7FBA9119-5130-4898-822A-66213D657A58}"/>
              </a:ext>
            </a:extLst>
          </p:cNvPr>
          <p:cNvSpPr txBox="1"/>
          <p:nvPr/>
        </p:nvSpPr>
        <p:spPr>
          <a:xfrm>
            <a:off x="4381139" y="4919613"/>
            <a:ext cx="3174541" cy="646331"/>
          </a:xfrm>
          <a:prstGeom prst="rect">
            <a:avLst/>
          </a:prstGeom>
          <a:solidFill>
            <a:schemeClr val="bg1"/>
          </a:solidFill>
        </p:spPr>
        <p:txBody>
          <a:bodyPr wrap="square">
            <a:spAutoFit/>
          </a:bodyPr>
          <a:lstStyle/>
          <a:p>
            <a:pPr algn="ctr"/>
            <a:r>
              <a:rPr lang="it-IT" dirty="0">
                <a:effectLst/>
                <a:latin typeface="Arial" panose="020B0604020202020204" pitchFamily="34" charset="0"/>
              </a:rPr>
              <a:t>33rd ESSLLI in </a:t>
            </a:r>
            <a:r>
              <a:rPr lang="it-IT" dirty="0" err="1">
                <a:effectLst/>
                <a:latin typeface="Arial" panose="020B0604020202020204" pitchFamily="34" charset="0"/>
              </a:rPr>
              <a:t>Gaillimh</a:t>
            </a:r>
            <a:r>
              <a:rPr lang="it-IT" dirty="0">
                <a:effectLst/>
                <a:latin typeface="Arial" panose="020B0604020202020204" pitchFamily="34" charset="0"/>
              </a:rPr>
              <a:t>, </a:t>
            </a:r>
            <a:r>
              <a:rPr lang="it-IT" dirty="0" err="1">
                <a:effectLst/>
                <a:latin typeface="Arial" panose="020B0604020202020204" pitchFamily="34" charset="0"/>
              </a:rPr>
              <a:t>Éire</a:t>
            </a:r>
            <a:br>
              <a:rPr lang="it-IT" dirty="0"/>
            </a:br>
            <a:r>
              <a:rPr lang="it-IT" dirty="0">
                <a:effectLst/>
                <a:latin typeface="Arial" panose="020B0604020202020204" pitchFamily="34" charset="0"/>
              </a:rPr>
              <a:t>8-12 August 2022</a:t>
            </a:r>
            <a:endParaRPr lang="nl-NL" dirty="0"/>
          </a:p>
        </p:txBody>
      </p:sp>
      <p:pic>
        <p:nvPicPr>
          <p:cNvPr id="12" name="Picture 11">
            <a:extLst>
              <a:ext uri="{FF2B5EF4-FFF2-40B4-BE49-F238E27FC236}">
                <a16:creationId xmlns:a16="http://schemas.microsoft.com/office/drawing/2014/main" id="{F987C38C-A36F-4698-A931-AAC3BFE92B5D}"/>
              </a:ext>
            </a:extLst>
          </p:cNvPr>
          <p:cNvPicPr>
            <a:picLocks noChangeAspect="1"/>
          </p:cNvPicPr>
          <p:nvPr/>
        </p:nvPicPr>
        <p:blipFill>
          <a:blip r:embed="rId3"/>
          <a:stretch>
            <a:fillRect/>
          </a:stretch>
        </p:blipFill>
        <p:spPr>
          <a:xfrm>
            <a:off x="2272190" y="807203"/>
            <a:ext cx="7647619" cy="1152381"/>
          </a:xfrm>
          <a:prstGeom prst="rect">
            <a:avLst/>
          </a:prstGeom>
        </p:spPr>
      </p:pic>
    </p:spTree>
    <p:extLst>
      <p:ext uri="{BB962C8B-B14F-4D97-AF65-F5344CB8AC3E}">
        <p14:creationId xmlns:p14="http://schemas.microsoft.com/office/powerpoint/2010/main" val="237445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50423" y="1893455"/>
            <a:ext cx="8821783" cy="276167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918" y="2029691"/>
            <a:ext cx="3472872" cy="2604654"/>
          </a:xfrm>
          <a:prstGeom prst="rect">
            <a:avLst/>
          </a:prstGeom>
        </p:spPr>
      </p:pic>
      <p:sp>
        <p:nvSpPr>
          <p:cNvPr id="2" name="Title 1"/>
          <p:cNvSpPr>
            <a:spLocks noGrp="1"/>
          </p:cNvSpPr>
          <p:nvPr>
            <p:ph type="title"/>
          </p:nvPr>
        </p:nvSpPr>
        <p:spPr>
          <a:xfrm>
            <a:off x="4081812" y="2596325"/>
            <a:ext cx="5601318" cy="1791566"/>
          </a:xfrm>
          <a:noFill/>
        </p:spPr>
        <p:txBody>
          <a:bodyPr>
            <a:noAutofit/>
          </a:bodyPr>
          <a:lstStyle/>
          <a:p>
            <a:r>
              <a:rPr lang="en-US" sz="8800" dirty="0"/>
              <a:t>&amp;      </a:t>
            </a:r>
            <a:r>
              <a:rPr lang="en-US" sz="8800" dirty="0" err="1"/>
              <a:t>esults</a:t>
            </a:r>
            <a:endParaRPr lang="nl-NL" sz="8800" dirty="0"/>
          </a:p>
        </p:txBody>
      </p:sp>
      <p:sp>
        <p:nvSpPr>
          <p:cNvPr id="4" name="Rectangle 3"/>
          <p:cNvSpPr/>
          <p:nvPr/>
        </p:nvSpPr>
        <p:spPr>
          <a:xfrm>
            <a:off x="6567339" y="6550223"/>
            <a:ext cx="5624661" cy="307777"/>
          </a:xfrm>
          <a:prstGeom prst="rect">
            <a:avLst/>
          </a:prstGeom>
        </p:spPr>
        <p:txBody>
          <a:bodyPr wrap="square">
            <a:spAutoFit/>
          </a:bodyPr>
          <a:lstStyle/>
          <a:p>
            <a:r>
              <a:rPr lang="nl-NL" sz="1400" dirty="0">
                <a:hlinkClick r:id="rId3"/>
              </a:rPr>
              <a:t>https://giphy.com/gifs/research-madebydot-gifathon-26FPC5oAdfeFPkQQE</a:t>
            </a:r>
            <a:r>
              <a:rPr lang="nl-NL" sz="1400" dirty="0"/>
              <a:t> </a:t>
            </a:r>
          </a:p>
        </p:txBody>
      </p:sp>
      <p:sp>
        <p:nvSpPr>
          <p:cNvPr id="7" name="Title 1"/>
          <p:cNvSpPr txBox="1">
            <a:spLocks/>
          </p:cNvSpPr>
          <p:nvPr/>
        </p:nvSpPr>
        <p:spPr>
          <a:xfrm>
            <a:off x="2719586" y="1736297"/>
            <a:ext cx="7013636" cy="179156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8800" dirty="0" err="1"/>
              <a:t>Expe</a:t>
            </a:r>
            <a:r>
              <a:rPr lang="en-US" sz="8800" dirty="0"/>
              <a:t>      </a:t>
            </a:r>
            <a:r>
              <a:rPr lang="en-US" sz="8800" dirty="0" err="1"/>
              <a:t>iments</a:t>
            </a:r>
            <a:endParaRPr lang="nl-NL" sz="8800" dirty="0"/>
          </a:p>
        </p:txBody>
      </p:sp>
      <p:sp>
        <p:nvSpPr>
          <p:cNvPr id="5" name="Date Placeholder 4"/>
          <p:cNvSpPr>
            <a:spLocks noGrp="1"/>
          </p:cNvSpPr>
          <p:nvPr>
            <p:ph type="dt" sz="half" idx="10"/>
          </p:nvPr>
        </p:nvSpPr>
        <p:spPr/>
        <p:txBody>
          <a:bodyPr/>
          <a:lstStyle/>
          <a:p>
            <a:r>
              <a:rPr lang="nl-NL"/>
              <a:t>Lasha Abzianidze</a:t>
            </a:r>
          </a:p>
        </p:txBody>
      </p:sp>
      <p:sp>
        <p:nvSpPr>
          <p:cNvPr id="6" name="Footer Placeholder 5"/>
          <p:cNvSpPr>
            <a:spLocks noGrp="1"/>
          </p:cNvSpPr>
          <p:nvPr>
            <p:ph type="ftr" sz="quarter" idx="11"/>
          </p:nvPr>
        </p:nvSpPr>
        <p:spPr/>
        <p:txBody>
          <a:bodyPr/>
          <a:lstStyle/>
          <a:p>
            <a:r>
              <a:rPr lang="en-US" dirty="0"/>
              <a:t>Experiments &amp; Results</a:t>
            </a:r>
            <a:endParaRPr lang="nl-NL" dirty="0"/>
          </a:p>
        </p:txBody>
      </p:sp>
      <p:sp>
        <p:nvSpPr>
          <p:cNvPr id="8" name="Slide Number Placeholder 7"/>
          <p:cNvSpPr>
            <a:spLocks noGrp="1"/>
          </p:cNvSpPr>
          <p:nvPr>
            <p:ph type="sldNum" sz="quarter" idx="12"/>
          </p:nvPr>
        </p:nvSpPr>
        <p:spPr/>
        <p:txBody>
          <a:bodyPr/>
          <a:lstStyle/>
          <a:p>
            <a:fld id="{A9A09D6B-D05C-411B-9FD4-A4FD8E9C0886}" type="slidenum">
              <a:rPr lang="nl-NL" smtClean="0"/>
              <a:t>9</a:t>
            </a:fld>
            <a:endParaRPr lang="nl-NL"/>
          </a:p>
        </p:txBody>
      </p:sp>
      <p:sp>
        <p:nvSpPr>
          <p:cNvPr id="11" name="Rectangle 10">
            <a:extLst>
              <a:ext uri="{FF2B5EF4-FFF2-40B4-BE49-F238E27FC236}">
                <a16:creationId xmlns:a16="http://schemas.microsoft.com/office/drawing/2014/main" id="{A84A05BA-312D-40EF-A636-E2962571A895}"/>
              </a:ext>
            </a:extLst>
          </p:cNvPr>
          <p:cNvSpPr/>
          <p:nvPr/>
        </p:nvSpPr>
        <p:spPr>
          <a:xfrm>
            <a:off x="6196096" y="4439846"/>
            <a:ext cx="4592612" cy="261610"/>
          </a:xfrm>
          <a:prstGeom prst="rect">
            <a:avLst/>
          </a:prstGeom>
        </p:spPr>
        <p:txBody>
          <a:bodyPr wrap="square">
            <a:spAutoFit/>
          </a:bodyPr>
          <a:lstStyle/>
          <a:p>
            <a:r>
              <a:rPr lang="nl-NL" sz="1100" dirty="0">
                <a:hlinkClick r:id="rId3"/>
              </a:rPr>
              <a:t>https://giphy.com/gifs/research-madebydot-gifathon-26FPC5oAdfeFPkQQE</a:t>
            </a:r>
            <a:r>
              <a:rPr lang="nl-NL" sz="1100" dirty="0"/>
              <a:t> </a:t>
            </a:r>
          </a:p>
        </p:txBody>
      </p:sp>
    </p:spTree>
    <p:extLst>
      <p:ext uri="{BB962C8B-B14F-4D97-AF65-F5344CB8AC3E}">
        <p14:creationId xmlns:p14="http://schemas.microsoft.com/office/powerpoint/2010/main" val="327212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Setup</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Experiments &amp; Results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10</a:t>
            </a:fld>
            <a:endParaRPr lang="nl-NL" dirty="0"/>
          </a:p>
        </p:txBody>
      </p:sp>
      <p:sp>
        <p:nvSpPr>
          <p:cNvPr id="3" name="Content Placeholder 2"/>
          <p:cNvSpPr>
            <a:spLocks noGrp="1"/>
          </p:cNvSpPr>
          <p:nvPr>
            <p:ph idx="1"/>
          </p:nvPr>
        </p:nvSpPr>
        <p:spPr>
          <a:xfrm>
            <a:off x="838199" y="1262742"/>
            <a:ext cx="10823713" cy="4977802"/>
          </a:xfrm>
        </p:spPr>
        <p:txBody>
          <a:bodyPr>
            <a:normAutofit/>
          </a:bodyPr>
          <a:lstStyle/>
          <a:p>
            <a:pPr marL="0" indent="0">
              <a:buNone/>
            </a:pPr>
            <a:r>
              <a:rPr lang="en-US" dirty="0"/>
              <a:t>Sentences Involving Compositional Knowledge (SICK, </a:t>
            </a:r>
            <a:r>
              <a:rPr lang="en-US" sz="2000" dirty="0" err="1">
                <a:solidFill>
                  <a:schemeClr val="accent4">
                    <a:lumMod val="50000"/>
                  </a:schemeClr>
                </a:solidFill>
              </a:rPr>
              <a:t>Marelli</a:t>
            </a:r>
            <a:r>
              <a:rPr lang="en-US" sz="2000" dirty="0">
                <a:solidFill>
                  <a:schemeClr val="accent4">
                    <a:lumMod val="50000"/>
                  </a:schemeClr>
                </a:solidFill>
              </a:rPr>
              <a:t> et al., 2014</a:t>
            </a:r>
            <a:r>
              <a:rPr lang="en-US" dirty="0"/>
              <a:t>)</a:t>
            </a:r>
          </a:p>
          <a:p>
            <a:pPr marL="0" indent="0">
              <a:spcBef>
                <a:spcPts val="1800"/>
              </a:spcBef>
              <a:buNone/>
            </a:pPr>
            <a:r>
              <a:rPr lang="en-US" dirty="0"/>
              <a:t>		Train 	5,000		3-fold cross validation</a:t>
            </a:r>
          </a:p>
          <a:p>
            <a:pPr marL="0" indent="0">
              <a:spcBef>
                <a:spcPts val="600"/>
              </a:spcBef>
              <a:buNone/>
            </a:pPr>
            <a:r>
              <a:rPr lang="en-US" dirty="0"/>
              <a:t>		Test    4,927		unseen data</a:t>
            </a:r>
          </a:p>
          <a:p>
            <a:pPr marL="0" indent="0">
              <a:spcBef>
                <a:spcPts val="2400"/>
              </a:spcBef>
              <a:buNone/>
            </a:pPr>
            <a:r>
              <a:rPr lang="en-US" dirty="0"/>
              <a:t>CCG parsers:</a:t>
            </a:r>
          </a:p>
          <a:p>
            <a:pPr marL="0" indent="0">
              <a:spcBef>
                <a:spcPts val="600"/>
              </a:spcBef>
              <a:buNone/>
            </a:pPr>
            <a:r>
              <a:rPr lang="en-US" dirty="0"/>
              <a:t>	 		</a:t>
            </a:r>
            <a:r>
              <a:rPr lang="en-US" sz="2000" dirty="0">
                <a:solidFill>
                  <a:schemeClr val="accent4">
                    <a:lumMod val="50000"/>
                  </a:schemeClr>
                </a:solidFill>
              </a:rPr>
              <a:t>(Clark and Curran, 2007)</a:t>
            </a:r>
          </a:p>
          <a:p>
            <a:pPr marL="0" indent="0">
              <a:spcBef>
                <a:spcPts val="600"/>
              </a:spcBef>
              <a:buNone/>
            </a:pPr>
            <a:r>
              <a:rPr lang="en-US" dirty="0"/>
              <a:t>	 		</a:t>
            </a:r>
            <a:r>
              <a:rPr lang="en-US" sz="2000" dirty="0">
                <a:solidFill>
                  <a:schemeClr val="accent4">
                    <a:lumMod val="50000"/>
                  </a:schemeClr>
                </a:solidFill>
              </a:rPr>
              <a:t>(Lewis and Steedman, 2014</a:t>
            </a:r>
            <a:r>
              <a:rPr lang="en-US" sz="2400" dirty="0">
                <a:solidFill>
                  <a:schemeClr val="accent4">
                    <a:lumMod val="50000"/>
                  </a:schemeClr>
                </a:solidFill>
              </a:rPr>
              <a:t>)</a:t>
            </a:r>
          </a:p>
          <a:p>
            <a:pPr marL="0" indent="0">
              <a:spcBef>
                <a:spcPts val="600"/>
              </a:spcBef>
              <a:buNone/>
            </a:pPr>
            <a:r>
              <a:rPr lang="en-US" dirty="0"/>
              <a:t>	 		</a:t>
            </a:r>
            <a:r>
              <a:rPr lang="en-US" sz="2000" dirty="0">
                <a:solidFill>
                  <a:schemeClr val="accent4">
                    <a:lumMod val="50000"/>
                  </a:schemeClr>
                </a:solidFill>
              </a:rPr>
              <a:t>(Yoshikawa et al., 2017)</a:t>
            </a:r>
          </a:p>
          <a:p>
            <a:pPr marL="0" indent="0">
              <a:spcBef>
                <a:spcPts val="2400"/>
              </a:spcBef>
              <a:buNone/>
            </a:pPr>
            <a:r>
              <a:rPr lang="en-US" dirty="0" err="1"/>
              <a:t>LangPro</a:t>
            </a:r>
            <a:r>
              <a:rPr lang="en-US" dirty="0"/>
              <a:t>:</a:t>
            </a:r>
          </a:p>
          <a:p>
            <a:pPr marL="0" indent="0">
              <a:spcBef>
                <a:spcPts val="1800"/>
              </a:spcBef>
              <a:buNone/>
            </a:pPr>
            <a:r>
              <a:rPr lang="en-US" dirty="0"/>
              <a:t>	Rule application limit: 50 &amp; 800</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292" y="292147"/>
            <a:ext cx="1578261" cy="1578261"/>
          </a:xfrm>
          <a:prstGeom prst="rect">
            <a:avLst/>
          </a:prstGeom>
        </p:spPr>
      </p:pic>
      <p:sp>
        <p:nvSpPr>
          <p:cNvPr id="8" name="Rounded Rectangle 7"/>
          <p:cNvSpPr/>
          <p:nvPr/>
        </p:nvSpPr>
        <p:spPr>
          <a:xfrm>
            <a:off x="2654738" y="3541052"/>
            <a:ext cx="870887" cy="367221"/>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w="19050">
                  <a:noFill/>
                  <a:prstDash val="solid"/>
                </a:ln>
                <a:solidFill>
                  <a:prstClr val="black"/>
                </a:solidFill>
                <a:effectLst>
                  <a:outerShdw blurRad="38100" dist="38100" dir="2700000" algn="tl">
                    <a:srgbClr val="000000">
                      <a:alpha val="43137"/>
                    </a:srgbClr>
                  </a:outerShdw>
                </a:effectLst>
              </a:rPr>
              <a:t>C</a:t>
            </a:r>
            <a:r>
              <a:rPr lang="en-US" sz="2800" dirty="0">
                <a:solidFill>
                  <a:prstClr val="black"/>
                </a:solidFill>
              </a:rPr>
              <a:t>&amp;C</a:t>
            </a:r>
            <a:endParaRPr lang="en-US" sz="1400" dirty="0">
              <a:solidFill>
                <a:schemeClr val="tx1"/>
              </a:solidFill>
            </a:endParaRPr>
          </a:p>
        </p:txBody>
      </p:sp>
      <p:sp>
        <p:nvSpPr>
          <p:cNvPr id="9" name="Rounded Rectangle 8"/>
          <p:cNvSpPr/>
          <p:nvPr/>
        </p:nvSpPr>
        <p:spPr>
          <a:xfrm>
            <a:off x="2023143" y="4037884"/>
            <a:ext cx="1502482" cy="367221"/>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w="9525">
                  <a:noFill/>
                  <a:prstDash val="solid"/>
                </a:ln>
                <a:solidFill>
                  <a:prstClr val="black"/>
                </a:solidFill>
                <a:effectLst>
                  <a:outerShdw blurRad="38100" dist="38100" dir="2700000" algn="tl">
                    <a:srgbClr val="000000">
                      <a:alpha val="43137"/>
                    </a:srgbClr>
                  </a:outerShdw>
                </a:effectLst>
              </a:rPr>
              <a:t>E</a:t>
            </a:r>
            <a:r>
              <a:rPr lang="en-US" sz="2800" dirty="0">
                <a:solidFill>
                  <a:prstClr val="black"/>
                </a:solidFill>
              </a:rPr>
              <a:t>asyCCG</a:t>
            </a:r>
            <a:endParaRPr lang="en-US" sz="1400" dirty="0">
              <a:solidFill>
                <a:schemeClr val="tx1"/>
              </a:solidFill>
            </a:endParaRPr>
          </a:p>
        </p:txBody>
      </p:sp>
      <p:sp>
        <p:nvSpPr>
          <p:cNvPr id="10" name="Rounded Rectangle 9"/>
          <p:cNvSpPr/>
          <p:nvPr/>
        </p:nvSpPr>
        <p:spPr>
          <a:xfrm>
            <a:off x="2107983" y="4497008"/>
            <a:ext cx="1417642" cy="367221"/>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n w="19050">
                  <a:noFill/>
                  <a:prstDash val="solid"/>
                </a:ln>
                <a:solidFill>
                  <a:prstClr val="black"/>
                </a:solidFill>
                <a:effectLst>
                  <a:outerShdw blurRad="38100" dist="38100" dir="2700000" algn="tl">
                    <a:srgbClr val="000000">
                      <a:alpha val="43137"/>
                    </a:srgbClr>
                  </a:outerShdw>
                </a:effectLst>
              </a:rPr>
              <a:t>D</a:t>
            </a:r>
            <a:r>
              <a:rPr lang="en-US" sz="2800" dirty="0" err="1">
                <a:solidFill>
                  <a:prstClr val="black"/>
                </a:solidFill>
              </a:rPr>
              <a:t>epCCG</a:t>
            </a:r>
            <a:endParaRPr lang="en-US" sz="1400" dirty="0">
              <a:solidFill>
                <a:schemeClr val="tx1"/>
              </a:solidFill>
            </a:endParaRPr>
          </a:p>
        </p:txBody>
      </p:sp>
    </p:spTree>
    <p:extLst>
      <p:ext uri="{BB962C8B-B14F-4D97-AF65-F5344CB8AC3E}">
        <p14:creationId xmlns:p14="http://schemas.microsoft.com/office/powerpoint/2010/main" val="355675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Ablation &amp; Efficiency</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Experiments &amp; Results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11</a:t>
            </a:fld>
            <a:endParaRPr lang="nl-NL" dirty="0"/>
          </a:p>
        </p:txBody>
      </p:sp>
      <p:sp>
        <p:nvSpPr>
          <p:cNvPr id="3" name="Content Placeholder 2"/>
          <p:cNvSpPr>
            <a:spLocks noGrp="1"/>
          </p:cNvSpPr>
          <p:nvPr>
            <p:ph idx="1"/>
          </p:nvPr>
        </p:nvSpPr>
        <p:spPr>
          <a:xfrm>
            <a:off x="838200" y="1262743"/>
            <a:ext cx="10515600" cy="513048"/>
          </a:xfrm>
        </p:spPr>
        <p:txBody>
          <a:bodyPr/>
          <a:lstStyle/>
          <a:p>
            <a:pPr marL="0" indent="0">
              <a:buNone/>
            </a:pPr>
            <a:r>
              <a:rPr lang="en-US" dirty="0"/>
              <a:t>3-fold CV on the training data, using only C&amp;C parser</a:t>
            </a:r>
          </a:p>
          <a:p>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2034646" y="2175745"/>
              <a:ext cx="7871380" cy="1463040"/>
            </p:xfrm>
            <a:graphic>
              <a:graphicData uri="http://schemas.openxmlformats.org/drawingml/2006/table">
                <a:tbl>
                  <a:tblPr firstRow="1" bandRow="1">
                    <a:tableStyleId>{00A15C55-8517-42AA-B614-E9B94910E393}</a:tableStyleId>
                  </a:tblPr>
                  <a:tblGrid>
                    <a:gridCol w="3497343">
                      <a:extLst>
                        <a:ext uri="{9D8B030D-6E8A-4147-A177-3AD203B41FA5}">
                          <a16:colId xmlns:a16="http://schemas.microsoft.com/office/drawing/2014/main" val="743977581"/>
                        </a:ext>
                      </a:extLst>
                    </a:gridCol>
                    <a:gridCol w="2366128">
                      <a:extLst>
                        <a:ext uri="{9D8B030D-6E8A-4147-A177-3AD203B41FA5}">
                          <a16:colId xmlns:a16="http://schemas.microsoft.com/office/drawing/2014/main" val="1687338401"/>
                        </a:ext>
                      </a:extLst>
                    </a:gridCol>
                    <a:gridCol w="2007909">
                      <a:extLst>
                        <a:ext uri="{9D8B030D-6E8A-4147-A177-3AD203B41FA5}">
                          <a16:colId xmlns:a16="http://schemas.microsoft.com/office/drawing/2014/main" val="1744602625"/>
                        </a:ext>
                      </a:extLst>
                    </a:gridCol>
                  </a:tblGrid>
                  <a:tr h="370840">
                    <a:tc>
                      <a:txBody>
                        <a:bodyPr/>
                        <a:lstStyle/>
                        <a:p>
                          <a:pPr algn="ctr"/>
                          <a:r>
                            <a:rPr lang="en-US" sz="2800" dirty="0"/>
                            <a:t>LangPro + Abduction</a:t>
                          </a:r>
                        </a:p>
                        <a:p>
                          <a:pPr algn="ctr"/>
                          <a:r>
                            <a:rPr lang="en-US" sz="2400" dirty="0"/>
                            <a:t>All filters</a:t>
                          </a:r>
                          <a:r>
                            <a:rPr lang="en-US" sz="2400" baseline="0" dirty="0"/>
                            <a:t> + WordNet</a:t>
                          </a:r>
                          <a:endParaRPr lang="en-US" sz="2400" dirty="0"/>
                        </a:p>
                      </a:txBody>
                      <a:tcPr>
                        <a:solidFill>
                          <a:schemeClr val="tx1"/>
                        </a:solidFill>
                      </a:tcPr>
                    </a:tc>
                    <a:tc>
                      <a:txBody>
                        <a:bodyPr/>
                        <a:lstStyle/>
                        <a:p>
                          <a:pPr algn="ctr"/>
                          <a:r>
                            <a:rPr lang="en-US" sz="2800" dirty="0"/>
                            <a:t>Av. accuracy on test</a:t>
                          </a:r>
                          <a:r>
                            <a:rPr lang="en-US" sz="2800" baseline="0" dirty="0"/>
                            <a:t> fold %</a:t>
                          </a:r>
                          <a:endParaRPr lang="en-US" sz="2800" dirty="0"/>
                        </a:p>
                      </a:txBody>
                      <a:tcPr>
                        <a:solidFill>
                          <a:schemeClr val="tx1"/>
                        </a:solidFill>
                      </a:tcPr>
                    </a:tc>
                    <a:tc>
                      <a:txBody>
                        <a:bodyPr/>
                        <a:lstStyle/>
                        <a:p>
                          <a:pPr algn="ctr"/>
                          <a:r>
                            <a:rPr lang="en-US" sz="2800" dirty="0"/>
                            <a:t>CPU time</a:t>
                          </a:r>
                        </a:p>
                        <a:p>
                          <a:pPr algn="ctr"/>
                          <a:r>
                            <a:rPr lang="en-US" sz="2800" dirty="0"/>
                            <a:t>(2.5GHz)</a:t>
                          </a:r>
                        </a:p>
                      </a:txBody>
                      <a:tcPr>
                        <a:solidFill>
                          <a:schemeClr val="tx1"/>
                        </a:solidFill>
                      </a:tcPr>
                    </a:tc>
                    <a:extLst>
                      <a:ext uri="{0D108BD9-81ED-4DB2-BD59-A6C34878D82A}">
                        <a16:rowId xmlns:a16="http://schemas.microsoft.com/office/drawing/2014/main" val="1064029162"/>
                      </a:ext>
                    </a:extLst>
                  </a:tr>
                  <a:tr h="370840">
                    <a:tc>
                      <a:txBody>
                        <a:bodyPr/>
                        <a:lstStyle/>
                        <a:p>
                          <a14:m>
                            <m:oMath xmlns:m="http://schemas.openxmlformats.org/officeDocument/2006/math">
                              <m:r>
                                <a:rPr lang="en-US" sz="2800" b="0" i="1" dirty="0" smtClean="0">
                                  <a:latin typeface="Cambria Math" panose="02040503050406030204" pitchFamily="18" charset="0"/>
                                </a:rPr>
                                <m:t>≤</m:t>
                              </m:r>
                            </m:oMath>
                          </a14:m>
                          <a:r>
                            <a:rPr lang="en-US" sz="2800" baseline="0" dirty="0"/>
                            <a:t> 800 rule app.</a:t>
                          </a:r>
                          <a:endParaRPr lang="en-US" sz="2800" dirty="0"/>
                        </a:p>
                      </a:txBody>
                      <a:tcPr>
                        <a:solidFill>
                          <a:srgbClr val="FFC000"/>
                        </a:solidFill>
                      </a:tcPr>
                    </a:tc>
                    <a:tc>
                      <a:txBody>
                        <a:bodyPr/>
                        <a:lstStyle/>
                        <a:p>
                          <a:pPr algn="r"/>
                          <a:r>
                            <a:rPr lang="en-US" sz="2800" dirty="0"/>
                            <a:t>82.90</a:t>
                          </a:r>
                        </a:p>
                      </a:txBody>
                      <a:tcPr>
                        <a:solidFill>
                          <a:srgbClr val="FFC000"/>
                        </a:solidFill>
                      </a:tcPr>
                    </a:tc>
                    <a:tc>
                      <a:txBody>
                        <a:bodyPr/>
                        <a:lstStyle/>
                        <a:p>
                          <a:pPr algn="r"/>
                          <a:r>
                            <a:rPr lang="en-US" sz="2800" dirty="0"/>
                            <a:t>2041 min</a:t>
                          </a:r>
                        </a:p>
                      </a:txBody>
                      <a:tcPr>
                        <a:solidFill>
                          <a:srgbClr val="FFC000"/>
                        </a:solidFill>
                      </a:tcPr>
                    </a:tc>
                    <a:extLst>
                      <a:ext uri="{0D108BD9-81ED-4DB2-BD59-A6C34878D82A}">
                        <a16:rowId xmlns:a16="http://schemas.microsoft.com/office/drawing/2014/main" val="222834631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741762894"/>
                  </p:ext>
                </p:extLst>
              </p:nvPr>
            </p:nvGraphicFramePr>
            <p:xfrm>
              <a:off x="2034646" y="2175745"/>
              <a:ext cx="7871380" cy="1463040"/>
            </p:xfrm>
            <a:graphic>
              <a:graphicData uri="http://schemas.openxmlformats.org/drawingml/2006/table">
                <a:tbl>
                  <a:tblPr firstRow="1" bandRow="1">
                    <a:tableStyleId>{00A15C55-8517-42AA-B614-E9B94910E393}</a:tableStyleId>
                  </a:tblPr>
                  <a:tblGrid>
                    <a:gridCol w="3497343">
                      <a:extLst>
                        <a:ext uri="{9D8B030D-6E8A-4147-A177-3AD203B41FA5}">
                          <a16:colId xmlns:a16="http://schemas.microsoft.com/office/drawing/2014/main" val="743977581"/>
                        </a:ext>
                      </a:extLst>
                    </a:gridCol>
                    <a:gridCol w="2366128">
                      <a:extLst>
                        <a:ext uri="{9D8B030D-6E8A-4147-A177-3AD203B41FA5}">
                          <a16:colId xmlns:a16="http://schemas.microsoft.com/office/drawing/2014/main" val="1687338401"/>
                        </a:ext>
                      </a:extLst>
                    </a:gridCol>
                    <a:gridCol w="2007909">
                      <a:extLst>
                        <a:ext uri="{9D8B030D-6E8A-4147-A177-3AD203B41FA5}">
                          <a16:colId xmlns:a16="http://schemas.microsoft.com/office/drawing/2014/main" val="1744602625"/>
                        </a:ext>
                      </a:extLst>
                    </a:gridCol>
                  </a:tblGrid>
                  <a:tr h="944880">
                    <a:tc>
                      <a:txBody>
                        <a:bodyPr/>
                        <a:lstStyle/>
                        <a:p>
                          <a:pPr algn="ctr"/>
                          <a:r>
                            <a:rPr lang="en-US" sz="2800" dirty="0"/>
                            <a:t>LangPro + Abduction</a:t>
                          </a:r>
                        </a:p>
                        <a:p>
                          <a:pPr algn="ctr"/>
                          <a:r>
                            <a:rPr lang="en-US" sz="2400" dirty="0"/>
                            <a:t>All filters</a:t>
                          </a:r>
                          <a:r>
                            <a:rPr lang="en-US" sz="2400" baseline="0" dirty="0"/>
                            <a:t> + WordNet</a:t>
                          </a:r>
                          <a:endParaRPr lang="en-US" sz="2400" dirty="0"/>
                        </a:p>
                      </a:txBody>
                      <a:tcPr>
                        <a:solidFill>
                          <a:schemeClr val="tx1"/>
                        </a:solidFill>
                      </a:tcPr>
                    </a:tc>
                    <a:tc>
                      <a:txBody>
                        <a:bodyPr/>
                        <a:lstStyle/>
                        <a:p>
                          <a:pPr algn="ctr"/>
                          <a:r>
                            <a:rPr lang="en-US" sz="2800" dirty="0"/>
                            <a:t>Av. accuracy on test</a:t>
                          </a:r>
                          <a:r>
                            <a:rPr lang="en-US" sz="2800" baseline="0" dirty="0"/>
                            <a:t> fold %</a:t>
                          </a:r>
                          <a:endParaRPr lang="en-US" sz="2800" dirty="0"/>
                        </a:p>
                      </a:txBody>
                      <a:tcPr>
                        <a:solidFill>
                          <a:schemeClr val="tx1"/>
                        </a:solidFill>
                      </a:tcPr>
                    </a:tc>
                    <a:tc>
                      <a:txBody>
                        <a:bodyPr/>
                        <a:lstStyle/>
                        <a:p>
                          <a:pPr algn="ctr"/>
                          <a:r>
                            <a:rPr lang="en-US" sz="2800" dirty="0"/>
                            <a:t>CPU time</a:t>
                          </a:r>
                        </a:p>
                        <a:p>
                          <a:pPr algn="ctr"/>
                          <a:r>
                            <a:rPr lang="en-US" sz="2800" dirty="0"/>
                            <a:t>(2.5GHz)</a:t>
                          </a:r>
                        </a:p>
                      </a:txBody>
                      <a:tcPr>
                        <a:solidFill>
                          <a:schemeClr val="tx1"/>
                        </a:solidFill>
                      </a:tcPr>
                    </a:tc>
                    <a:extLst>
                      <a:ext uri="{0D108BD9-81ED-4DB2-BD59-A6C34878D82A}">
                        <a16:rowId xmlns:a16="http://schemas.microsoft.com/office/drawing/2014/main" val="1064029162"/>
                      </a:ext>
                    </a:extLst>
                  </a:tr>
                  <a:tr h="518160">
                    <a:tc>
                      <a:txBody>
                        <a:bodyPr/>
                        <a:lstStyle/>
                        <a:p>
                          <a:endParaRPr lang="en-NL"/>
                        </a:p>
                      </a:txBody>
                      <a:tcPr>
                        <a:blipFill>
                          <a:blip r:embed="rId3"/>
                          <a:stretch>
                            <a:fillRect l="-174" t="-194118" r="-125958" b="-34118"/>
                          </a:stretch>
                        </a:blipFill>
                      </a:tcPr>
                    </a:tc>
                    <a:tc>
                      <a:txBody>
                        <a:bodyPr/>
                        <a:lstStyle/>
                        <a:p>
                          <a:pPr algn="r"/>
                          <a:r>
                            <a:rPr lang="en-US" sz="2800" dirty="0"/>
                            <a:t>82.90</a:t>
                          </a:r>
                        </a:p>
                      </a:txBody>
                      <a:tcPr>
                        <a:solidFill>
                          <a:srgbClr val="FFC000"/>
                        </a:solidFill>
                      </a:tcPr>
                    </a:tc>
                    <a:tc>
                      <a:txBody>
                        <a:bodyPr/>
                        <a:lstStyle/>
                        <a:p>
                          <a:pPr algn="r"/>
                          <a:r>
                            <a:rPr lang="en-US" sz="2800" dirty="0"/>
                            <a:t>2041 min</a:t>
                          </a:r>
                        </a:p>
                      </a:txBody>
                      <a:tcPr>
                        <a:solidFill>
                          <a:srgbClr val="FFC000"/>
                        </a:solidFill>
                      </a:tcPr>
                    </a:tc>
                    <a:extLst>
                      <a:ext uri="{0D108BD9-81ED-4DB2-BD59-A6C34878D82A}">
                        <a16:rowId xmlns:a16="http://schemas.microsoft.com/office/drawing/2014/main" val="222834631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nvGraphicFramePr>
            <p:xfrm>
              <a:off x="2034646" y="3658513"/>
              <a:ext cx="7871380" cy="518160"/>
            </p:xfrm>
            <a:graphic>
              <a:graphicData uri="http://schemas.openxmlformats.org/drawingml/2006/table">
                <a:tbl>
                  <a:tblPr firstRow="1" bandRow="1">
                    <a:tableStyleId>{00A15C55-8517-42AA-B614-E9B94910E393}</a:tableStyleId>
                  </a:tblPr>
                  <a:tblGrid>
                    <a:gridCol w="3497343">
                      <a:extLst>
                        <a:ext uri="{9D8B030D-6E8A-4147-A177-3AD203B41FA5}">
                          <a16:colId xmlns:a16="http://schemas.microsoft.com/office/drawing/2014/main" val="1832041890"/>
                        </a:ext>
                      </a:extLst>
                    </a:gridCol>
                    <a:gridCol w="2366128">
                      <a:extLst>
                        <a:ext uri="{9D8B030D-6E8A-4147-A177-3AD203B41FA5}">
                          <a16:colId xmlns:a16="http://schemas.microsoft.com/office/drawing/2014/main" val="1860077051"/>
                        </a:ext>
                      </a:extLst>
                    </a:gridCol>
                    <a:gridCol w="2007909">
                      <a:extLst>
                        <a:ext uri="{9D8B030D-6E8A-4147-A177-3AD203B41FA5}">
                          <a16:colId xmlns:a16="http://schemas.microsoft.com/office/drawing/2014/main" val="71897206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kern="1200" dirty="0" smtClean="0">
                                  <a:solidFill>
                                    <a:schemeClr val="dk1"/>
                                  </a:solidFill>
                                  <a:latin typeface="Cambria Math" panose="02040503050406030204" pitchFamily="18" charset="0"/>
                                  <a:ea typeface="+mn-ea"/>
                                  <a:cs typeface="+mn-cs"/>
                                </a:rPr>
                                <m:t>≤</m:t>
                              </m:r>
                            </m:oMath>
                          </a14:m>
                          <a:r>
                            <a:rPr lang="en-US" sz="2800" b="0" kern="1200" dirty="0">
                              <a:solidFill>
                                <a:schemeClr val="dk1"/>
                              </a:solidFill>
                              <a:latin typeface="+mn-lt"/>
                              <a:ea typeface="+mn-ea"/>
                              <a:cs typeface="+mn-cs"/>
                            </a:rPr>
                            <a:t>   50 rule app.</a:t>
                          </a:r>
                        </a:p>
                      </a:txBody>
                      <a:tcPr>
                        <a:solidFill>
                          <a:srgbClr val="FFF4E7"/>
                        </a:solidFill>
                      </a:tcPr>
                    </a:tc>
                    <a:tc>
                      <a:txBody>
                        <a:bodyPr/>
                        <a:lstStyle/>
                        <a:p>
                          <a:pPr marL="0" algn="r" defTabSz="914400" rtl="0" eaLnBrk="1" latinLnBrk="0" hangingPunct="1"/>
                          <a:r>
                            <a:rPr lang="en-US" sz="2800" b="0" kern="1200" dirty="0">
                              <a:solidFill>
                                <a:schemeClr val="dk1"/>
                              </a:solidFill>
                              <a:latin typeface="+mn-lt"/>
                              <a:ea typeface="+mn-ea"/>
                              <a:cs typeface="+mn-cs"/>
                            </a:rPr>
                            <a:t>82.64</a:t>
                          </a:r>
                        </a:p>
                      </a:txBody>
                      <a:tcPr>
                        <a:solidFill>
                          <a:srgbClr val="FFF4E7"/>
                        </a:solidFill>
                      </a:tcPr>
                    </a:tc>
                    <a:tc>
                      <a:txBody>
                        <a:bodyPr/>
                        <a:lstStyle/>
                        <a:p>
                          <a:pPr marL="0" algn="r" defTabSz="914400" rtl="0" eaLnBrk="1" latinLnBrk="0" hangingPunct="1"/>
                          <a:r>
                            <a:rPr lang="en-US" sz="2800" b="0" kern="1200" dirty="0">
                              <a:solidFill>
                                <a:schemeClr val="dk1"/>
                              </a:solidFill>
                              <a:latin typeface="+mn-lt"/>
                              <a:ea typeface="+mn-ea"/>
                              <a:cs typeface="+mn-cs"/>
                            </a:rPr>
                            <a:t>220 min</a:t>
                          </a:r>
                        </a:p>
                      </a:txBody>
                      <a:tcPr>
                        <a:solidFill>
                          <a:srgbClr val="FFF4E7"/>
                        </a:solidFill>
                      </a:tcPr>
                    </a:tc>
                    <a:extLst>
                      <a:ext uri="{0D108BD9-81ED-4DB2-BD59-A6C34878D82A}">
                        <a16:rowId xmlns:a16="http://schemas.microsoft.com/office/drawing/2014/main" val="455796359"/>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2616308686"/>
                  </p:ext>
                </p:extLst>
              </p:nvPr>
            </p:nvGraphicFramePr>
            <p:xfrm>
              <a:off x="2034646" y="3658513"/>
              <a:ext cx="7871380" cy="518160"/>
            </p:xfrm>
            <a:graphic>
              <a:graphicData uri="http://schemas.openxmlformats.org/drawingml/2006/table">
                <a:tbl>
                  <a:tblPr firstRow="1" bandRow="1">
                    <a:tableStyleId>{00A15C55-8517-42AA-B614-E9B94910E393}</a:tableStyleId>
                  </a:tblPr>
                  <a:tblGrid>
                    <a:gridCol w="3497343">
                      <a:extLst>
                        <a:ext uri="{9D8B030D-6E8A-4147-A177-3AD203B41FA5}">
                          <a16:colId xmlns:a16="http://schemas.microsoft.com/office/drawing/2014/main" val="1832041890"/>
                        </a:ext>
                      </a:extLst>
                    </a:gridCol>
                    <a:gridCol w="2366128">
                      <a:extLst>
                        <a:ext uri="{9D8B030D-6E8A-4147-A177-3AD203B41FA5}">
                          <a16:colId xmlns:a16="http://schemas.microsoft.com/office/drawing/2014/main" val="1860077051"/>
                        </a:ext>
                      </a:extLst>
                    </a:gridCol>
                    <a:gridCol w="2007909">
                      <a:extLst>
                        <a:ext uri="{9D8B030D-6E8A-4147-A177-3AD203B41FA5}">
                          <a16:colId xmlns:a16="http://schemas.microsoft.com/office/drawing/2014/main" val="718972065"/>
                        </a:ext>
                      </a:extLst>
                    </a:gridCol>
                  </a:tblGrid>
                  <a:tr h="518160">
                    <a:tc>
                      <a:txBody>
                        <a:bodyPr/>
                        <a:lstStyle/>
                        <a:p>
                          <a:endParaRPr lang="en-NL"/>
                        </a:p>
                      </a:txBody>
                      <a:tcPr>
                        <a:blipFill>
                          <a:blip r:embed="rId4"/>
                          <a:stretch>
                            <a:fillRect l="-174" t="-10465" r="-125958" b="-32558"/>
                          </a:stretch>
                        </a:blipFill>
                      </a:tcPr>
                    </a:tc>
                    <a:tc>
                      <a:txBody>
                        <a:bodyPr/>
                        <a:lstStyle/>
                        <a:p>
                          <a:pPr marL="0" algn="r" defTabSz="914400" rtl="0" eaLnBrk="1" latinLnBrk="0" hangingPunct="1"/>
                          <a:r>
                            <a:rPr lang="en-US" sz="2800" b="0" kern="1200" dirty="0">
                              <a:solidFill>
                                <a:schemeClr val="dk1"/>
                              </a:solidFill>
                              <a:latin typeface="+mn-lt"/>
                              <a:ea typeface="+mn-ea"/>
                              <a:cs typeface="+mn-cs"/>
                            </a:rPr>
                            <a:t>82.64</a:t>
                          </a:r>
                        </a:p>
                      </a:txBody>
                      <a:tcPr>
                        <a:solidFill>
                          <a:srgbClr val="FFF4E7"/>
                        </a:solidFill>
                      </a:tcPr>
                    </a:tc>
                    <a:tc>
                      <a:txBody>
                        <a:bodyPr/>
                        <a:lstStyle/>
                        <a:p>
                          <a:pPr marL="0" algn="r" defTabSz="914400" rtl="0" eaLnBrk="1" latinLnBrk="0" hangingPunct="1"/>
                          <a:r>
                            <a:rPr lang="en-US" sz="2800" b="0" kern="1200" dirty="0">
                              <a:solidFill>
                                <a:schemeClr val="dk1"/>
                              </a:solidFill>
                              <a:latin typeface="+mn-lt"/>
                              <a:ea typeface="+mn-ea"/>
                              <a:cs typeface="+mn-cs"/>
                            </a:rPr>
                            <a:t>220 min</a:t>
                          </a:r>
                        </a:p>
                      </a:txBody>
                      <a:tcPr>
                        <a:solidFill>
                          <a:srgbClr val="FFF4E7"/>
                        </a:solidFill>
                      </a:tcPr>
                    </a:tc>
                    <a:extLst>
                      <a:ext uri="{0D108BD9-81ED-4DB2-BD59-A6C34878D82A}">
                        <a16:rowId xmlns:a16="http://schemas.microsoft.com/office/drawing/2014/main" val="4557963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nvGraphicFramePr>
            <p:xfrm>
              <a:off x="2817068" y="4185732"/>
              <a:ext cx="7088958" cy="518160"/>
            </p:xfrm>
            <a:graphic>
              <a:graphicData uri="http://schemas.openxmlformats.org/drawingml/2006/table">
                <a:tbl>
                  <a:tblPr firstRow="1" bandRow="1">
                    <a:tableStyleId>{00A15C55-8517-42AA-B614-E9B94910E393}</a:tableStyleId>
                  </a:tblPr>
                  <a:tblGrid>
                    <a:gridCol w="2724347">
                      <a:extLst>
                        <a:ext uri="{9D8B030D-6E8A-4147-A177-3AD203B41FA5}">
                          <a16:colId xmlns:a16="http://schemas.microsoft.com/office/drawing/2014/main" val="4204537497"/>
                        </a:ext>
                      </a:extLst>
                    </a:gridCol>
                    <a:gridCol w="2384982">
                      <a:extLst>
                        <a:ext uri="{9D8B030D-6E8A-4147-A177-3AD203B41FA5}">
                          <a16:colId xmlns:a16="http://schemas.microsoft.com/office/drawing/2014/main" val="1430401524"/>
                        </a:ext>
                      </a:extLst>
                    </a:gridCol>
                    <a:gridCol w="1979629">
                      <a:extLst>
                        <a:ext uri="{9D8B030D-6E8A-4147-A177-3AD203B41FA5}">
                          <a16:colId xmlns:a16="http://schemas.microsoft.com/office/drawing/2014/main" val="2446856403"/>
                        </a:ext>
                      </a:extLst>
                    </a:gridCol>
                  </a:tblGrid>
                  <a:tr h="370840">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dirty="0" smtClean="0">
                                  <a:solidFill>
                                    <a:schemeClr val="tx1"/>
                                  </a:solidFill>
                                  <a:latin typeface="Cambria Math" panose="02040503050406030204" pitchFamily="18" charset="0"/>
                                </a:rPr>
                                <m:t>−</m:t>
                              </m:r>
                            </m:oMath>
                          </a14:m>
                          <a:r>
                            <a:rPr lang="en-US" sz="2800" b="0" dirty="0">
                              <a:solidFill>
                                <a:schemeClr val="tx1"/>
                              </a:solidFill>
                            </a:rPr>
                            <a:t>WordNet</a:t>
                          </a:r>
                        </a:p>
                      </a:txBody>
                      <a:tcPr>
                        <a:solidFill>
                          <a:srgbClr val="FFE8CB"/>
                        </a:solidFill>
                      </a:tcPr>
                    </a:tc>
                    <a:tc>
                      <a:txBody>
                        <a:bodyPr/>
                        <a:lstStyle/>
                        <a:p>
                          <a:pPr algn="r"/>
                          <a14:m>
                            <m:oMath xmlns:m="http://schemas.openxmlformats.org/officeDocument/2006/math">
                              <m:r>
                                <a:rPr lang="en-US" sz="2800" b="0" i="1" dirty="0" smtClean="0">
                                  <a:solidFill>
                                    <a:schemeClr val="tx1"/>
                                  </a:solidFill>
                                  <a:latin typeface="Cambria Math" panose="02040503050406030204" pitchFamily="18" charset="0"/>
                                </a:rPr>
                                <m:t>−</m:t>
                              </m:r>
                            </m:oMath>
                          </a14:m>
                          <a:r>
                            <a:rPr lang="en-US" sz="2800" b="0" dirty="0">
                              <a:solidFill>
                                <a:schemeClr val="tx1"/>
                              </a:solidFill>
                            </a:rPr>
                            <a:t>2.44</a:t>
                          </a:r>
                        </a:p>
                      </a:txBody>
                      <a:tcPr>
                        <a:solidFill>
                          <a:srgbClr val="FFE8CB"/>
                        </a:solidFill>
                      </a:tcPr>
                    </a:tc>
                    <a:tc>
                      <a:txBody>
                        <a:bodyPr/>
                        <a:lstStyle/>
                        <a:p>
                          <a:pPr algn="ctr"/>
                          <a:r>
                            <a:rPr lang="en-US" sz="2800" b="0" dirty="0">
                              <a:solidFill>
                                <a:schemeClr val="tx1"/>
                              </a:solidFill>
                            </a:rPr>
                            <a:t>-</a:t>
                          </a:r>
                        </a:p>
                      </a:txBody>
                      <a:tcPr>
                        <a:solidFill>
                          <a:srgbClr val="FFE8CB"/>
                        </a:solidFill>
                      </a:tcPr>
                    </a:tc>
                    <a:extLst>
                      <a:ext uri="{0D108BD9-81ED-4DB2-BD59-A6C34878D82A}">
                        <a16:rowId xmlns:a16="http://schemas.microsoft.com/office/drawing/2014/main" val="4147487012"/>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2846924909"/>
                  </p:ext>
                </p:extLst>
              </p:nvPr>
            </p:nvGraphicFramePr>
            <p:xfrm>
              <a:off x="2817068" y="4185732"/>
              <a:ext cx="7088958" cy="518160"/>
            </p:xfrm>
            <a:graphic>
              <a:graphicData uri="http://schemas.openxmlformats.org/drawingml/2006/table">
                <a:tbl>
                  <a:tblPr firstRow="1" bandRow="1">
                    <a:tableStyleId>{00A15C55-8517-42AA-B614-E9B94910E393}</a:tableStyleId>
                  </a:tblPr>
                  <a:tblGrid>
                    <a:gridCol w="2724347">
                      <a:extLst>
                        <a:ext uri="{9D8B030D-6E8A-4147-A177-3AD203B41FA5}">
                          <a16:colId xmlns:a16="http://schemas.microsoft.com/office/drawing/2014/main" val="4204537497"/>
                        </a:ext>
                      </a:extLst>
                    </a:gridCol>
                    <a:gridCol w="2384982">
                      <a:extLst>
                        <a:ext uri="{9D8B030D-6E8A-4147-A177-3AD203B41FA5}">
                          <a16:colId xmlns:a16="http://schemas.microsoft.com/office/drawing/2014/main" val="1430401524"/>
                        </a:ext>
                      </a:extLst>
                    </a:gridCol>
                    <a:gridCol w="1979629">
                      <a:extLst>
                        <a:ext uri="{9D8B030D-6E8A-4147-A177-3AD203B41FA5}">
                          <a16:colId xmlns:a16="http://schemas.microsoft.com/office/drawing/2014/main" val="2446856403"/>
                        </a:ext>
                      </a:extLst>
                    </a:gridCol>
                  </a:tblGrid>
                  <a:tr h="518160">
                    <a:tc>
                      <a:txBody>
                        <a:bodyPr/>
                        <a:lstStyle/>
                        <a:p>
                          <a:endParaRPr lang="en-NL"/>
                        </a:p>
                      </a:txBody>
                      <a:tcPr>
                        <a:blipFill>
                          <a:blip r:embed="rId5"/>
                          <a:stretch>
                            <a:fillRect l="-224" t="-10465" r="-161298" b="-33721"/>
                          </a:stretch>
                        </a:blipFill>
                      </a:tcPr>
                    </a:tc>
                    <a:tc>
                      <a:txBody>
                        <a:bodyPr/>
                        <a:lstStyle/>
                        <a:p>
                          <a:endParaRPr lang="en-NL"/>
                        </a:p>
                      </a:txBody>
                      <a:tcPr>
                        <a:blipFill>
                          <a:blip r:embed="rId5"/>
                          <a:stretch>
                            <a:fillRect l="-114286" t="-10465" r="-83929" b="-33721"/>
                          </a:stretch>
                        </a:blipFill>
                      </a:tcPr>
                    </a:tc>
                    <a:tc>
                      <a:txBody>
                        <a:bodyPr/>
                        <a:lstStyle/>
                        <a:p>
                          <a:pPr algn="ctr"/>
                          <a:r>
                            <a:rPr lang="en-US" sz="2800" b="0" dirty="0">
                              <a:solidFill>
                                <a:schemeClr val="tx1"/>
                              </a:solidFill>
                            </a:rPr>
                            <a:t>-</a:t>
                          </a:r>
                        </a:p>
                      </a:txBody>
                      <a:tcPr>
                        <a:solidFill>
                          <a:srgbClr val="FFE8CB"/>
                        </a:solidFill>
                      </a:tcPr>
                    </a:tc>
                    <a:extLst>
                      <a:ext uri="{0D108BD9-81ED-4DB2-BD59-A6C34878D82A}">
                        <a16:rowId xmlns:a16="http://schemas.microsoft.com/office/drawing/2014/main" val="4147487012"/>
                      </a:ext>
                    </a:extLst>
                  </a:tr>
                </a:tbl>
              </a:graphicData>
            </a:graphic>
          </p:graphicFrame>
        </mc:Fallback>
      </mc:AlternateContent>
      <p:sp>
        <p:nvSpPr>
          <p:cNvPr id="12" name="Rounded Rectangle 11"/>
          <p:cNvSpPr/>
          <p:nvPr/>
        </p:nvSpPr>
        <p:spPr>
          <a:xfrm>
            <a:off x="8292943" y="3154877"/>
            <a:ext cx="939107" cy="10133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3" name="Rounded Rectangle 12"/>
          <p:cNvSpPr/>
          <p:nvPr/>
        </p:nvSpPr>
        <p:spPr>
          <a:xfrm>
            <a:off x="6807858" y="3154877"/>
            <a:ext cx="1127273" cy="10038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8" name="Rounded Rectangle 37"/>
          <p:cNvSpPr/>
          <p:nvPr/>
        </p:nvSpPr>
        <p:spPr>
          <a:xfrm>
            <a:off x="6797739" y="3665775"/>
            <a:ext cx="1127273" cy="10038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165243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Experiments </a:t>
            </a:r>
            <a:r>
              <a:rPr lang="en-US" dirty="0"/>
              <a:t>&amp; Results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12</a:t>
            </a:fld>
            <a:endParaRPr lang="nl-NL" dirty="0"/>
          </a:p>
        </p:txBody>
      </p:sp>
      <p:sp>
        <p:nvSpPr>
          <p:cNvPr id="8" name="Rounded Rectangle 7"/>
          <p:cNvSpPr/>
          <p:nvPr/>
        </p:nvSpPr>
        <p:spPr>
          <a:xfrm>
            <a:off x="2403996" y="2127901"/>
            <a:ext cx="1112363"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n w="19050">
                  <a:noFill/>
                  <a:prstDash val="solid"/>
                </a:ln>
                <a:solidFill>
                  <a:prstClr val="black"/>
                </a:solidFill>
                <a:effectLst>
                  <a:outerShdw blurRad="38100" dist="38100" dir="2700000" algn="tl">
                    <a:srgbClr val="000000">
                      <a:alpha val="43137"/>
                    </a:srgbClr>
                  </a:outerShdw>
                </a:effectLst>
              </a:rPr>
              <a:t>C</a:t>
            </a:r>
            <a:r>
              <a:rPr lang="en-US" sz="3600" dirty="0">
                <a:solidFill>
                  <a:prstClr val="black"/>
                </a:solidFill>
              </a:rPr>
              <a:t>&amp;C</a:t>
            </a:r>
            <a:endParaRPr lang="en-US" dirty="0">
              <a:solidFill>
                <a:schemeClr val="tx1"/>
              </a:solidFill>
            </a:endParaRPr>
          </a:p>
        </p:txBody>
      </p:sp>
      <p:sp>
        <p:nvSpPr>
          <p:cNvPr id="33" name="Rounded Rectangle 32"/>
          <p:cNvSpPr/>
          <p:nvPr/>
        </p:nvSpPr>
        <p:spPr>
          <a:xfrm>
            <a:off x="2403997" y="2653014"/>
            <a:ext cx="1851278"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n w="9525">
                  <a:noFill/>
                  <a:prstDash val="solid"/>
                </a:ln>
                <a:solidFill>
                  <a:prstClr val="black"/>
                </a:solidFill>
                <a:effectLst>
                  <a:outerShdw blurRad="38100" dist="38100" dir="2700000" algn="tl">
                    <a:srgbClr val="000000">
                      <a:alpha val="43137"/>
                    </a:srgbClr>
                  </a:outerShdw>
                </a:effectLst>
              </a:rPr>
              <a:t>E</a:t>
            </a:r>
            <a:r>
              <a:rPr lang="en-US" sz="3600" dirty="0">
                <a:solidFill>
                  <a:prstClr val="black"/>
                </a:solidFill>
              </a:rPr>
              <a:t>asyCCG</a:t>
            </a:r>
            <a:endParaRPr lang="en-US" dirty="0">
              <a:solidFill>
                <a:schemeClr val="tx1"/>
              </a:solidFill>
            </a:endParaRPr>
          </a:p>
        </p:txBody>
      </p:sp>
      <p:sp>
        <p:nvSpPr>
          <p:cNvPr id="34" name="Rounded Rectangle 33"/>
          <p:cNvSpPr/>
          <p:nvPr/>
        </p:nvSpPr>
        <p:spPr>
          <a:xfrm>
            <a:off x="2403996" y="3178127"/>
            <a:ext cx="1851279"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ln w="19050">
                  <a:noFill/>
                  <a:prstDash val="solid"/>
                </a:ln>
                <a:solidFill>
                  <a:prstClr val="black"/>
                </a:solidFill>
                <a:effectLst>
                  <a:outerShdw blurRad="38100" dist="38100" dir="2700000" algn="tl">
                    <a:srgbClr val="000000">
                      <a:alpha val="43137"/>
                    </a:srgbClr>
                  </a:outerShdw>
                </a:effectLst>
              </a:rPr>
              <a:t>D</a:t>
            </a:r>
            <a:r>
              <a:rPr lang="en-US" sz="3600" dirty="0" err="1">
                <a:solidFill>
                  <a:prstClr val="black"/>
                </a:solidFill>
              </a:rPr>
              <a:t>epCCG</a:t>
            </a:r>
            <a:endParaRPr lang="en-US" dirty="0">
              <a:solidFill>
                <a:schemeClr val="tx1"/>
              </a:solidFill>
            </a:endParaRPr>
          </a:p>
        </p:txBody>
      </p:sp>
      <p:sp>
        <p:nvSpPr>
          <p:cNvPr id="36" name="Round Same Side Corner Rectangle 35"/>
          <p:cNvSpPr/>
          <p:nvPr/>
        </p:nvSpPr>
        <p:spPr>
          <a:xfrm>
            <a:off x="2403997" y="1587927"/>
            <a:ext cx="4603904" cy="478330"/>
          </a:xfrm>
          <a:prstGeom prst="round2SameRect">
            <a:avLst>
              <a:gd name="adj1" fmla="val 26470"/>
              <a:gd name="adj2" fmla="val 0"/>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LangPro + WN </a:t>
            </a:r>
            <a:r>
              <a:rPr lang="en-US" sz="2400" dirty="0">
                <a:solidFill>
                  <a:schemeClr val="bg1"/>
                </a:solidFill>
              </a:rPr>
              <a:t>(accuracy % on test)    </a:t>
            </a:r>
          </a:p>
        </p:txBody>
      </p:sp>
      <p:graphicFrame>
        <p:nvGraphicFramePr>
          <p:cNvPr id="11" name="Table 10"/>
          <p:cNvGraphicFramePr>
            <a:graphicFrameLocks noGrp="1"/>
          </p:cNvGraphicFramePr>
          <p:nvPr>
            <p:extLst>
              <p:ext uri="{D42A27DB-BD31-4B8C-83A1-F6EECF244321}">
                <p14:modId xmlns:p14="http://schemas.microsoft.com/office/powerpoint/2010/main" val="1608617487"/>
              </p:ext>
            </p:extLst>
          </p:nvPr>
        </p:nvGraphicFramePr>
        <p:xfrm>
          <a:off x="4435027" y="2108137"/>
          <a:ext cx="847768" cy="1554480"/>
        </p:xfrm>
        <a:graphic>
          <a:graphicData uri="http://schemas.openxmlformats.org/drawingml/2006/table">
            <a:tbl>
              <a:tblPr bandRow="1">
                <a:tableStyleId>{00A15C55-8517-42AA-B614-E9B94910E393}</a:tableStyleId>
              </a:tblPr>
              <a:tblGrid>
                <a:gridCol w="847768">
                  <a:extLst>
                    <a:ext uri="{9D8B030D-6E8A-4147-A177-3AD203B41FA5}">
                      <a16:colId xmlns:a16="http://schemas.microsoft.com/office/drawing/2014/main" val="2522016306"/>
                    </a:ext>
                  </a:extLst>
                </a:gridCol>
              </a:tblGrid>
              <a:tr h="513777">
                <a:tc>
                  <a:txBody>
                    <a:bodyPr/>
                    <a:lstStyle/>
                    <a:p>
                      <a:r>
                        <a:rPr lang="en-US" sz="2800"/>
                        <a:t>82.7</a:t>
                      </a:r>
                      <a:endParaRPr lang="en-US" sz="2800" dirty="0"/>
                    </a:p>
                  </a:txBody>
                  <a:tcPr/>
                </a:tc>
                <a:extLst>
                  <a:ext uri="{0D108BD9-81ED-4DB2-BD59-A6C34878D82A}">
                    <a16:rowId xmlns:a16="http://schemas.microsoft.com/office/drawing/2014/main" val="2578801450"/>
                  </a:ext>
                </a:extLst>
              </a:tr>
              <a:tr h="513777">
                <a:tc>
                  <a:txBody>
                    <a:bodyPr/>
                    <a:lstStyle/>
                    <a:p>
                      <a:r>
                        <a:rPr lang="en-US" sz="2800"/>
                        <a:t>82.5</a:t>
                      </a:r>
                      <a:endParaRPr lang="en-US" sz="2800" dirty="0"/>
                    </a:p>
                  </a:txBody>
                  <a:tcPr/>
                </a:tc>
                <a:extLst>
                  <a:ext uri="{0D108BD9-81ED-4DB2-BD59-A6C34878D82A}">
                    <a16:rowId xmlns:a16="http://schemas.microsoft.com/office/drawing/2014/main" val="1429116292"/>
                  </a:ext>
                </a:extLst>
              </a:tr>
              <a:tr h="513777">
                <a:tc>
                  <a:txBody>
                    <a:bodyPr/>
                    <a:lstStyle/>
                    <a:p>
                      <a:r>
                        <a:rPr lang="en-US" sz="2800"/>
                        <a:t>83.0</a:t>
                      </a:r>
                      <a:endParaRPr lang="en-US" sz="2800" dirty="0"/>
                    </a:p>
                  </a:txBody>
                  <a:tcPr/>
                </a:tc>
                <a:extLst>
                  <a:ext uri="{0D108BD9-81ED-4DB2-BD59-A6C34878D82A}">
                    <a16:rowId xmlns:a16="http://schemas.microsoft.com/office/drawing/2014/main" val="3161116327"/>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841018930"/>
              </p:ext>
            </p:extLst>
          </p:nvPr>
        </p:nvGraphicFramePr>
        <p:xfrm>
          <a:off x="6146258" y="2109052"/>
          <a:ext cx="847768" cy="1554480"/>
        </p:xfrm>
        <a:graphic>
          <a:graphicData uri="http://schemas.openxmlformats.org/drawingml/2006/table">
            <a:tbl>
              <a:tblPr bandRow="1">
                <a:tableStyleId>{00A15C55-8517-42AA-B614-E9B94910E393}</a:tableStyleId>
              </a:tblPr>
              <a:tblGrid>
                <a:gridCol w="847768">
                  <a:extLst>
                    <a:ext uri="{9D8B030D-6E8A-4147-A177-3AD203B41FA5}">
                      <a16:colId xmlns:a16="http://schemas.microsoft.com/office/drawing/2014/main" val="2522016306"/>
                    </a:ext>
                  </a:extLst>
                </a:gridCol>
              </a:tblGrid>
              <a:tr h="513777">
                <a:tc>
                  <a:txBody>
                    <a:bodyPr/>
                    <a:lstStyle/>
                    <a:p>
                      <a:r>
                        <a:rPr lang="en-US" sz="2800" dirty="0">
                          <a:solidFill>
                            <a:schemeClr val="tx1">
                              <a:lumMod val="50000"/>
                              <a:lumOff val="50000"/>
                            </a:schemeClr>
                          </a:solidFill>
                        </a:rPr>
                        <a:t>-</a:t>
                      </a:r>
                      <a:r>
                        <a:rPr lang="en-US" sz="2800">
                          <a:solidFill>
                            <a:schemeClr val="tx1">
                              <a:lumMod val="50000"/>
                              <a:lumOff val="50000"/>
                            </a:schemeClr>
                          </a:solidFill>
                        </a:rPr>
                        <a:t>1.4</a:t>
                      </a:r>
                      <a:endParaRPr lang="en-US" sz="2800" dirty="0">
                        <a:solidFill>
                          <a:schemeClr val="tx1">
                            <a:lumMod val="50000"/>
                            <a:lumOff val="50000"/>
                          </a:schemeClr>
                        </a:solidFill>
                      </a:endParaRPr>
                    </a:p>
                  </a:txBody>
                  <a:tcPr/>
                </a:tc>
                <a:extLst>
                  <a:ext uri="{0D108BD9-81ED-4DB2-BD59-A6C34878D82A}">
                    <a16:rowId xmlns:a16="http://schemas.microsoft.com/office/drawing/2014/main" val="2578801450"/>
                  </a:ext>
                </a:extLst>
              </a:tr>
              <a:tr h="513777">
                <a:tc>
                  <a:txBody>
                    <a:bodyPr/>
                    <a:lstStyle/>
                    <a:p>
                      <a:r>
                        <a:rPr lang="en-US" sz="2800" dirty="0">
                          <a:solidFill>
                            <a:schemeClr val="tx1">
                              <a:lumMod val="50000"/>
                              <a:lumOff val="50000"/>
                            </a:schemeClr>
                          </a:solidFill>
                        </a:rPr>
                        <a:t>-</a:t>
                      </a:r>
                      <a:r>
                        <a:rPr lang="en-US" sz="2800">
                          <a:solidFill>
                            <a:schemeClr val="tx1">
                              <a:lumMod val="50000"/>
                              <a:lumOff val="50000"/>
                            </a:schemeClr>
                          </a:solidFill>
                        </a:rPr>
                        <a:t>1.4</a:t>
                      </a:r>
                      <a:endParaRPr lang="en-US" sz="2800" dirty="0">
                        <a:solidFill>
                          <a:schemeClr val="tx1">
                            <a:lumMod val="50000"/>
                            <a:lumOff val="50000"/>
                          </a:schemeClr>
                        </a:solidFill>
                      </a:endParaRPr>
                    </a:p>
                  </a:txBody>
                  <a:tcPr/>
                </a:tc>
                <a:extLst>
                  <a:ext uri="{0D108BD9-81ED-4DB2-BD59-A6C34878D82A}">
                    <a16:rowId xmlns:a16="http://schemas.microsoft.com/office/drawing/2014/main" val="1429116292"/>
                  </a:ext>
                </a:extLst>
              </a:tr>
              <a:tr h="513777">
                <a:tc>
                  <a:txBody>
                    <a:bodyPr/>
                    <a:lstStyle/>
                    <a:p>
                      <a:r>
                        <a:rPr lang="en-US" sz="2800" dirty="0">
                          <a:solidFill>
                            <a:schemeClr val="tx1">
                              <a:lumMod val="50000"/>
                              <a:lumOff val="50000"/>
                            </a:schemeClr>
                          </a:solidFill>
                        </a:rPr>
                        <a:t>-</a:t>
                      </a:r>
                      <a:r>
                        <a:rPr lang="en-US" sz="2800">
                          <a:solidFill>
                            <a:schemeClr val="tx1">
                              <a:lumMod val="50000"/>
                              <a:lumOff val="50000"/>
                            </a:schemeClr>
                          </a:solidFill>
                        </a:rPr>
                        <a:t>1.2</a:t>
                      </a:r>
                      <a:endParaRPr lang="en-US" sz="2800" dirty="0">
                        <a:solidFill>
                          <a:schemeClr val="tx1">
                            <a:lumMod val="50000"/>
                            <a:lumOff val="50000"/>
                          </a:schemeClr>
                        </a:solidFill>
                      </a:endParaRPr>
                    </a:p>
                  </a:txBody>
                  <a:tcPr/>
                </a:tc>
                <a:extLst>
                  <a:ext uri="{0D108BD9-81ED-4DB2-BD59-A6C34878D82A}">
                    <a16:rowId xmlns:a16="http://schemas.microsoft.com/office/drawing/2014/main" val="3161116327"/>
                  </a:ext>
                </a:extLst>
              </a:tr>
            </a:tbl>
          </a:graphicData>
        </a:graphic>
      </p:graphicFrame>
      <p:grpSp>
        <p:nvGrpSpPr>
          <p:cNvPr id="65" name="Group 64"/>
          <p:cNvGrpSpPr/>
          <p:nvPr/>
        </p:nvGrpSpPr>
        <p:grpSpPr>
          <a:xfrm>
            <a:off x="2403996" y="3974046"/>
            <a:ext cx="4603905" cy="560917"/>
            <a:chOff x="288607" y="3643236"/>
            <a:chExt cx="4603905" cy="560917"/>
          </a:xfrm>
        </p:grpSpPr>
        <p:sp>
          <p:nvSpPr>
            <p:cNvPr id="32" name="Rounded Rectangle 31"/>
            <p:cNvSpPr/>
            <p:nvPr/>
          </p:nvSpPr>
          <p:spPr>
            <a:xfrm>
              <a:off x="2284115" y="3643236"/>
              <a:ext cx="2608397" cy="5609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nvGrpSpPr>
            <p:cNvPr id="14" name="Group 13"/>
            <p:cNvGrpSpPr/>
            <p:nvPr/>
          </p:nvGrpSpPr>
          <p:grpSpPr>
            <a:xfrm>
              <a:off x="288607" y="3685678"/>
              <a:ext cx="1898172" cy="472625"/>
              <a:chOff x="288607" y="3515998"/>
              <a:chExt cx="1898172" cy="472625"/>
            </a:xfrm>
          </p:grpSpPr>
          <p:sp>
            <p:nvSpPr>
              <p:cNvPr id="39" name="Rounded Rectangle 38"/>
              <p:cNvSpPr/>
              <p:nvPr/>
            </p:nvSpPr>
            <p:spPr>
              <a:xfrm>
                <a:off x="288607" y="3515998"/>
                <a:ext cx="1851279"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ln w="19050">
                      <a:noFill/>
                      <a:prstDash val="solid"/>
                    </a:ln>
                    <a:solidFill>
                      <a:prstClr val="black"/>
                    </a:solidFill>
                    <a:effectLst>
                      <a:outerShdw blurRad="38100" dist="38100" dir="2700000" algn="tl">
                        <a:srgbClr val="000000">
                          <a:alpha val="43137"/>
                        </a:srgbClr>
                      </a:outerShdw>
                    </a:effectLst>
                  </a:rPr>
                  <a:t>D</a:t>
                </a:r>
                <a:r>
                  <a:rPr lang="en-US" sz="3600" dirty="0" err="1">
                    <a:solidFill>
                      <a:prstClr val="black"/>
                    </a:solidFill>
                  </a:rPr>
                  <a:t>epCCG</a:t>
                </a:r>
                <a:endParaRPr lang="en-US" dirty="0">
                  <a:solidFill>
                    <a:schemeClr val="tx1"/>
                  </a:solidFill>
                </a:endParaRPr>
              </a:p>
            </p:txBody>
          </p:sp>
          <p:sp>
            <p:nvSpPr>
              <p:cNvPr id="40" name="Rounded Rectangle 39"/>
              <p:cNvSpPr/>
              <p:nvPr/>
            </p:nvSpPr>
            <p:spPr>
              <a:xfrm>
                <a:off x="704959" y="3517283"/>
                <a:ext cx="1434927"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ln w="9525">
                      <a:noFill/>
                      <a:prstDash val="solid"/>
                    </a:ln>
                    <a:solidFill>
                      <a:prstClr val="black"/>
                    </a:solidFill>
                    <a:effectLst>
                      <a:outerShdw blurRad="38100" dist="38100" dir="2700000" algn="tl">
                        <a:srgbClr val="000000">
                          <a:alpha val="43137"/>
                        </a:srgbClr>
                      </a:outerShdw>
                    </a:effectLst>
                  </a:rPr>
                  <a:t>E</a:t>
                </a:r>
                <a:r>
                  <a:rPr lang="en-US" sz="3600" dirty="0" err="1">
                    <a:solidFill>
                      <a:prstClr val="black"/>
                    </a:solidFill>
                  </a:rPr>
                  <a:t>asyC</a:t>
                </a:r>
                <a:endParaRPr lang="en-US" dirty="0">
                  <a:solidFill>
                    <a:schemeClr val="tx1"/>
                  </a:solidFill>
                </a:endParaRPr>
              </a:p>
            </p:txBody>
          </p:sp>
          <p:sp>
            <p:nvSpPr>
              <p:cNvPr id="41" name="Rounded Rectangle 40"/>
              <p:cNvSpPr/>
              <p:nvPr/>
            </p:nvSpPr>
            <p:spPr>
              <a:xfrm>
                <a:off x="1074416" y="3517283"/>
                <a:ext cx="1112363"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n w="19050">
                      <a:noFill/>
                      <a:prstDash val="solid"/>
                    </a:ln>
                    <a:solidFill>
                      <a:prstClr val="black"/>
                    </a:solidFill>
                    <a:effectLst>
                      <a:outerShdw blurRad="38100" dist="38100" dir="2700000" algn="tl">
                        <a:srgbClr val="000000">
                          <a:alpha val="43137"/>
                        </a:srgbClr>
                      </a:outerShdw>
                    </a:effectLst>
                  </a:rPr>
                  <a:t>C</a:t>
                </a:r>
                <a:r>
                  <a:rPr lang="en-US" sz="3600" dirty="0">
                    <a:solidFill>
                      <a:prstClr val="black"/>
                    </a:solidFill>
                  </a:rPr>
                  <a:t>&amp;C</a:t>
                </a:r>
                <a:endParaRPr lang="en-US" dirty="0">
                  <a:solidFill>
                    <a:schemeClr val="tx1"/>
                  </a:solidFill>
                </a:endParaRPr>
              </a:p>
            </p:txBody>
          </p:sp>
        </p:grpSp>
        <p:sp>
          <p:nvSpPr>
            <p:cNvPr id="42" name="Rectangle 41"/>
            <p:cNvSpPr/>
            <p:nvPr/>
          </p:nvSpPr>
          <p:spPr>
            <a:xfrm>
              <a:off x="2319638" y="3669479"/>
              <a:ext cx="824265" cy="523220"/>
            </a:xfrm>
            <a:prstGeom prst="rect">
              <a:avLst/>
            </a:prstGeom>
          </p:spPr>
          <p:txBody>
            <a:bodyPr wrap="none">
              <a:spAutoFit/>
            </a:bodyPr>
            <a:lstStyle/>
            <a:p>
              <a:pPr lvl="0"/>
              <a:r>
                <a:rPr lang="en-US" sz="2800">
                  <a:solidFill>
                    <a:prstClr val="black"/>
                  </a:solidFill>
                </a:rPr>
                <a:t>84.4</a:t>
              </a:r>
              <a:endParaRPr lang="en-US" sz="2800" dirty="0">
                <a:solidFill>
                  <a:prstClr val="black"/>
                </a:solidFill>
              </a:endParaRPr>
            </a:p>
          </p:txBody>
        </p:sp>
        <p:sp>
          <p:nvSpPr>
            <p:cNvPr id="45" name="Rectangle 44"/>
            <p:cNvSpPr/>
            <p:nvPr/>
          </p:nvSpPr>
          <p:spPr>
            <a:xfrm>
              <a:off x="4007366" y="3643236"/>
              <a:ext cx="752129" cy="523220"/>
            </a:xfrm>
            <a:prstGeom prst="rect">
              <a:avLst/>
            </a:prstGeom>
          </p:spPr>
          <p:txBody>
            <a:bodyPr wrap="none">
              <a:spAutoFit/>
            </a:bodyPr>
            <a:lstStyle/>
            <a:p>
              <a:pPr lvl="0"/>
              <a:r>
                <a:rPr lang="en-US" sz="2800" dirty="0">
                  <a:solidFill>
                    <a:schemeClr val="tx1">
                      <a:lumMod val="50000"/>
                      <a:lumOff val="50000"/>
                    </a:schemeClr>
                  </a:solidFill>
                </a:rPr>
                <a:t>-</a:t>
              </a:r>
              <a:r>
                <a:rPr lang="en-US" sz="2800">
                  <a:solidFill>
                    <a:schemeClr val="tx1">
                      <a:lumMod val="50000"/>
                      <a:lumOff val="50000"/>
                    </a:schemeClr>
                  </a:solidFill>
                </a:rPr>
                <a:t>1.4</a:t>
              </a:r>
              <a:endParaRPr lang="en-US" sz="2800" dirty="0">
                <a:solidFill>
                  <a:schemeClr val="tx1">
                    <a:lumMod val="50000"/>
                    <a:lumOff val="50000"/>
                  </a:schemeClr>
                </a:solidFill>
              </a:endParaRPr>
            </a:p>
          </p:txBody>
        </p:sp>
      </p:grpSp>
      <p:graphicFrame>
        <p:nvGraphicFramePr>
          <p:cNvPr id="46" name="Table 45"/>
          <p:cNvGraphicFramePr>
            <a:graphicFrameLocks noGrp="1"/>
          </p:cNvGraphicFramePr>
          <p:nvPr>
            <p:extLst>
              <p:ext uri="{D42A27DB-BD31-4B8C-83A1-F6EECF244321}">
                <p14:modId xmlns:p14="http://schemas.microsoft.com/office/powerpoint/2010/main" val="2577003377"/>
              </p:ext>
            </p:extLst>
          </p:nvPr>
        </p:nvGraphicFramePr>
        <p:xfrm>
          <a:off x="7228616" y="3508505"/>
          <a:ext cx="1023690" cy="1016256"/>
        </p:xfrm>
        <a:graphic>
          <a:graphicData uri="http://schemas.openxmlformats.org/drawingml/2006/table">
            <a:tbl>
              <a:tblPr firstRow="1" bandRow="1">
                <a:tableStyleId>{00A15C55-8517-42AA-B614-E9B94910E393}</a:tableStyleId>
              </a:tblPr>
              <a:tblGrid>
                <a:gridCol w="1023690">
                  <a:extLst>
                    <a:ext uri="{9D8B030D-6E8A-4147-A177-3AD203B41FA5}">
                      <a16:colId xmlns:a16="http://schemas.microsoft.com/office/drawing/2014/main" val="1737083130"/>
                    </a:ext>
                  </a:extLst>
                </a:gridCol>
              </a:tblGrid>
              <a:tr h="476370">
                <a:tc>
                  <a:txBody>
                    <a:bodyPr/>
                    <a:lstStyle/>
                    <a:p>
                      <a:pPr algn="ctr"/>
                      <a:r>
                        <a:rPr lang="en-US" sz="2400"/>
                        <a:t>Prec</a:t>
                      </a:r>
                      <a:r>
                        <a:rPr lang="en-US" sz="2400" baseline="0"/>
                        <a:t> %</a:t>
                      </a:r>
                      <a:endParaRPr lang="en-US" sz="2400" dirty="0"/>
                    </a:p>
                  </a:txBody>
                  <a:tcPr>
                    <a:solidFill>
                      <a:schemeClr val="tx1"/>
                    </a:solidFill>
                  </a:tcPr>
                </a:tc>
                <a:extLst>
                  <a:ext uri="{0D108BD9-81ED-4DB2-BD59-A6C34878D82A}">
                    <a16:rowId xmlns:a16="http://schemas.microsoft.com/office/drawing/2014/main" val="3190230735"/>
                  </a:ext>
                </a:extLst>
              </a:tr>
              <a:tr h="539886">
                <a:tc>
                  <a:txBody>
                    <a:bodyPr/>
                    <a:lstStyle/>
                    <a:p>
                      <a:pPr algn="ctr"/>
                      <a:r>
                        <a:rPr lang="en-US" sz="2800"/>
                        <a:t>94.3</a:t>
                      </a:r>
                      <a:endParaRPr lang="en-US" sz="2800" dirty="0"/>
                    </a:p>
                  </a:txBody>
                  <a:tcPr>
                    <a:solidFill>
                      <a:schemeClr val="accent4">
                        <a:lumMod val="60000"/>
                        <a:lumOff val="40000"/>
                      </a:schemeClr>
                    </a:solidFill>
                  </a:tcPr>
                </a:tc>
                <a:extLst>
                  <a:ext uri="{0D108BD9-81ED-4DB2-BD59-A6C34878D82A}">
                    <a16:rowId xmlns:a16="http://schemas.microsoft.com/office/drawing/2014/main" val="42355643"/>
                  </a:ext>
                </a:extLst>
              </a:tr>
            </a:tbl>
          </a:graphicData>
        </a:graphic>
      </p:graphicFrame>
      <mc:AlternateContent xmlns:mc="http://schemas.openxmlformats.org/markup-compatibility/2006" xmlns:a14="http://schemas.microsoft.com/office/drawing/2010/main">
        <mc:Choice Requires="a14">
          <p:sp>
            <p:nvSpPr>
              <p:cNvPr id="47" name="Rounded Rectangle 46"/>
              <p:cNvSpPr/>
              <p:nvPr/>
            </p:nvSpPr>
            <p:spPr>
              <a:xfrm rot="16200000">
                <a:off x="4717685" y="3099867"/>
                <a:ext cx="2340213" cy="435708"/>
              </a:xfrm>
              <a:prstGeom prst="round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schemeClr val="bg1"/>
                        </a:solidFill>
                        <a:latin typeface="Cambria Math" panose="02040503050406030204" pitchFamily="18" charset="0"/>
                      </a:rPr>
                      <m:t>−</m:t>
                    </m:r>
                  </m:oMath>
                </a14:m>
                <a:r>
                  <a:rPr lang="en-US" sz="2000" b="1" dirty="0">
                    <a:solidFill>
                      <a:schemeClr val="bg1"/>
                    </a:solidFill>
                  </a:rPr>
                  <a:t> Abduction</a:t>
                </a:r>
              </a:p>
            </p:txBody>
          </p:sp>
        </mc:Choice>
        <mc:Fallback xmlns="">
          <p:sp>
            <p:nvSpPr>
              <p:cNvPr id="47" name="Rounded Rectangle 46"/>
              <p:cNvSpPr>
                <a:spLocks noRot="1" noChangeAspect="1" noMove="1" noResize="1" noEditPoints="1" noAdjustHandles="1" noChangeArrowheads="1" noChangeShapeType="1" noTextEdit="1"/>
              </p:cNvSpPr>
              <p:nvPr/>
            </p:nvSpPr>
            <p:spPr>
              <a:xfrm rot="16200000">
                <a:off x="4717685" y="3099867"/>
                <a:ext cx="2340213" cy="435708"/>
              </a:xfrm>
              <a:prstGeom prst="roundRect">
                <a:avLst/>
              </a:prstGeom>
              <a:blipFill>
                <a:blip r:embed="rId3"/>
                <a:stretch>
                  <a:fillRect l="-1333" r="-16000"/>
                </a:stretch>
              </a:blipFill>
              <a:ln w="19050">
                <a:solidFill>
                  <a:schemeClr val="tx1">
                    <a:lumMod val="75000"/>
                    <a:lumOff val="25000"/>
                  </a:schemeClr>
                </a:solidFill>
              </a:ln>
            </p:spPr>
            <p:txBody>
              <a:bodyPr/>
              <a:lstStyle/>
              <a:p>
                <a:r>
                  <a:rPr lang="en-NL">
                    <a:noFill/>
                  </a:rPr>
                  <a:t> </a:t>
                </a:r>
              </a:p>
            </p:txBody>
          </p:sp>
        </mc:Fallback>
      </mc:AlternateContent>
      <p:graphicFrame>
        <p:nvGraphicFramePr>
          <p:cNvPr id="53" name="Table 52"/>
          <p:cNvGraphicFramePr>
            <a:graphicFrameLocks noGrp="1"/>
          </p:cNvGraphicFramePr>
          <p:nvPr>
            <p:extLst>
              <p:ext uri="{D42A27DB-BD31-4B8C-83A1-F6EECF244321}">
                <p14:modId xmlns:p14="http://schemas.microsoft.com/office/powerpoint/2010/main" val="1329432338"/>
              </p:ext>
            </p:extLst>
          </p:nvPr>
        </p:nvGraphicFramePr>
        <p:xfrm>
          <a:off x="7228616" y="4574702"/>
          <a:ext cx="1023690" cy="539886"/>
        </p:xfrm>
        <a:graphic>
          <a:graphicData uri="http://schemas.openxmlformats.org/drawingml/2006/table">
            <a:tbl>
              <a:tblPr bandRow="1">
                <a:tableStyleId>{00A15C55-8517-42AA-B614-E9B94910E393}</a:tableStyleId>
              </a:tblPr>
              <a:tblGrid>
                <a:gridCol w="1023690">
                  <a:extLst>
                    <a:ext uri="{9D8B030D-6E8A-4147-A177-3AD203B41FA5}">
                      <a16:colId xmlns:a16="http://schemas.microsoft.com/office/drawing/2014/main" val="1737083130"/>
                    </a:ext>
                  </a:extLst>
                </a:gridCol>
              </a:tblGrid>
              <a:tr h="539886">
                <a:tc>
                  <a:txBody>
                    <a:bodyPr/>
                    <a:lstStyle/>
                    <a:p>
                      <a:pPr algn="ctr"/>
                      <a:r>
                        <a:rPr lang="en-US" sz="2800" dirty="0"/>
                        <a:t>84.2</a:t>
                      </a:r>
                    </a:p>
                  </a:txBody>
                  <a:tcPr>
                    <a:solidFill>
                      <a:srgbClr val="FFF4E7"/>
                    </a:solidFill>
                  </a:tcPr>
                </a:tc>
                <a:extLst>
                  <a:ext uri="{0D108BD9-81ED-4DB2-BD59-A6C34878D82A}">
                    <a16:rowId xmlns:a16="http://schemas.microsoft.com/office/drawing/2014/main" val="1305729236"/>
                  </a:ext>
                </a:extLst>
              </a:tr>
            </a:tbl>
          </a:graphicData>
        </a:graphic>
      </p:graphicFrame>
      <p:sp>
        <p:nvSpPr>
          <p:cNvPr id="48" name="Rounded Rectangle 47"/>
          <p:cNvSpPr/>
          <p:nvPr/>
        </p:nvSpPr>
        <p:spPr>
          <a:xfrm>
            <a:off x="262151" y="4730193"/>
            <a:ext cx="1756723" cy="471340"/>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400" b="1" dirty="0">
                <a:ln w="19050">
                  <a:noFill/>
                  <a:prstDash val="solid"/>
                </a:ln>
                <a:solidFill>
                  <a:prstClr val="black"/>
                </a:solidFill>
              </a:rPr>
              <a:t>CCG2Lambda</a:t>
            </a:r>
            <a:endParaRPr lang="en-US" sz="1200" dirty="0">
              <a:solidFill>
                <a:schemeClr val="tx1"/>
              </a:solidFill>
            </a:endParaRPr>
          </a:p>
        </p:txBody>
      </p:sp>
      <p:grpSp>
        <p:nvGrpSpPr>
          <p:cNvPr id="68" name="Group 67"/>
          <p:cNvGrpSpPr/>
          <p:nvPr/>
        </p:nvGrpSpPr>
        <p:grpSpPr>
          <a:xfrm>
            <a:off x="760910" y="4734581"/>
            <a:ext cx="3538075" cy="885690"/>
            <a:chOff x="6404535" y="4804224"/>
            <a:chExt cx="3538075" cy="885690"/>
          </a:xfrm>
        </p:grpSpPr>
        <p:sp>
          <p:nvSpPr>
            <p:cNvPr id="49" name="Rounded Rectangle 48"/>
            <p:cNvSpPr/>
            <p:nvPr/>
          </p:nvSpPr>
          <p:spPr>
            <a:xfrm>
              <a:off x="7715206" y="4804224"/>
              <a:ext cx="824265" cy="471340"/>
            </a:xfrm>
            <a:prstGeom prst="round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800" b="1" dirty="0">
                  <a:ln w="19050">
                    <a:noFill/>
                    <a:prstDash val="solid"/>
                  </a:ln>
                  <a:solidFill>
                    <a:prstClr val="black"/>
                  </a:solidFill>
                </a:rPr>
                <a:t>+P2P</a:t>
              </a:r>
              <a:endParaRPr lang="en-US" sz="1400" b="1" dirty="0">
                <a:solidFill>
                  <a:schemeClr val="tx1"/>
                </a:solidFill>
              </a:endParaRPr>
            </a:p>
          </p:txBody>
        </p:sp>
        <p:sp>
          <p:nvSpPr>
            <p:cNvPr id="51" name="Rectangle 50"/>
            <p:cNvSpPr/>
            <p:nvPr/>
          </p:nvSpPr>
          <p:spPr>
            <a:xfrm>
              <a:off x="6404535" y="5289804"/>
              <a:ext cx="2220415" cy="400110"/>
            </a:xfrm>
            <a:prstGeom prst="rect">
              <a:avLst/>
            </a:prstGeom>
          </p:spPr>
          <p:txBody>
            <a:bodyPr wrap="none">
              <a:spAutoFit/>
            </a:bodyPr>
            <a:lstStyle/>
            <a:p>
              <a:pPr lvl="0" algn="r">
                <a:spcBef>
                  <a:spcPts val="1200"/>
                </a:spcBef>
              </a:pPr>
              <a:r>
                <a:rPr lang="en-US" sz="2000" dirty="0" err="1">
                  <a:solidFill>
                    <a:srgbClr val="FFC000">
                      <a:lumMod val="50000"/>
                    </a:srgbClr>
                  </a:solidFill>
                </a:rPr>
                <a:t>Yanaka</a:t>
              </a:r>
              <a:r>
                <a:rPr lang="en-US" sz="2000" dirty="0">
                  <a:solidFill>
                    <a:srgbClr val="FFC000">
                      <a:lumMod val="50000"/>
                    </a:srgbClr>
                  </a:solidFill>
                </a:rPr>
                <a:t> et al. (2018)</a:t>
              </a:r>
              <a:endParaRPr lang="nl-NL" sz="2000" dirty="0">
                <a:solidFill>
                  <a:srgbClr val="FFC000">
                    <a:lumMod val="50000"/>
                  </a:srgbClr>
                </a:solidFill>
              </a:endParaRPr>
            </a:p>
          </p:txBody>
        </p:sp>
        <p:grpSp>
          <p:nvGrpSpPr>
            <p:cNvPr id="58" name="Group 57"/>
            <p:cNvGrpSpPr/>
            <p:nvPr/>
          </p:nvGrpSpPr>
          <p:grpSpPr>
            <a:xfrm>
              <a:off x="8584659" y="4836414"/>
              <a:ext cx="1357951" cy="416321"/>
              <a:chOff x="-208623" y="3517978"/>
              <a:chExt cx="1357951" cy="480913"/>
            </a:xfrm>
          </p:grpSpPr>
          <p:sp>
            <p:nvSpPr>
              <p:cNvPr id="59" name="Rounded Rectangle 58"/>
              <p:cNvSpPr/>
              <p:nvPr/>
            </p:nvSpPr>
            <p:spPr>
              <a:xfrm>
                <a:off x="-208623" y="3527553"/>
                <a:ext cx="1347560" cy="471338"/>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sz="2800" b="1" dirty="0" err="1">
                    <a:ln w="19050">
                      <a:noFill/>
                      <a:prstDash val="solid"/>
                    </a:ln>
                    <a:solidFill>
                      <a:prstClr val="black"/>
                    </a:solidFill>
                    <a:effectLst>
                      <a:outerShdw blurRad="38100" dist="38100" dir="2700000" algn="tl">
                        <a:srgbClr val="000000">
                          <a:alpha val="43137"/>
                        </a:srgbClr>
                      </a:outerShdw>
                    </a:effectLst>
                  </a:rPr>
                  <a:t>D</a:t>
                </a:r>
                <a:r>
                  <a:rPr lang="en-US" sz="2800" dirty="0" err="1">
                    <a:solidFill>
                      <a:prstClr val="black"/>
                    </a:solidFill>
                  </a:rPr>
                  <a:t>epCCG</a:t>
                </a:r>
                <a:endParaRPr lang="en-US" sz="1400" dirty="0">
                  <a:solidFill>
                    <a:schemeClr val="tx1"/>
                  </a:solidFill>
                </a:endParaRPr>
              </a:p>
            </p:txBody>
          </p:sp>
          <p:sp>
            <p:nvSpPr>
              <p:cNvPr id="60" name="Rounded Rectangle 59"/>
              <p:cNvSpPr/>
              <p:nvPr/>
            </p:nvSpPr>
            <p:spPr>
              <a:xfrm>
                <a:off x="139812" y="3517978"/>
                <a:ext cx="1009516" cy="471341"/>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sz="2800" b="1" dirty="0" err="1">
                    <a:ln w="9525">
                      <a:noFill/>
                      <a:prstDash val="solid"/>
                    </a:ln>
                    <a:solidFill>
                      <a:prstClr val="black"/>
                    </a:solidFill>
                    <a:effectLst>
                      <a:outerShdw blurRad="38100" dist="38100" dir="2700000" algn="tl">
                        <a:srgbClr val="000000">
                          <a:alpha val="43137"/>
                        </a:srgbClr>
                      </a:outerShdw>
                    </a:effectLst>
                  </a:rPr>
                  <a:t>E</a:t>
                </a:r>
                <a:r>
                  <a:rPr lang="en-US" sz="2800" dirty="0" err="1">
                    <a:solidFill>
                      <a:prstClr val="black"/>
                    </a:solidFill>
                  </a:rPr>
                  <a:t>asyC</a:t>
                </a:r>
                <a:endParaRPr lang="en-US" sz="1400" dirty="0">
                  <a:solidFill>
                    <a:schemeClr val="tx1"/>
                  </a:solidFill>
                </a:endParaRPr>
              </a:p>
            </p:txBody>
          </p:sp>
          <p:sp>
            <p:nvSpPr>
              <p:cNvPr id="61" name="Rounded Rectangle 60"/>
              <p:cNvSpPr/>
              <p:nvPr/>
            </p:nvSpPr>
            <p:spPr>
              <a:xfrm>
                <a:off x="410178" y="3517987"/>
                <a:ext cx="731615" cy="471339"/>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b="1" dirty="0">
                    <a:ln w="19050">
                      <a:noFill/>
                      <a:prstDash val="solid"/>
                    </a:ln>
                    <a:solidFill>
                      <a:prstClr val="black"/>
                    </a:solidFill>
                    <a:effectLst>
                      <a:outerShdw blurRad="38100" dist="38100" dir="2700000" algn="tl">
                        <a:srgbClr val="000000">
                          <a:alpha val="43137"/>
                        </a:srgbClr>
                      </a:outerShdw>
                    </a:effectLst>
                  </a:rPr>
                  <a:t>C</a:t>
                </a:r>
                <a:r>
                  <a:rPr lang="en-US" sz="2800" dirty="0">
                    <a:solidFill>
                      <a:prstClr val="black"/>
                    </a:solidFill>
                  </a:rPr>
                  <a:t>&amp;C</a:t>
                </a:r>
                <a:endParaRPr lang="en-US" sz="1400" dirty="0">
                  <a:solidFill>
                    <a:schemeClr val="tx1"/>
                  </a:solidFill>
                </a:endParaRPr>
              </a:p>
            </p:txBody>
          </p:sp>
        </p:grpSp>
      </p:grpSp>
      <p:sp>
        <p:nvSpPr>
          <p:cNvPr id="63" name="Content Placeholder 2" hidden="1"/>
          <p:cNvSpPr>
            <a:spLocks noGrp="1"/>
          </p:cNvSpPr>
          <p:nvPr>
            <p:ph idx="1"/>
          </p:nvPr>
        </p:nvSpPr>
        <p:spPr>
          <a:xfrm>
            <a:off x="4029872" y="5502726"/>
            <a:ext cx="8082596" cy="930850"/>
          </a:xfrm>
          <a:prstGeom prst="roundRect">
            <a:avLst>
              <a:gd name="adj" fmla="val 9001"/>
            </a:avLst>
          </a:prstGeom>
          <a:solidFill>
            <a:srgbClr val="FFF4E7"/>
          </a:solidFill>
          <a:ln w="12700">
            <a:solidFill>
              <a:schemeClr val="tx1"/>
            </a:solidFill>
          </a:ln>
        </p:spPr>
        <p:txBody>
          <a:bodyPr lIns="72000" tIns="0" rIns="72000" bIns="0">
            <a:noAutofit/>
          </a:bodyPr>
          <a:lstStyle/>
          <a:p>
            <a:pPr marL="0" indent="0">
              <a:lnSpc>
                <a:spcPct val="100000"/>
              </a:lnSpc>
              <a:spcBef>
                <a:spcPts val="0"/>
              </a:spcBef>
              <a:buNone/>
            </a:pPr>
            <a:r>
              <a:rPr lang="en-US" sz="2400" dirty="0"/>
              <a:t>Interpretation </a:t>
            </a:r>
            <a:r>
              <a:rPr lang="en-US" sz="2400"/>
              <a:t>as abduction </a:t>
            </a:r>
            <a:r>
              <a:rPr lang="en-US" sz="2000">
                <a:solidFill>
                  <a:schemeClr val="accent4">
                    <a:lumMod val="50000"/>
                  </a:schemeClr>
                </a:solidFill>
              </a:rPr>
              <a:t>(</a:t>
            </a:r>
            <a:r>
              <a:rPr lang="en-US" sz="2000" dirty="0">
                <a:solidFill>
                  <a:schemeClr val="accent4">
                    <a:lumMod val="50000"/>
                  </a:schemeClr>
                </a:solidFill>
              </a:rPr>
              <a:t>Hobbs et al, 1988; Hobbs et al, 1993)</a:t>
            </a:r>
          </a:p>
          <a:p>
            <a:pPr marL="0" indent="0">
              <a:lnSpc>
                <a:spcPct val="100000"/>
              </a:lnSpc>
              <a:spcBef>
                <a:spcPts val="600"/>
              </a:spcBef>
              <a:buNone/>
            </a:pPr>
            <a:r>
              <a:rPr lang="en-US" sz="2400" dirty="0" err="1"/>
              <a:t>Abductive</a:t>
            </a:r>
            <a:r>
              <a:rPr lang="en-US" sz="2400" dirty="0"/>
              <a:t> reasoning for </a:t>
            </a:r>
            <a:r>
              <a:rPr lang="en-US" sz="2400"/>
              <a:t>robust RTE </a:t>
            </a:r>
            <a:r>
              <a:rPr lang="en-US" sz="2000">
                <a:solidFill>
                  <a:schemeClr val="accent4">
                    <a:lumMod val="50000"/>
                  </a:schemeClr>
                </a:solidFill>
              </a:rPr>
              <a:t>(</a:t>
            </a:r>
            <a:r>
              <a:rPr lang="en-US" sz="2000" dirty="0">
                <a:solidFill>
                  <a:schemeClr val="accent4">
                    <a:lumMod val="50000"/>
                  </a:schemeClr>
                </a:solidFill>
              </a:rPr>
              <a:t>Raina et al, 2005)</a:t>
            </a:r>
            <a:endParaRPr lang="nl-NL" sz="2000" dirty="0">
              <a:solidFill>
                <a:schemeClr val="accent4">
                  <a:lumMod val="50000"/>
                </a:schemeClr>
              </a:solidFill>
            </a:endParaRPr>
          </a:p>
        </p:txBody>
      </p:sp>
      <p:pic>
        <p:nvPicPr>
          <p:cNvPr id="64" name="Picture 2" descr="Papers, Stack, Heap, Documents, Business, Paperwork"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9515" y="5714904"/>
            <a:ext cx="1204934" cy="930850"/>
          </a:xfrm>
          <a:prstGeom prst="rect">
            <a:avLst/>
          </a:prstGeom>
          <a:noFill/>
          <a:extLst>
            <a:ext uri="{909E8E84-426E-40DD-AFC4-6F175D3DCCD1}">
              <a14:hiddenFill xmlns:a14="http://schemas.microsoft.com/office/drawing/2010/main">
                <a:solidFill>
                  <a:srgbClr val="FFFFFF"/>
                </a:solidFill>
              </a14:hiddenFill>
            </a:ext>
          </a:extLst>
        </p:spPr>
      </p:pic>
      <p:sp>
        <p:nvSpPr>
          <p:cNvPr id="43" name="Title 1">
            <a:extLst>
              <a:ext uri="{FF2B5EF4-FFF2-40B4-BE49-F238E27FC236}">
                <a16:creationId xmlns:a16="http://schemas.microsoft.com/office/drawing/2014/main" id="{346805ED-A66F-4475-AE54-36A902B7746B}"/>
              </a:ext>
            </a:extLst>
          </p:cNvPr>
          <p:cNvSpPr txBox="1">
            <a:spLocks/>
          </p:cNvSpPr>
          <p:nvPr/>
        </p:nvSpPr>
        <p:spPr>
          <a:xfrm>
            <a:off x="838200" y="234503"/>
            <a:ext cx="10515600" cy="845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a:t>Results &amp; comparison</a:t>
            </a:r>
            <a:endParaRPr lang="nl-NL" dirty="0"/>
          </a:p>
        </p:txBody>
      </p:sp>
      <p:sp>
        <p:nvSpPr>
          <p:cNvPr id="57" name="Rectangle 56">
            <a:extLst>
              <a:ext uri="{FF2B5EF4-FFF2-40B4-BE49-F238E27FC236}">
                <a16:creationId xmlns:a16="http://schemas.microsoft.com/office/drawing/2014/main" id="{E01A0C3D-3ECF-415E-B268-5334DAE1C4FE}"/>
              </a:ext>
            </a:extLst>
          </p:cNvPr>
          <p:cNvSpPr/>
          <p:nvPr/>
        </p:nvSpPr>
        <p:spPr>
          <a:xfrm>
            <a:off x="4416987" y="4692560"/>
            <a:ext cx="824265" cy="523220"/>
          </a:xfrm>
          <a:prstGeom prst="rect">
            <a:avLst/>
          </a:prstGeom>
        </p:spPr>
        <p:txBody>
          <a:bodyPr wrap="none">
            <a:spAutoFit/>
          </a:bodyPr>
          <a:lstStyle/>
          <a:p>
            <a:pPr lvl="0"/>
            <a:r>
              <a:rPr lang="en-US" sz="2800">
                <a:solidFill>
                  <a:prstClr val="black"/>
                </a:solidFill>
              </a:rPr>
              <a:t>84.3</a:t>
            </a:r>
            <a:endParaRPr lang="en-US" sz="2800" dirty="0">
              <a:solidFill>
                <a:prstClr val="black"/>
              </a:solidFill>
            </a:endParaRPr>
          </a:p>
        </p:txBody>
      </p:sp>
      <p:sp>
        <p:nvSpPr>
          <p:cNvPr id="67" name="callout rte">
            <a:extLst>
              <a:ext uri="{FF2B5EF4-FFF2-40B4-BE49-F238E27FC236}">
                <a16:creationId xmlns:a16="http://schemas.microsoft.com/office/drawing/2014/main" id="{6B5898CD-9FCD-43D8-A53C-7D27C20B9099}"/>
              </a:ext>
            </a:extLst>
          </p:cNvPr>
          <p:cNvSpPr/>
          <p:nvPr/>
        </p:nvSpPr>
        <p:spPr>
          <a:xfrm>
            <a:off x="8000229" y="2712980"/>
            <a:ext cx="3987849" cy="767630"/>
          </a:xfrm>
          <a:prstGeom prst="wedgeRoundRectCallout">
            <a:avLst>
              <a:gd name="adj1" fmla="val -57832"/>
              <a:gd name="adj2" fmla="val 54024"/>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True Positives </a:t>
            </a:r>
          </a:p>
          <a:p>
            <a:pPr algn="ctr"/>
            <a:r>
              <a:rPr lang="en-US" sz="2000">
                <a:solidFill>
                  <a:schemeClr val="tx1"/>
                </a:solidFill>
              </a:rPr>
              <a:t>(Entailment &amp; Contradiction proofs)</a:t>
            </a:r>
            <a:endParaRPr lang="en-US" sz="2000" dirty="0">
              <a:solidFill>
                <a:schemeClr val="tx1"/>
              </a:solidFill>
            </a:endParaRPr>
          </a:p>
        </p:txBody>
      </p:sp>
      <p:sp>
        <p:nvSpPr>
          <p:cNvPr id="35" name="Speech Bubble: Rectangle with Corners Rounded 34">
            <a:extLst>
              <a:ext uri="{FF2B5EF4-FFF2-40B4-BE49-F238E27FC236}">
                <a16:creationId xmlns:a16="http://schemas.microsoft.com/office/drawing/2014/main" id="{F37457EE-25D1-40C7-8406-8B2DA01EDD5B}"/>
              </a:ext>
            </a:extLst>
          </p:cNvPr>
          <p:cNvSpPr/>
          <p:nvPr/>
        </p:nvSpPr>
        <p:spPr>
          <a:xfrm>
            <a:off x="4899811" y="5588473"/>
            <a:ext cx="2492894" cy="560917"/>
          </a:xfrm>
          <a:prstGeom prst="wedgeRoundRectCallout">
            <a:avLst>
              <a:gd name="adj1" fmla="val -45247"/>
              <a:gd name="adj2" fmla="val -116336"/>
              <a:gd name="adj3" fmla="val 16667"/>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Logic-based </a:t>
            </a:r>
            <a:r>
              <a:rPr lang="en-US" sz="2400" b="1" dirty="0">
                <a:solidFill>
                  <a:schemeClr val="bg1"/>
                </a:solidFill>
              </a:rPr>
              <a:t>SOTA</a:t>
            </a:r>
            <a:endParaRPr lang="en-NL" sz="2400" dirty="0">
              <a:solidFill>
                <a:schemeClr val="tx1"/>
              </a:solidFill>
            </a:endParaRPr>
          </a:p>
        </p:txBody>
      </p:sp>
    </p:spTree>
    <p:extLst>
      <p:ext uri="{BB962C8B-B14F-4D97-AF65-F5344CB8AC3E}">
        <p14:creationId xmlns:p14="http://schemas.microsoft.com/office/powerpoint/2010/main" val="18337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63" grpId="0" animBg="1"/>
      <p:bldP spid="57" grpId="0"/>
      <p:bldP spid="67"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3"/>
            <a:ext cx="5736774" cy="845366"/>
          </a:xfrm>
        </p:spPr>
        <p:txBody>
          <a:bodyPr/>
          <a:lstStyle/>
          <a:p>
            <a:r>
              <a:rPr lang="en-US" dirty="0"/>
              <a:t>Learned </a:t>
            </a:r>
            <a:r>
              <a:rPr lang="en-US" i="1" dirty="0"/>
              <a:t>knowledge</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Experiments </a:t>
            </a:r>
            <a:r>
              <a:rPr lang="en-US" dirty="0"/>
              <a:t>&amp; Results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13</a:t>
            </a:fld>
            <a:endParaRPr lang="nl-NL" dirty="0"/>
          </a:p>
        </p:txBody>
      </p:sp>
      <p:sp>
        <p:nvSpPr>
          <p:cNvPr id="80" name="Explosion 2 79"/>
          <p:cNvSpPr/>
          <p:nvPr/>
        </p:nvSpPr>
        <p:spPr>
          <a:xfrm>
            <a:off x="52155" y="4394876"/>
            <a:ext cx="610232" cy="612667"/>
          </a:xfrm>
          <a:prstGeom prst="irregularSeal2">
            <a:avLst/>
          </a:prstGeom>
          <a:solidFill>
            <a:srgbClr val="FF62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Explosion 2 80"/>
          <p:cNvSpPr/>
          <p:nvPr/>
        </p:nvSpPr>
        <p:spPr>
          <a:xfrm>
            <a:off x="7275581" y="4448690"/>
            <a:ext cx="610232" cy="612667"/>
          </a:xfrm>
          <a:prstGeom prst="irregularSeal2">
            <a:avLst/>
          </a:prstGeom>
          <a:solidFill>
            <a:srgbClr val="FF62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8" name="Group 57"/>
          <p:cNvGrpSpPr/>
          <p:nvPr/>
        </p:nvGrpSpPr>
        <p:grpSpPr>
          <a:xfrm>
            <a:off x="185072" y="1223637"/>
            <a:ext cx="7022978" cy="1219910"/>
            <a:chOff x="169675" y="1006665"/>
            <a:chExt cx="7022978" cy="1219910"/>
          </a:xfrm>
        </p:grpSpPr>
        <p:sp>
          <p:nvSpPr>
            <p:cNvPr id="9" name="TextBox 8"/>
            <p:cNvSpPr txBox="1"/>
            <p:nvPr/>
          </p:nvSpPr>
          <p:spPr>
            <a:xfrm>
              <a:off x="169675" y="1243763"/>
              <a:ext cx="7022978" cy="982812"/>
            </a:xfrm>
            <a:prstGeom prst="roundRect">
              <a:avLst/>
            </a:prstGeom>
            <a:noFill/>
            <a:ln w="25400">
              <a:solidFill>
                <a:srgbClr val="0070C0"/>
              </a:solidFill>
            </a:ln>
          </p:spPr>
          <p:txBody>
            <a:bodyPr wrap="square" lIns="72000" tIns="36000" rIns="72000" bIns="36000" rtlCol="0">
              <a:spAutoFit/>
            </a:bodyPr>
            <a:lstStyle/>
            <a:p>
              <a:pPr defTabSz="715963">
                <a:tabLst>
                  <a:tab pos="533400" algn="l"/>
                </a:tabLst>
              </a:pPr>
              <a:r>
                <a:rPr lang="en-US" sz="2400" dirty="0"/>
                <a:t>	</a:t>
              </a:r>
              <a:r>
                <a:rPr lang="en-US" sz="2000" dirty="0"/>
                <a:t>A barefoot man in pajamas is </a:t>
              </a:r>
              <a:r>
                <a:rPr lang="en-US" sz="2000" dirty="0">
                  <a:solidFill>
                    <a:srgbClr val="C00000"/>
                  </a:solidFill>
                </a:rPr>
                <a:t>looking toward the </a:t>
              </a:r>
              <a:r>
                <a:rPr lang="en-US" sz="2000" b="1" u="sng" dirty="0">
                  <a:solidFill>
                    <a:srgbClr val="C00000"/>
                  </a:solidFill>
                </a:rPr>
                <a:t>stars</a:t>
              </a:r>
              <a:r>
                <a:rPr lang="en-US" sz="2000" dirty="0">
                  <a:solidFill>
                    <a:srgbClr val="C00000"/>
                  </a:solidFill>
                </a:rPr>
                <a:t> </a:t>
              </a:r>
              <a:r>
                <a:rPr lang="en-US" sz="2000" dirty="0"/>
                <a:t>and …</a:t>
              </a:r>
            </a:p>
            <a:p>
              <a:pPr>
                <a:spcBef>
                  <a:spcPts val="600"/>
                </a:spcBef>
                <a:tabLst>
                  <a:tab pos="533400" algn="l"/>
                </a:tabLst>
              </a:pPr>
              <a:r>
                <a:rPr lang="en-US" sz="2400" b="1" dirty="0">
                  <a:effectLst>
                    <a:glow rad="127000">
                      <a:schemeClr val="accent4"/>
                    </a:glow>
                  </a:effectLst>
                </a:rPr>
                <a:t>E</a:t>
              </a:r>
              <a:r>
                <a:rPr lang="en-US" sz="2400" dirty="0"/>
                <a:t>	</a:t>
              </a:r>
              <a:r>
                <a:rPr lang="en-US" sz="2000" dirty="0">
                  <a:solidFill>
                    <a:srgbClr val="000000"/>
                  </a:solidFill>
                </a:rPr>
                <a:t>A barefoot man in pajamas is </a:t>
              </a:r>
              <a:r>
                <a:rPr lang="en-US" sz="2000" dirty="0">
                  <a:solidFill>
                    <a:srgbClr val="C00000"/>
                  </a:solidFill>
                </a:rPr>
                <a:t>looking toward the </a:t>
              </a:r>
              <a:r>
                <a:rPr lang="en-US" sz="2000" b="1" u="sng" dirty="0">
                  <a:solidFill>
                    <a:srgbClr val="C00000"/>
                  </a:solidFill>
                </a:rPr>
                <a:t>sky</a:t>
              </a:r>
              <a:r>
                <a:rPr lang="en-US" sz="2000" dirty="0">
                  <a:solidFill>
                    <a:srgbClr val="C00000"/>
                  </a:solidFill>
                </a:rPr>
                <a:t> </a:t>
              </a:r>
              <a:r>
                <a:rPr lang="en-US" sz="2000" dirty="0">
                  <a:solidFill>
                    <a:srgbClr val="000000"/>
                  </a:solidFill>
                </a:rPr>
                <a:t>and …</a:t>
              </a:r>
            </a:p>
          </p:txBody>
        </p:sp>
        <p:cxnSp>
          <p:nvCxnSpPr>
            <p:cNvPr id="10" name="Straight Connector 9"/>
            <p:cNvCxnSpPr>
              <a:cxnSpLocks/>
              <a:stCxn id="9" idx="1"/>
              <a:endCxn id="9" idx="3"/>
            </p:cNvCxnSpPr>
            <p:nvPr/>
          </p:nvCxnSpPr>
          <p:spPr>
            <a:xfrm>
              <a:off x="169675" y="1735169"/>
              <a:ext cx="702297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18709" y="1243764"/>
              <a:ext cx="0" cy="982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25ghz"/>
                <p:cNvSpPr/>
                <p:nvPr/>
              </p:nvSpPr>
              <p:spPr>
                <a:xfrm>
                  <a:off x="4874713" y="1006665"/>
                  <a:ext cx="1290418" cy="360000"/>
                </a:xfrm>
                <a:prstGeom prst="roundRect">
                  <a:avLst/>
                </a:prstGeom>
                <a:solidFill>
                  <a:srgbClr val="F09A9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star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sky</a:t>
                  </a:r>
                </a:p>
              </p:txBody>
            </p:sp>
          </mc:Choice>
          <mc:Fallback xmlns="">
            <p:sp>
              <p:nvSpPr>
                <p:cNvPr id="24" name="25ghz"/>
                <p:cNvSpPr>
                  <a:spLocks noRot="1" noChangeAspect="1" noMove="1" noResize="1" noEditPoints="1" noAdjustHandles="1" noChangeArrowheads="1" noChangeShapeType="1" noTextEdit="1"/>
                </p:cNvSpPr>
                <p:nvPr/>
              </p:nvSpPr>
              <p:spPr>
                <a:xfrm>
                  <a:off x="4874713" y="1006665"/>
                  <a:ext cx="1290418" cy="360000"/>
                </a:xfrm>
                <a:prstGeom prst="roundRect">
                  <a:avLst/>
                </a:prstGeom>
                <a:blipFill>
                  <a:blip r:embed="rId3"/>
                  <a:stretch>
                    <a:fillRect l="-2326" t="-11290" r="-1860" b="-30645"/>
                  </a:stretch>
                </a:blipFill>
                <a:ln w="19050">
                  <a:solidFill>
                    <a:schemeClr val="tx1"/>
                  </a:solidFill>
                </a:ln>
              </p:spPr>
              <p:txBody>
                <a:bodyPr/>
                <a:lstStyle/>
                <a:p>
                  <a:r>
                    <a:rPr lang="en-US">
                      <a:noFill/>
                    </a:rPr>
                    <a:t> </a:t>
                  </a:r>
                </a:p>
              </p:txBody>
            </p:sp>
          </mc:Fallback>
        </mc:AlternateContent>
      </p:grpSp>
      <p:grpSp>
        <p:nvGrpSpPr>
          <p:cNvPr id="64" name="Group 63"/>
          <p:cNvGrpSpPr/>
          <p:nvPr/>
        </p:nvGrpSpPr>
        <p:grpSpPr>
          <a:xfrm>
            <a:off x="185071" y="2779758"/>
            <a:ext cx="6245486" cy="982812"/>
            <a:chOff x="269914" y="4025167"/>
            <a:chExt cx="6245486" cy="982812"/>
          </a:xfrm>
        </p:grpSpPr>
        <p:sp>
          <p:nvSpPr>
            <p:cNvPr id="21" name="TextBox 20"/>
            <p:cNvSpPr txBox="1"/>
            <p:nvPr/>
          </p:nvSpPr>
          <p:spPr>
            <a:xfrm>
              <a:off x="269914" y="4025167"/>
              <a:ext cx="5568295" cy="982812"/>
            </a:xfrm>
            <a:prstGeom prst="roundRect">
              <a:avLst/>
            </a:prstGeom>
            <a:noFill/>
            <a:ln w="25400">
              <a:solidFill>
                <a:srgbClr val="0070C0"/>
              </a:solidFill>
            </a:ln>
          </p:spPr>
          <p:txBody>
            <a:bodyPr wrap="square" lIns="72000" tIns="36000" rIns="72000" bIns="36000" rtlCol="0">
              <a:spAutoFit/>
            </a:bodyPr>
            <a:lstStyle/>
            <a:p>
              <a:pPr lvl="0">
                <a:tabLst>
                  <a:tab pos="531813" algn="l"/>
                </a:tabLst>
              </a:pPr>
              <a:r>
                <a:rPr lang="en-US" sz="2400" dirty="0"/>
                <a:t>	</a:t>
              </a:r>
              <a:r>
                <a:rPr lang="en-US" sz="2000" dirty="0">
                  <a:solidFill>
                    <a:srgbClr val="000000"/>
                  </a:solidFill>
                </a:rPr>
                <a:t>A cyclist is biking in a snowy forest </a:t>
              </a:r>
              <a:r>
                <a:rPr lang="en-US" sz="2000" b="1" u="sng" dirty="0">
                  <a:solidFill>
                    <a:srgbClr val="C00000"/>
                  </a:solidFill>
                </a:rPr>
                <a:t>in</a:t>
              </a:r>
              <a:r>
                <a:rPr lang="en-US" sz="2000" dirty="0">
                  <a:solidFill>
                    <a:srgbClr val="000000"/>
                  </a:solidFill>
                </a:rPr>
                <a:t> </a:t>
              </a:r>
              <a:r>
                <a:rPr lang="en-US" sz="2000" dirty="0">
                  <a:solidFill>
                    <a:srgbClr val="C00000"/>
                  </a:solidFill>
                </a:rPr>
                <a:t>the dark</a:t>
              </a:r>
            </a:p>
            <a:p>
              <a:pPr>
                <a:spcBef>
                  <a:spcPts val="600"/>
                </a:spcBef>
                <a:tabLst>
                  <a:tab pos="533400" algn="l"/>
                </a:tabLst>
              </a:pPr>
              <a:r>
                <a:rPr lang="en-US" sz="2400" b="1" dirty="0">
                  <a:effectLst>
                    <a:glow rad="127000">
                      <a:schemeClr val="accent4"/>
                    </a:glow>
                  </a:effectLst>
                </a:rPr>
                <a:t>E</a:t>
              </a:r>
              <a:r>
                <a:rPr lang="en-US" sz="2400" dirty="0"/>
                <a:t>	</a:t>
              </a:r>
              <a:r>
                <a:rPr lang="en-US" sz="2000" dirty="0">
                  <a:solidFill>
                    <a:srgbClr val="000000"/>
                  </a:solidFill>
                </a:rPr>
                <a:t>A cyclist is biking in a snowy forest </a:t>
              </a:r>
              <a:r>
                <a:rPr lang="en-US" sz="2000" b="1" u="sng" dirty="0">
                  <a:solidFill>
                    <a:srgbClr val="C00000"/>
                  </a:solidFill>
                </a:rPr>
                <a:t>at</a:t>
              </a:r>
              <a:r>
                <a:rPr lang="en-US" sz="2000" dirty="0">
                  <a:solidFill>
                    <a:srgbClr val="000000"/>
                  </a:solidFill>
                </a:rPr>
                <a:t> </a:t>
              </a:r>
              <a:r>
                <a:rPr lang="en-US" sz="2000" dirty="0">
                  <a:solidFill>
                    <a:srgbClr val="C00000"/>
                  </a:solidFill>
                </a:rPr>
                <a:t>night</a:t>
              </a:r>
            </a:p>
          </p:txBody>
        </p:sp>
        <p:cxnSp>
          <p:nvCxnSpPr>
            <p:cNvPr id="22" name="Straight Connector 21"/>
            <p:cNvCxnSpPr>
              <a:cxnSpLocks/>
              <a:stCxn id="21" idx="1"/>
              <a:endCxn id="21" idx="3"/>
            </p:cNvCxnSpPr>
            <p:nvPr/>
          </p:nvCxnSpPr>
          <p:spPr>
            <a:xfrm>
              <a:off x="269914" y="4516573"/>
              <a:ext cx="556829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18949" y="4025168"/>
              <a:ext cx="0" cy="982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25ghz"/>
                <p:cNvSpPr/>
                <p:nvPr/>
              </p:nvSpPr>
              <p:spPr>
                <a:xfrm>
                  <a:off x="5400470" y="4472639"/>
                  <a:ext cx="1114930" cy="360000"/>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in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at</a:t>
                  </a:r>
                </a:p>
              </p:txBody>
            </p:sp>
          </mc:Choice>
          <mc:Fallback xmlns="">
            <p:sp>
              <p:nvSpPr>
                <p:cNvPr id="25" name="25ghz"/>
                <p:cNvSpPr>
                  <a:spLocks noRot="1" noChangeAspect="1" noMove="1" noResize="1" noEditPoints="1" noAdjustHandles="1" noChangeArrowheads="1" noChangeShapeType="1" noTextEdit="1"/>
                </p:cNvSpPr>
                <p:nvPr/>
              </p:nvSpPr>
              <p:spPr>
                <a:xfrm>
                  <a:off x="5400470" y="4472639"/>
                  <a:ext cx="1114930" cy="360000"/>
                </a:xfrm>
                <a:prstGeom prst="roundRect">
                  <a:avLst/>
                </a:prstGeom>
                <a:blipFill>
                  <a:blip r:embed="rId4"/>
                  <a:stretch>
                    <a:fillRect t="-12903" b="-30645"/>
                  </a:stretch>
                </a:blipFill>
                <a:ln w="19050">
                  <a:solidFill>
                    <a:schemeClr val="tx1"/>
                  </a:solidFill>
                </a:ln>
              </p:spPr>
              <p:txBody>
                <a:bodyPr/>
                <a:lstStyle/>
                <a:p>
                  <a:r>
                    <a:rPr lang="en-US">
                      <a:noFill/>
                    </a:rPr>
                    <a:t> </a:t>
                  </a:r>
                </a:p>
              </p:txBody>
            </p:sp>
          </mc:Fallback>
        </mc:AlternateContent>
      </p:grpSp>
      <p:grpSp>
        <p:nvGrpSpPr>
          <p:cNvPr id="63" name="Group 62"/>
          <p:cNvGrpSpPr/>
          <p:nvPr/>
        </p:nvGrpSpPr>
        <p:grpSpPr>
          <a:xfrm>
            <a:off x="7343954" y="3856703"/>
            <a:ext cx="4763501" cy="1185469"/>
            <a:chOff x="269915" y="3871972"/>
            <a:chExt cx="4763501" cy="1185469"/>
          </a:xfrm>
        </p:grpSpPr>
        <p:sp>
          <p:nvSpPr>
            <p:cNvPr id="16" name="TextBox 15"/>
            <p:cNvSpPr txBox="1"/>
            <p:nvPr/>
          </p:nvSpPr>
          <p:spPr>
            <a:xfrm>
              <a:off x="269915" y="4074629"/>
              <a:ext cx="4542108" cy="982812"/>
            </a:xfrm>
            <a:prstGeom prst="roundRect">
              <a:avLst/>
            </a:prstGeom>
            <a:noFill/>
            <a:ln w="25400">
              <a:solidFill>
                <a:srgbClr val="0070C0"/>
              </a:solidFill>
            </a:ln>
          </p:spPr>
          <p:txBody>
            <a:bodyPr wrap="square" lIns="72000" tIns="36000" rIns="72000" bIns="36000" rtlCol="0">
              <a:spAutoFit/>
            </a:bodyPr>
            <a:lstStyle/>
            <a:p>
              <a:pPr lvl="0">
                <a:tabLst>
                  <a:tab pos="358775" algn="l"/>
                </a:tabLst>
              </a:pPr>
              <a:r>
                <a:rPr lang="en-US" sz="2400" dirty="0"/>
                <a:t>	</a:t>
              </a:r>
              <a:r>
                <a:rPr lang="en-US" sz="2000" dirty="0">
                  <a:solidFill>
                    <a:srgbClr val="000000"/>
                  </a:solidFill>
                </a:rPr>
                <a:t>A monkey is brushing the </a:t>
              </a:r>
              <a:r>
                <a:rPr lang="en-US" sz="2000" b="1" dirty="0">
                  <a:solidFill>
                    <a:srgbClr val="C00000"/>
                  </a:solidFill>
                </a:rPr>
                <a:t>dog</a:t>
              </a:r>
            </a:p>
            <a:p>
              <a:pPr>
                <a:spcBef>
                  <a:spcPts val="600"/>
                </a:spcBef>
                <a:tabLst>
                  <a:tab pos="358775" algn="l"/>
                </a:tabLst>
              </a:pPr>
              <a:r>
                <a:rPr lang="en-US" sz="2400" b="1" dirty="0">
                  <a:effectLst>
                    <a:glow rad="127000">
                      <a:schemeClr val="accent4"/>
                    </a:glow>
                  </a:effectLst>
                </a:rPr>
                <a:t>C</a:t>
              </a:r>
              <a:r>
                <a:rPr lang="en-US" sz="2400" dirty="0"/>
                <a:t>	</a:t>
              </a:r>
              <a:r>
                <a:rPr lang="en-US" sz="2000" dirty="0">
                  <a:solidFill>
                    <a:srgbClr val="000000"/>
                  </a:solidFill>
                </a:rPr>
                <a:t>The monkey is not brushing a </a:t>
              </a:r>
              <a:r>
                <a:rPr lang="en-US" sz="2000" b="1" dirty="0">
                  <a:solidFill>
                    <a:srgbClr val="C00000"/>
                  </a:solidFill>
                </a:rPr>
                <a:t>bull dog</a:t>
              </a:r>
            </a:p>
          </p:txBody>
        </p:sp>
        <p:cxnSp>
          <p:nvCxnSpPr>
            <p:cNvPr id="17" name="Straight Connector 16"/>
            <p:cNvCxnSpPr>
              <a:cxnSpLocks/>
              <a:stCxn id="16" idx="1"/>
              <a:endCxn id="16" idx="3"/>
            </p:cNvCxnSpPr>
            <p:nvPr/>
          </p:nvCxnSpPr>
          <p:spPr>
            <a:xfrm>
              <a:off x="269915" y="4593681"/>
              <a:ext cx="454210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52960" y="4074630"/>
              <a:ext cx="0" cy="982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25ghz"/>
                <p:cNvSpPr/>
                <p:nvPr/>
              </p:nvSpPr>
              <p:spPr>
                <a:xfrm>
                  <a:off x="3312581" y="3871972"/>
                  <a:ext cx="1720835" cy="360000"/>
                </a:xfrm>
                <a:prstGeom prst="round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dog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bulldog</a:t>
                  </a:r>
                </a:p>
              </p:txBody>
            </p:sp>
          </mc:Choice>
          <mc:Fallback xmlns="">
            <p:sp>
              <p:nvSpPr>
                <p:cNvPr id="30" name="25ghz"/>
                <p:cNvSpPr>
                  <a:spLocks noRot="1" noChangeAspect="1" noMove="1" noResize="1" noEditPoints="1" noAdjustHandles="1" noChangeArrowheads="1" noChangeShapeType="1" noTextEdit="1"/>
                </p:cNvSpPr>
                <p:nvPr/>
              </p:nvSpPr>
              <p:spPr>
                <a:xfrm>
                  <a:off x="3312581" y="3871972"/>
                  <a:ext cx="1720835" cy="360000"/>
                </a:xfrm>
                <a:prstGeom prst="roundRect">
                  <a:avLst/>
                </a:prstGeom>
                <a:blipFill>
                  <a:blip r:embed="rId5"/>
                  <a:stretch>
                    <a:fillRect l="-2456" t="-12903" r="-1754" b="-30645"/>
                  </a:stretch>
                </a:blipFill>
                <a:ln w="19050">
                  <a:solidFill>
                    <a:schemeClr val="tx1"/>
                  </a:solidFill>
                </a:ln>
              </p:spPr>
              <p:txBody>
                <a:bodyPr/>
                <a:lstStyle/>
                <a:p>
                  <a:r>
                    <a:rPr lang="en-US">
                      <a:noFill/>
                    </a:rPr>
                    <a:t> </a:t>
                  </a:r>
                </a:p>
              </p:txBody>
            </p:sp>
          </mc:Fallback>
        </mc:AlternateContent>
      </p:grpSp>
      <p:grpSp>
        <p:nvGrpSpPr>
          <p:cNvPr id="66" name="Group 65"/>
          <p:cNvGrpSpPr/>
          <p:nvPr/>
        </p:nvGrpSpPr>
        <p:grpSpPr>
          <a:xfrm>
            <a:off x="169674" y="4078446"/>
            <a:ext cx="7022979" cy="1018114"/>
            <a:chOff x="169674" y="5370990"/>
            <a:chExt cx="7022979" cy="1018114"/>
          </a:xfrm>
        </p:grpSpPr>
        <p:sp>
          <p:nvSpPr>
            <p:cNvPr id="27" name="TextBox 26"/>
            <p:cNvSpPr txBox="1"/>
            <p:nvPr/>
          </p:nvSpPr>
          <p:spPr>
            <a:xfrm>
              <a:off x="169674" y="5370990"/>
              <a:ext cx="7022979" cy="897683"/>
            </a:xfrm>
            <a:prstGeom prst="roundRect">
              <a:avLst/>
            </a:prstGeom>
            <a:noFill/>
            <a:ln w="25400">
              <a:solidFill>
                <a:srgbClr val="0070C0"/>
              </a:solidFill>
            </a:ln>
          </p:spPr>
          <p:txBody>
            <a:bodyPr wrap="square" lIns="72000" tIns="36000" rIns="72000" bIns="36000" rtlCol="0">
              <a:spAutoFit/>
            </a:bodyPr>
            <a:lstStyle/>
            <a:p>
              <a:pPr lvl="0">
                <a:tabLst>
                  <a:tab pos="358775" algn="l"/>
                </a:tabLst>
              </a:pPr>
              <a:r>
                <a:rPr lang="en-US" sz="2400" dirty="0"/>
                <a:t>	</a:t>
              </a:r>
              <a:r>
                <a:rPr lang="en-US" sz="2000" b="1" u="sng" dirty="0">
                  <a:solidFill>
                    <a:srgbClr val="C00000"/>
                  </a:solidFill>
                </a:rPr>
                <a:t>Someone</a:t>
              </a:r>
              <a:r>
                <a:rPr lang="en-US" sz="2000" dirty="0">
                  <a:solidFill>
                    <a:srgbClr val="000000"/>
                  </a:solidFill>
                </a:rPr>
                <a:t> is drilling a hole in a strip of wood with a power drill</a:t>
              </a:r>
            </a:p>
            <a:p>
              <a:pPr lvl="0">
                <a:tabLst>
                  <a:tab pos="358775" algn="l"/>
                </a:tabLst>
              </a:pPr>
              <a:r>
                <a:rPr lang="en-US" sz="2400" b="1" dirty="0">
                  <a:effectLst>
                    <a:glow rad="127000">
                      <a:schemeClr val="accent4"/>
                    </a:glow>
                  </a:effectLst>
                </a:rPr>
                <a:t>E</a:t>
              </a:r>
              <a:r>
                <a:rPr lang="en-US" sz="2400" dirty="0"/>
                <a:t>	</a:t>
              </a:r>
              <a:r>
                <a:rPr lang="en-US" sz="2000" b="1" u="sng" dirty="0">
                  <a:solidFill>
                    <a:srgbClr val="C00000"/>
                  </a:solidFill>
                </a:rPr>
                <a:t>A man </a:t>
              </a:r>
              <a:r>
                <a:rPr lang="en-US" sz="2000" dirty="0">
                  <a:solidFill>
                    <a:srgbClr val="000000"/>
                  </a:solidFill>
                </a:rPr>
                <a:t>is drilling a hole in a piece of wood</a:t>
              </a:r>
            </a:p>
          </p:txBody>
        </p:sp>
        <p:cxnSp>
          <p:nvCxnSpPr>
            <p:cNvPr id="28" name="Straight Connector 27"/>
            <p:cNvCxnSpPr>
              <a:cxnSpLocks/>
              <a:stCxn id="27" idx="1"/>
              <a:endCxn id="27" idx="3"/>
            </p:cNvCxnSpPr>
            <p:nvPr/>
          </p:nvCxnSpPr>
          <p:spPr>
            <a:xfrm>
              <a:off x="169674" y="5819832"/>
              <a:ext cx="702297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33866" y="5370992"/>
              <a:ext cx="0" cy="89768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25ghz"/>
                <p:cNvSpPr/>
                <p:nvPr/>
              </p:nvSpPr>
              <p:spPr>
                <a:xfrm>
                  <a:off x="5103270" y="6029104"/>
                  <a:ext cx="1733198" cy="360000"/>
                </a:xfrm>
                <a:prstGeom prst="round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person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man</a:t>
                  </a:r>
                </a:p>
              </p:txBody>
            </p:sp>
          </mc:Choice>
          <mc:Fallback xmlns="">
            <p:sp>
              <p:nvSpPr>
                <p:cNvPr id="31" name="25ghz"/>
                <p:cNvSpPr>
                  <a:spLocks noRot="1" noChangeAspect="1" noMove="1" noResize="1" noEditPoints="1" noAdjustHandles="1" noChangeArrowheads="1" noChangeShapeType="1" noTextEdit="1"/>
                </p:cNvSpPr>
                <p:nvPr/>
              </p:nvSpPr>
              <p:spPr>
                <a:xfrm>
                  <a:off x="5103270" y="6029104"/>
                  <a:ext cx="1733198" cy="360000"/>
                </a:xfrm>
                <a:prstGeom prst="roundRect">
                  <a:avLst/>
                </a:prstGeom>
                <a:blipFill>
                  <a:blip r:embed="rId6"/>
                  <a:stretch>
                    <a:fillRect l="-2091" t="-11290" r="-2091" b="-30645"/>
                  </a:stretch>
                </a:blipFill>
                <a:ln w="19050">
                  <a:solidFill>
                    <a:schemeClr val="tx1"/>
                  </a:solidFill>
                </a:ln>
              </p:spPr>
              <p:txBody>
                <a:bodyPr/>
                <a:lstStyle/>
                <a:p>
                  <a:r>
                    <a:rPr lang="en-US">
                      <a:noFill/>
                    </a:rPr>
                    <a:t> </a:t>
                  </a:r>
                </a:p>
              </p:txBody>
            </p:sp>
          </mc:Fallback>
        </mc:AlternateContent>
      </p:grpSp>
      <p:grpSp>
        <p:nvGrpSpPr>
          <p:cNvPr id="60" name="Group 59"/>
          <p:cNvGrpSpPr/>
          <p:nvPr/>
        </p:nvGrpSpPr>
        <p:grpSpPr>
          <a:xfrm>
            <a:off x="169674" y="5149193"/>
            <a:ext cx="4862218" cy="1205615"/>
            <a:chOff x="6280578" y="985100"/>
            <a:chExt cx="4862218" cy="1205615"/>
          </a:xfrm>
        </p:grpSpPr>
        <p:sp>
          <p:nvSpPr>
            <p:cNvPr id="34" name="TextBox 33"/>
            <p:cNvSpPr txBox="1"/>
            <p:nvPr/>
          </p:nvSpPr>
          <p:spPr>
            <a:xfrm>
              <a:off x="6280578" y="1207903"/>
              <a:ext cx="4565130" cy="982812"/>
            </a:xfrm>
            <a:prstGeom prst="roundRect">
              <a:avLst/>
            </a:prstGeom>
            <a:noFill/>
            <a:ln w="25400">
              <a:solidFill>
                <a:srgbClr val="0070C0"/>
              </a:solidFill>
            </a:ln>
          </p:spPr>
          <p:txBody>
            <a:bodyPr wrap="square" lIns="72000" tIns="36000" rIns="72000" bIns="36000" rtlCol="0">
              <a:spAutoFit/>
            </a:bodyPr>
            <a:lstStyle/>
            <a:p>
              <a:pPr lvl="0">
                <a:tabLst>
                  <a:tab pos="358775" algn="l"/>
                </a:tabLst>
              </a:pPr>
              <a:r>
                <a:rPr lang="en-US" sz="2400" dirty="0"/>
                <a:t>	</a:t>
              </a:r>
              <a:r>
                <a:rPr lang="en-US" sz="2000" dirty="0"/>
                <a:t>...</a:t>
              </a:r>
              <a:r>
                <a:rPr lang="en-US" sz="2400" dirty="0"/>
                <a:t> </a:t>
              </a:r>
              <a:r>
                <a:rPr lang="en-US" sz="2000" dirty="0">
                  <a:solidFill>
                    <a:srgbClr val="000000"/>
                  </a:solidFill>
                </a:rPr>
                <a:t>and performing </a:t>
              </a:r>
              <a:r>
                <a:rPr lang="en-US" sz="2000" b="1" u="sng" dirty="0">
                  <a:solidFill>
                    <a:srgbClr val="C00000"/>
                  </a:solidFill>
                </a:rPr>
                <a:t>acrobatics</a:t>
              </a:r>
              <a:r>
                <a:rPr lang="en-US" sz="2000" dirty="0">
                  <a:solidFill>
                    <a:srgbClr val="000000"/>
                  </a:solidFill>
                </a:rPr>
                <a:t> on a rail</a:t>
              </a:r>
              <a:endParaRPr lang="en-US" sz="2000" b="1" dirty="0">
                <a:solidFill>
                  <a:srgbClr val="C00000"/>
                </a:solidFill>
              </a:endParaRPr>
            </a:p>
            <a:p>
              <a:pPr>
                <a:spcBef>
                  <a:spcPts val="600"/>
                </a:spcBef>
                <a:tabLst>
                  <a:tab pos="358775" algn="l"/>
                </a:tabLst>
              </a:pPr>
              <a:r>
                <a:rPr lang="en-US" sz="2400" b="1" dirty="0">
                  <a:effectLst>
                    <a:glow rad="127000">
                      <a:schemeClr val="accent4"/>
                    </a:glow>
                  </a:effectLst>
                </a:rPr>
                <a:t>E</a:t>
              </a:r>
              <a:r>
                <a:rPr lang="en-US" sz="2400" dirty="0"/>
                <a:t>	</a:t>
              </a:r>
              <a:r>
                <a:rPr lang="en-US" sz="2000" dirty="0">
                  <a:solidFill>
                    <a:srgbClr val="000000"/>
                  </a:solidFill>
                </a:rPr>
                <a:t>… and performing a </a:t>
              </a:r>
              <a:r>
                <a:rPr lang="en-US" sz="2000" b="1" u="sng" dirty="0">
                  <a:solidFill>
                    <a:srgbClr val="C00000"/>
                  </a:solidFill>
                </a:rPr>
                <a:t>trick</a:t>
              </a:r>
              <a:r>
                <a:rPr lang="en-US" sz="2000" dirty="0">
                  <a:solidFill>
                    <a:srgbClr val="000000"/>
                  </a:solidFill>
                </a:rPr>
                <a:t> on a rail</a:t>
              </a:r>
              <a:endParaRPr lang="en-US" sz="2000" b="1" dirty="0">
                <a:solidFill>
                  <a:srgbClr val="C00000"/>
                </a:solidFill>
              </a:endParaRPr>
            </a:p>
          </p:txBody>
        </p:sp>
        <p:cxnSp>
          <p:nvCxnSpPr>
            <p:cNvPr id="35" name="Straight Connector 34"/>
            <p:cNvCxnSpPr>
              <a:stCxn id="34" idx="1"/>
              <a:endCxn id="34" idx="3"/>
            </p:cNvCxnSpPr>
            <p:nvPr/>
          </p:nvCxnSpPr>
          <p:spPr>
            <a:xfrm>
              <a:off x="6280578" y="1699309"/>
              <a:ext cx="456513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44769" y="1207905"/>
              <a:ext cx="0" cy="98281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25ghz"/>
                <p:cNvSpPr/>
                <p:nvPr/>
              </p:nvSpPr>
              <p:spPr>
                <a:xfrm>
                  <a:off x="8989866" y="985100"/>
                  <a:ext cx="2152930" cy="360000"/>
                </a:xfrm>
                <a:prstGeom prst="round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acrobatics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trick</a:t>
                  </a:r>
                </a:p>
              </p:txBody>
            </p:sp>
          </mc:Choice>
          <mc:Fallback xmlns="">
            <p:sp>
              <p:nvSpPr>
                <p:cNvPr id="32" name="25ghz"/>
                <p:cNvSpPr>
                  <a:spLocks noRot="1" noChangeAspect="1" noMove="1" noResize="1" noEditPoints="1" noAdjustHandles="1" noChangeArrowheads="1" noChangeShapeType="1" noTextEdit="1"/>
                </p:cNvSpPr>
                <p:nvPr/>
              </p:nvSpPr>
              <p:spPr>
                <a:xfrm>
                  <a:off x="8989866" y="985100"/>
                  <a:ext cx="2152930" cy="360000"/>
                </a:xfrm>
                <a:prstGeom prst="roundRect">
                  <a:avLst/>
                </a:prstGeom>
                <a:blipFill>
                  <a:blip r:embed="rId7"/>
                  <a:stretch>
                    <a:fillRect t="-12903" b="-30645"/>
                  </a:stretch>
                </a:blipFill>
                <a:ln w="19050">
                  <a:solidFill>
                    <a:schemeClr val="tx1"/>
                  </a:solidFill>
                </a:ln>
              </p:spPr>
              <p:txBody>
                <a:bodyPr/>
                <a:lstStyle/>
                <a:p>
                  <a:r>
                    <a:rPr lang="en-NL">
                      <a:noFill/>
                    </a:rPr>
                    <a:t> </a:t>
                  </a:r>
                </a:p>
              </p:txBody>
            </p:sp>
          </mc:Fallback>
        </mc:AlternateContent>
      </p:grpSp>
      <p:grpSp>
        <p:nvGrpSpPr>
          <p:cNvPr id="59" name="Group 58"/>
          <p:cNvGrpSpPr/>
          <p:nvPr/>
        </p:nvGrpSpPr>
        <p:grpSpPr>
          <a:xfrm>
            <a:off x="5256409" y="5186383"/>
            <a:ext cx="4775055" cy="1211644"/>
            <a:chOff x="269914" y="1005851"/>
            <a:chExt cx="4775055" cy="1211644"/>
          </a:xfrm>
        </p:grpSpPr>
        <p:sp>
          <p:nvSpPr>
            <p:cNvPr id="40" name="TextBox 39"/>
            <p:cNvSpPr txBox="1"/>
            <p:nvPr/>
          </p:nvSpPr>
          <p:spPr>
            <a:xfrm>
              <a:off x="269914" y="1234683"/>
              <a:ext cx="4627573" cy="982812"/>
            </a:xfrm>
            <a:prstGeom prst="roundRect">
              <a:avLst/>
            </a:prstGeom>
            <a:noFill/>
            <a:ln w="25400">
              <a:solidFill>
                <a:srgbClr val="0070C0"/>
              </a:solidFill>
            </a:ln>
          </p:spPr>
          <p:txBody>
            <a:bodyPr wrap="square" lIns="72000" tIns="36000" rIns="72000" bIns="36000" rtlCol="0">
              <a:spAutoFit/>
            </a:bodyPr>
            <a:lstStyle/>
            <a:p>
              <a:pPr lvl="0">
                <a:tabLst>
                  <a:tab pos="442913" algn="l"/>
                </a:tabLst>
              </a:pPr>
              <a:r>
                <a:rPr lang="en-US" sz="2400" dirty="0"/>
                <a:t>	</a:t>
              </a:r>
              <a:r>
                <a:rPr lang="en-US" sz="2000" dirty="0">
                  <a:solidFill>
                    <a:srgbClr val="000000"/>
                  </a:solidFill>
                </a:rPr>
                <a:t>A squirrel is </a:t>
              </a:r>
              <a:r>
                <a:rPr lang="en-US" sz="2000" b="1" u="sng" dirty="0">
                  <a:solidFill>
                    <a:srgbClr val="C00000"/>
                  </a:solidFill>
                </a:rPr>
                <a:t>lying down</a:t>
              </a:r>
            </a:p>
            <a:p>
              <a:pPr>
                <a:spcBef>
                  <a:spcPts val="600"/>
                </a:spcBef>
                <a:tabLst>
                  <a:tab pos="442913" algn="l"/>
                </a:tabLst>
              </a:pPr>
              <a:r>
                <a:rPr lang="en-US" sz="2400" b="1" dirty="0">
                  <a:effectLst>
                    <a:glow rad="127000">
                      <a:schemeClr val="accent4"/>
                    </a:glow>
                  </a:effectLst>
                </a:rPr>
                <a:t>C</a:t>
              </a:r>
              <a:r>
                <a:rPr lang="en-US" sz="2400" dirty="0"/>
                <a:t>	</a:t>
              </a:r>
              <a:r>
                <a:rPr lang="en-US" sz="2000" dirty="0">
                  <a:solidFill>
                    <a:srgbClr val="000000"/>
                  </a:solidFill>
                </a:rPr>
                <a:t>A squirrel is </a:t>
              </a:r>
              <a:r>
                <a:rPr lang="en-US" sz="2000" b="1" u="sng" dirty="0">
                  <a:solidFill>
                    <a:srgbClr val="C00000"/>
                  </a:solidFill>
                </a:rPr>
                <a:t>running around </a:t>
              </a:r>
              <a:r>
                <a:rPr lang="en-US" sz="2000" dirty="0">
                  <a:solidFill>
                    <a:srgbClr val="000000"/>
                  </a:solidFill>
                </a:rPr>
                <a:t>in circles</a:t>
              </a:r>
              <a:endParaRPr lang="en-US" sz="2000" b="1" dirty="0">
                <a:solidFill>
                  <a:srgbClr val="C00000"/>
                </a:solidFill>
              </a:endParaRPr>
            </a:p>
          </p:txBody>
        </p:sp>
        <p:cxnSp>
          <p:nvCxnSpPr>
            <p:cNvPr id="41" name="Straight Connector 40"/>
            <p:cNvCxnSpPr>
              <a:stCxn id="40" idx="1"/>
              <a:endCxn id="40" idx="3"/>
            </p:cNvCxnSpPr>
            <p:nvPr/>
          </p:nvCxnSpPr>
          <p:spPr>
            <a:xfrm>
              <a:off x="269914" y="1726089"/>
              <a:ext cx="462757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18949" y="1234684"/>
              <a:ext cx="0" cy="982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25ghz"/>
                <p:cNvSpPr/>
                <p:nvPr/>
              </p:nvSpPr>
              <p:spPr>
                <a:xfrm>
                  <a:off x="2370418" y="1005851"/>
                  <a:ext cx="2674551" cy="360000"/>
                </a:xfrm>
                <a:prstGeom prst="round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lie down </a:t>
                  </a:r>
                  <a14:m>
                    <m:oMath xmlns:m="http://schemas.openxmlformats.org/officeDocument/2006/math">
                      <m:r>
                        <a:rPr lang="en-US" sz="2000" b="1" i="0" smtClean="0">
                          <a:solidFill>
                            <a:schemeClr val="tx1"/>
                          </a:solidFill>
                          <a:latin typeface="Cambria Math" panose="02040503050406030204" pitchFamily="18" charset="0"/>
                        </a:rPr>
                        <m:t>|</m:t>
                      </m:r>
                    </m:oMath>
                  </a14:m>
                  <a:r>
                    <a:rPr lang="en-US" sz="2000" b="1" dirty="0">
                      <a:solidFill>
                        <a:schemeClr val="tx1"/>
                      </a:solidFill>
                    </a:rPr>
                    <a:t> run around</a:t>
                  </a:r>
                </a:p>
              </p:txBody>
            </p:sp>
          </mc:Choice>
          <mc:Fallback xmlns="">
            <p:sp>
              <p:nvSpPr>
                <p:cNvPr id="43" name="25ghz"/>
                <p:cNvSpPr>
                  <a:spLocks noRot="1" noChangeAspect="1" noMove="1" noResize="1" noEditPoints="1" noAdjustHandles="1" noChangeArrowheads="1" noChangeShapeType="1" noTextEdit="1"/>
                </p:cNvSpPr>
                <p:nvPr/>
              </p:nvSpPr>
              <p:spPr>
                <a:xfrm>
                  <a:off x="2370418" y="1005851"/>
                  <a:ext cx="2674551" cy="360000"/>
                </a:xfrm>
                <a:prstGeom prst="roundRect">
                  <a:avLst/>
                </a:prstGeom>
                <a:blipFill>
                  <a:blip r:embed="rId8"/>
                  <a:stretch>
                    <a:fillRect t="-12903" b="-30645"/>
                  </a:stretch>
                </a:blipFill>
                <a:ln w="19050">
                  <a:solidFill>
                    <a:schemeClr val="tx1"/>
                  </a:solidFill>
                </a:ln>
              </p:spPr>
              <p:txBody>
                <a:bodyPr/>
                <a:lstStyle/>
                <a:p>
                  <a:r>
                    <a:rPr lang="en-NL">
                      <a:noFill/>
                    </a:rPr>
                    <a:t> </a:t>
                  </a:r>
                </a:p>
              </p:txBody>
            </p:sp>
          </mc:Fallback>
        </mc:AlternateContent>
      </p:grpSp>
      <p:grpSp>
        <p:nvGrpSpPr>
          <p:cNvPr id="74" name="Group 73"/>
          <p:cNvGrpSpPr/>
          <p:nvPr/>
        </p:nvGrpSpPr>
        <p:grpSpPr>
          <a:xfrm>
            <a:off x="6574974" y="2592705"/>
            <a:ext cx="5130382" cy="1198146"/>
            <a:chOff x="6791792" y="3809833"/>
            <a:chExt cx="5130382" cy="1198146"/>
          </a:xfrm>
        </p:grpSpPr>
        <p:grpSp>
          <p:nvGrpSpPr>
            <p:cNvPr id="45" name="Group 44"/>
            <p:cNvGrpSpPr/>
            <p:nvPr/>
          </p:nvGrpSpPr>
          <p:grpSpPr>
            <a:xfrm>
              <a:off x="6791792" y="4025167"/>
              <a:ext cx="4053526" cy="982812"/>
              <a:chOff x="1502479" y="4712677"/>
              <a:chExt cx="4053526" cy="982812"/>
            </a:xfrm>
          </p:grpSpPr>
          <p:sp>
            <p:nvSpPr>
              <p:cNvPr id="46" name="TextBox 45"/>
              <p:cNvSpPr txBox="1"/>
              <p:nvPr/>
            </p:nvSpPr>
            <p:spPr>
              <a:xfrm>
                <a:off x="1502479" y="4712677"/>
                <a:ext cx="4053526" cy="982812"/>
              </a:xfrm>
              <a:prstGeom prst="roundRect">
                <a:avLst/>
              </a:prstGeom>
              <a:noFill/>
              <a:ln w="25400">
                <a:solidFill>
                  <a:srgbClr val="0070C0"/>
                </a:solidFill>
              </a:ln>
            </p:spPr>
            <p:txBody>
              <a:bodyPr wrap="square" lIns="72000" tIns="36000" rIns="72000" bIns="36000" rtlCol="0">
                <a:spAutoFit/>
              </a:bodyPr>
              <a:lstStyle/>
              <a:p>
                <a:pPr lvl="0">
                  <a:tabLst>
                    <a:tab pos="531813" algn="l"/>
                  </a:tabLst>
                </a:pPr>
                <a:r>
                  <a:rPr lang="en-US" sz="2400" dirty="0"/>
                  <a:t>	</a:t>
                </a:r>
                <a:r>
                  <a:rPr lang="en-US" sz="2000" dirty="0">
                    <a:solidFill>
                      <a:srgbClr val="000000"/>
                    </a:solidFill>
                  </a:rPr>
                  <a:t>A man in a </a:t>
                </a:r>
                <a:r>
                  <a:rPr lang="en-US" sz="2000" b="1" u="sng" dirty="0">
                    <a:solidFill>
                      <a:srgbClr val="C00000"/>
                    </a:solidFill>
                  </a:rPr>
                  <a:t>cap</a:t>
                </a:r>
                <a:r>
                  <a:rPr lang="en-US" sz="2000" dirty="0">
                    <a:solidFill>
                      <a:srgbClr val="000000"/>
                    </a:solidFill>
                  </a:rPr>
                  <a:t> is playing a harp</a:t>
                </a:r>
                <a:endParaRPr lang="en-US" sz="2000" b="1" dirty="0">
                  <a:solidFill>
                    <a:srgbClr val="C00000"/>
                  </a:solidFill>
                </a:endParaRPr>
              </a:p>
              <a:p>
                <a:pPr>
                  <a:spcBef>
                    <a:spcPts val="600"/>
                  </a:spcBef>
                  <a:tabLst>
                    <a:tab pos="533400" algn="l"/>
                  </a:tabLst>
                </a:pPr>
                <a:r>
                  <a:rPr lang="en-US" sz="2400" b="1" dirty="0">
                    <a:effectLst>
                      <a:glow rad="127000">
                        <a:schemeClr val="accent4"/>
                      </a:glow>
                    </a:effectLst>
                  </a:rPr>
                  <a:t>E</a:t>
                </a:r>
                <a:r>
                  <a:rPr lang="en-US" sz="2400" dirty="0"/>
                  <a:t>	</a:t>
                </a:r>
                <a:r>
                  <a:rPr lang="en-US" sz="2000" dirty="0">
                    <a:solidFill>
                      <a:srgbClr val="000000"/>
                    </a:solidFill>
                  </a:rPr>
                  <a:t>A man in a </a:t>
                </a:r>
                <a:r>
                  <a:rPr lang="en-US" sz="2000" b="1" u="sng" dirty="0">
                    <a:solidFill>
                      <a:srgbClr val="C00000"/>
                    </a:solidFill>
                  </a:rPr>
                  <a:t>hat</a:t>
                </a:r>
                <a:r>
                  <a:rPr lang="en-US" sz="2000" dirty="0">
                    <a:solidFill>
                      <a:srgbClr val="000000"/>
                    </a:solidFill>
                  </a:rPr>
                  <a:t> is playing a harp</a:t>
                </a:r>
                <a:endParaRPr lang="en-US" sz="2000" b="1" dirty="0">
                  <a:solidFill>
                    <a:srgbClr val="C00000"/>
                  </a:solidFill>
                </a:endParaRPr>
              </a:p>
            </p:txBody>
          </p:sp>
          <p:cxnSp>
            <p:nvCxnSpPr>
              <p:cNvPr id="47" name="Straight Connector 46"/>
              <p:cNvCxnSpPr>
                <a:cxnSpLocks/>
                <a:stCxn id="46" idx="1"/>
                <a:endCxn id="46" idx="3"/>
              </p:cNvCxnSpPr>
              <p:nvPr/>
            </p:nvCxnSpPr>
            <p:spPr>
              <a:xfrm>
                <a:off x="1502479" y="5204083"/>
                <a:ext cx="405352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951513" y="4712678"/>
                <a:ext cx="0" cy="982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25ghz"/>
                <p:cNvSpPr/>
                <p:nvPr/>
              </p:nvSpPr>
              <p:spPr>
                <a:xfrm>
                  <a:off x="10414902" y="3809833"/>
                  <a:ext cx="1507272" cy="360000"/>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cap </a:t>
                  </a:r>
                  <a14:m>
                    <m:oMath xmlns:m="http://schemas.openxmlformats.org/officeDocument/2006/math">
                      <m:r>
                        <a:rPr lang="en-US" sz="2000" b="1">
                          <a:solidFill>
                            <a:schemeClr val="tx1"/>
                          </a:solidFill>
                          <a:latin typeface="Cambria Math" panose="02040503050406030204" pitchFamily="18" charset="0"/>
                        </a:rPr>
                        <m:t>⊑</m:t>
                      </m:r>
                    </m:oMath>
                  </a14:m>
                  <a:r>
                    <a:rPr lang="en-US" sz="2000" b="1" dirty="0">
                      <a:solidFill>
                        <a:schemeClr val="tx1"/>
                      </a:solidFill>
                    </a:rPr>
                    <a:t> hat</a:t>
                  </a:r>
                </a:p>
              </p:txBody>
            </p:sp>
          </mc:Choice>
          <mc:Fallback xmlns="">
            <p:sp>
              <p:nvSpPr>
                <p:cNvPr id="49" name="25ghz"/>
                <p:cNvSpPr>
                  <a:spLocks noRot="1" noChangeAspect="1" noMove="1" noResize="1" noEditPoints="1" noAdjustHandles="1" noChangeArrowheads="1" noChangeShapeType="1" noTextEdit="1"/>
                </p:cNvSpPr>
                <p:nvPr/>
              </p:nvSpPr>
              <p:spPr>
                <a:xfrm>
                  <a:off x="10414902" y="3809833"/>
                  <a:ext cx="1507272" cy="360000"/>
                </a:xfrm>
                <a:prstGeom prst="roundRect">
                  <a:avLst/>
                </a:prstGeom>
                <a:blipFill>
                  <a:blip r:embed="rId9"/>
                  <a:stretch>
                    <a:fillRect t="-12903" b="-30645"/>
                  </a:stretch>
                </a:blipFill>
                <a:ln w="19050">
                  <a:solidFill>
                    <a:schemeClr val="tx1"/>
                  </a:solidFill>
                </a:ln>
              </p:spPr>
              <p:txBody>
                <a:bodyPr/>
                <a:lstStyle/>
                <a:p>
                  <a:r>
                    <a:rPr lang="en-US">
                      <a:noFill/>
                    </a:rPr>
                    <a:t> </a:t>
                  </a:r>
                </a:p>
              </p:txBody>
            </p:sp>
          </mc:Fallback>
        </mc:AlternateContent>
      </p:grpSp>
      <p:grpSp>
        <p:nvGrpSpPr>
          <p:cNvPr id="61" name="Group 60"/>
          <p:cNvGrpSpPr/>
          <p:nvPr/>
        </p:nvGrpSpPr>
        <p:grpSpPr>
          <a:xfrm>
            <a:off x="7402749" y="1273074"/>
            <a:ext cx="4732987" cy="1120246"/>
            <a:chOff x="7741926" y="2415155"/>
            <a:chExt cx="4732987" cy="1120246"/>
          </a:xfrm>
        </p:grpSpPr>
        <p:sp>
          <p:nvSpPr>
            <p:cNvPr id="52" name="TextBox 51"/>
            <p:cNvSpPr txBox="1"/>
            <p:nvPr/>
          </p:nvSpPr>
          <p:spPr>
            <a:xfrm>
              <a:off x="7741926" y="2637718"/>
              <a:ext cx="4606465" cy="897683"/>
            </a:xfrm>
            <a:prstGeom prst="roundRect">
              <a:avLst/>
            </a:prstGeom>
            <a:noFill/>
            <a:ln w="25400">
              <a:solidFill>
                <a:srgbClr val="0070C0"/>
              </a:solidFill>
            </a:ln>
          </p:spPr>
          <p:txBody>
            <a:bodyPr wrap="square" lIns="72000" tIns="36000" rIns="72000" bIns="36000" rtlCol="0">
              <a:spAutoFit/>
            </a:bodyPr>
            <a:lstStyle/>
            <a:p>
              <a:pPr defTabSz="715963">
                <a:tabLst>
                  <a:tab pos="533400" algn="l"/>
                </a:tabLst>
              </a:pPr>
              <a:r>
                <a:rPr lang="en-US" sz="2400" dirty="0"/>
                <a:t>	</a:t>
              </a:r>
              <a:r>
                <a:rPr lang="en-US" sz="2000" dirty="0"/>
                <a:t>A small girl is </a:t>
              </a:r>
              <a:r>
                <a:rPr lang="en-US" sz="2000" b="1" u="sng" dirty="0">
                  <a:solidFill>
                    <a:srgbClr val="C00000"/>
                  </a:solidFill>
                </a:rPr>
                <a:t>riding</a:t>
              </a:r>
              <a:r>
                <a:rPr lang="en-US" sz="2000" u="sng" dirty="0">
                  <a:solidFill>
                    <a:srgbClr val="C00000"/>
                  </a:solidFill>
                </a:rPr>
                <a:t> in </a:t>
              </a:r>
              <a:r>
                <a:rPr lang="en-US" sz="2000" dirty="0"/>
                <a:t>a toy car</a:t>
              </a:r>
            </a:p>
            <a:p>
              <a:pPr defTabSz="715963">
                <a:tabLst>
                  <a:tab pos="533400" algn="l"/>
                </a:tabLst>
              </a:pPr>
              <a:r>
                <a:rPr lang="en-US" sz="2400" b="1" dirty="0">
                  <a:effectLst>
                    <a:glow rad="127000">
                      <a:schemeClr val="accent4"/>
                    </a:glow>
                  </a:effectLst>
                </a:rPr>
                <a:t> C</a:t>
              </a:r>
              <a:r>
                <a:rPr lang="en-US" sz="2400" dirty="0"/>
                <a:t>	</a:t>
              </a:r>
              <a:r>
                <a:rPr lang="en-US" sz="2000" dirty="0">
                  <a:solidFill>
                    <a:srgbClr val="000000"/>
                  </a:solidFill>
                </a:rPr>
                <a:t>A small girl is </a:t>
              </a:r>
              <a:r>
                <a:rPr lang="en-US" sz="2000" b="1" u="sng" dirty="0">
                  <a:solidFill>
                    <a:srgbClr val="C00000"/>
                  </a:solidFill>
                </a:rPr>
                <a:t>getting</a:t>
              </a:r>
              <a:r>
                <a:rPr lang="en-US" sz="2000" u="sng" dirty="0">
                  <a:solidFill>
                    <a:srgbClr val="C00000"/>
                  </a:solidFill>
                </a:rPr>
                <a:t> out of </a:t>
              </a:r>
              <a:r>
                <a:rPr lang="en-US" sz="2000" dirty="0">
                  <a:solidFill>
                    <a:srgbClr val="000000"/>
                  </a:solidFill>
                </a:rPr>
                <a:t>a toy car</a:t>
              </a:r>
            </a:p>
          </p:txBody>
        </p:sp>
        <p:cxnSp>
          <p:nvCxnSpPr>
            <p:cNvPr id="53" name="Straight Connector 52"/>
            <p:cNvCxnSpPr>
              <a:cxnSpLocks/>
              <a:stCxn id="52" idx="1"/>
              <a:endCxn id="52" idx="3"/>
            </p:cNvCxnSpPr>
            <p:nvPr/>
          </p:nvCxnSpPr>
          <p:spPr>
            <a:xfrm>
              <a:off x="7741926" y="3086560"/>
              <a:ext cx="460646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224990" y="2637720"/>
              <a:ext cx="0" cy="89768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25ghz"/>
                <p:cNvSpPr/>
                <p:nvPr/>
              </p:nvSpPr>
              <p:spPr>
                <a:xfrm>
                  <a:off x="11184495" y="2415155"/>
                  <a:ext cx="1290418" cy="360000"/>
                </a:xfrm>
                <a:prstGeom prst="roundRect">
                  <a:avLst/>
                </a:prstGeom>
                <a:solidFill>
                  <a:srgbClr val="F09A9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dirty="0">
                      <a:solidFill>
                        <a:schemeClr val="tx1"/>
                      </a:solidFill>
                    </a:rPr>
                    <a:t>ride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get</a:t>
                  </a:r>
                </a:p>
              </p:txBody>
            </p:sp>
          </mc:Choice>
          <mc:Fallback xmlns="">
            <p:sp>
              <p:nvSpPr>
                <p:cNvPr id="55" name="25ghz"/>
                <p:cNvSpPr>
                  <a:spLocks noRot="1" noChangeAspect="1" noMove="1" noResize="1" noEditPoints="1" noAdjustHandles="1" noChangeArrowheads="1" noChangeShapeType="1" noTextEdit="1"/>
                </p:cNvSpPr>
                <p:nvPr/>
              </p:nvSpPr>
              <p:spPr>
                <a:xfrm>
                  <a:off x="11184495" y="2415155"/>
                  <a:ext cx="1290418" cy="360000"/>
                </a:xfrm>
                <a:prstGeom prst="roundRect">
                  <a:avLst/>
                </a:prstGeom>
                <a:blipFill>
                  <a:blip r:embed="rId10"/>
                  <a:stretch>
                    <a:fillRect t="-11290" b="-30645"/>
                  </a:stretch>
                </a:blipFill>
                <a:ln w="19050">
                  <a:solidFill>
                    <a:schemeClr val="tx1"/>
                  </a:solidFill>
                </a:ln>
              </p:spPr>
              <p:txBody>
                <a:bodyPr/>
                <a:lstStyle/>
                <a:p>
                  <a:r>
                    <a:rPr lang="en-US">
                      <a:noFill/>
                    </a:rPr>
                    <a:t> </a:t>
                  </a:r>
                </a:p>
              </p:txBody>
            </p:sp>
          </mc:Fallback>
        </mc:AlternateContent>
      </p:grpSp>
      <p:graphicFrame>
        <p:nvGraphicFramePr>
          <p:cNvPr id="77" name="Chart 76"/>
          <p:cNvGraphicFramePr/>
          <p:nvPr>
            <p:extLst>
              <p:ext uri="{D42A27DB-BD31-4B8C-83A1-F6EECF244321}">
                <p14:modId xmlns:p14="http://schemas.microsoft.com/office/powerpoint/2010/main" val="148785179"/>
              </p:ext>
            </p:extLst>
          </p:nvPr>
        </p:nvGraphicFramePr>
        <p:xfrm>
          <a:off x="6409094" y="-113619"/>
          <a:ext cx="3125384" cy="1867613"/>
        </p:xfrm>
        <a:graphic>
          <a:graphicData uri="http://schemas.openxmlformats.org/drawingml/2006/chart">
            <c:chart xmlns:c="http://schemas.openxmlformats.org/drawingml/2006/chart" xmlns:r="http://schemas.openxmlformats.org/officeDocument/2006/relationships" r:id="rId11"/>
          </a:graphicData>
        </a:graphic>
      </p:graphicFrame>
      <p:sp>
        <p:nvSpPr>
          <p:cNvPr id="78" name="TextBox 77"/>
          <p:cNvSpPr txBox="1"/>
          <p:nvPr/>
        </p:nvSpPr>
        <p:spPr>
          <a:xfrm>
            <a:off x="6537729" y="221504"/>
            <a:ext cx="1730040" cy="1200329"/>
          </a:xfrm>
          <a:prstGeom prst="rect">
            <a:avLst/>
          </a:prstGeom>
          <a:noFill/>
        </p:spPr>
        <p:txBody>
          <a:bodyPr wrap="square" rtlCol="0">
            <a:spAutoFit/>
          </a:bodyPr>
          <a:lstStyle/>
          <a:p>
            <a:r>
              <a:rPr lang="en-US" dirty="0"/>
              <a:t>Correct</a:t>
            </a:r>
          </a:p>
          <a:p>
            <a:r>
              <a:rPr lang="en-US" dirty="0"/>
              <a:t>Wrong</a:t>
            </a:r>
          </a:p>
          <a:p>
            <a:r>
              <a:rPr lang="en-US" dirty="0"/>
              <a:t>Contextual</a:t>
            </a:r>
          </a:p>
          <a:p>
            <a:r>
              <a:rPr lang="en-US" dirty="0"/>
              <a:t>Reversed</a:t>
            </a:r>
          </a:p>
        </p:txBody>
      </p:sp>
      <p:sp>
        <p:nvSpPr>
          <p:cNvPr id="79" name="Rounded Rectangular Callout 78" hidden="1"/>
          <p:cNvSpPr/>
          <p:nvPr/>
        </p:nvSpPr>
        <p:spPr>
          <a:xfrm>
            <a:off x="9730788" y="404726"/>
            <a:ext cx="1548731" cy="441114"/>
          </a:xfrm>
          <a:prstGeom prst="wedgeRoundRectCallout">
            <a:avLst>
              <a:gd name="adj1" fmla="val -80572"/>
              <a:gd name="adj2" fmla="val -5149"/>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total 312</a:t>
            </a:r>
          </a:p>
        </p:txBody>
      </p:sp>
    </p:spTree>
    <p:extLst>
      <p:ext uri="{BB962C8B-B14F-4D97-AF65-F5344CB8AC3E}">
        <p14:creationId xmlns:p14="http://schemas.microsoft.com/office/powerpoint/2010/main" val="322597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50423" y="1893454"/>
            <a:ext cx="8821783" cy="3220805"/>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4" name="Rectangle 3"/>
          <p:cNvSpPr/>
          <p:nvPr/>
        </p:nvSpPr>
        <p:spPr>
          <a:xfrm>
            <a:off x="6567339" y="6550223"/>
            <a:ext cx="5624661" cy="307777"/>
          </a:xfrm>
          <a:prstGeom prst="rect">
            <a:avLst/>
          </a:prstGeom>
        </p:spPr>
        <p:txBody>
          <a:bodyPr wrap="square">
            <a:spAutoFit/>
          </a:bodyPr>
          <a:lstStyle/>
          <a:p>
            <a:r>
              <a:rPr lang="nl-NL" sz="1400" dirty="0">
                <a:hlinkClick r:id="rId2"/>
              </a:rPr>
              <a:t>https://giphy.com/gifs/research-madebydot-gifathon-26FPC5oAdfeFPkQQE</a:t>
            </a:r>
            <a:r>
              <a:rPr lang="nl-NL" sz="1400" dirty="0"/>
              <a:t> </a:t>
            </a:r>
          </a:p>
        </p:txBody>
      </p:sp>
      <p:sp>
        <p:nvSpPr>
          <p:cNvPr id="7" name="Title 1"/>
          <p:cNvSpPr txBox="1">
            <a:spLocks/>
          </p:cNvSpPr>
          <p:nvPr/>
        </p:nvSpPr>
        <p:spPr>
          <a:xfrm>
            <a:off x="2693926" y="1507549"/>
            <a:ext cx="6934776" cy="179156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8800" dirty="0"/>
              <a:t>Beyond English</a:t>
            </a:r>
            <a:endParaRPr lang="nl-NL" sz="8800" dirty="0"/>
          </a:p>
        </p:txBody>
      </p:sp>
      <p:sp>
        <p:nvSpPr>
          <p:cNvPr id="5" name="Date Placeholder 4"/>
          <p:cNvSpPr>
            <a:spLocks noGrp="1"/>
          </p:cNvSpPr>
          <p:nvPr>
            <p:ph type="dt" sz="half" idx="10"/>
          </p:nvPr>
        </p:nvSpPr>
        <p:spPr/>
        <p:txBody>
          <a:bodyPr/>
          <a:lstStyle/>
          <a:p>
            <a:r>
              <a:rPr lang="nl-NL"/>
              <a:t>Lasha Abzianidze</a:t>
            </a:r>
          </a:p>
        </p:txBody>
      </p:sp>
      <p:sp>
        <p:nvSpPr>
          <p:cNvPr id="6" name="Footer Placeholder 5"/>
          <p:cNvSpPr>
            <a:spLocks noGrp="1"/>
          </p:cNvSpPr>
          <p:nvPr>
            <p:ph type="ftr" sz="quarter" idx="11"/>
          </p:nvPr>
        </p:nvSpPr>
        <p:spPr/>
        <p:txBody>
          <a:bodyPr/>
          <a:lstStyle/>
          <a:p>
            <a:r>
              <a:rPr lang="en-US" dirty="0"/>
              <a:t>Dutch Natural Tableau</a:t>
            </a:r>
            <a:endParaRPr lang="nl-NL" dirty="0"/>
          </a:p>
        </p:txBody>
      </p:sp>
      <p:sp>
        <p:nvSpPr>
          <p:cNvPr id="8" name="Slide Number Placeholder 7"/>
          <p:cNvSpPr>
            <a:spLocks noGrp="1"/>
          </p:cNvSpPr>
          <p:nvPr>
            <p:ph type="sldNum" sz="quarter" idx="12"/>
          </p:nvPr>
        </p:nvSpPr>
        <p:spPr/>
        <p:txBody>
          <a:bodyPr/>
          <a:lstStyle/>
          <a:p>
            <a:fld id="{A9A09D6B-D05C-411B-9FD4-A4FD8E9C0886}" type="slidenum">
              <a:rPr lang="nl-NL" smtClean="0"/>
              <a:t>14</a:t>
            </a:fld>
            <a:endParaRPr lang="nl-NL"/>
          </a:p>
        </p:txBody>
      </p:sp>
      <p:pic>
        <p:nvPicPr>
          <p:cNvPr id="12" name="Picture 11" descr="Shape, rectangle&#10;&#10;Description automatically generated">
            <a:extLst>
              <a:ext uri="{FF2B5EF4-FFF2-40B4-BE49-F238E27FC236}">
                <a16:creationId xmlns:a16="http://schemas.microsoft.com/office/drawing/2014/main" id="{3904E41D-A459-48ED-849F-4B91B4FCA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639" y="4140833"/>
            <a:ext cx="1458686" cy="973426"/>
          </a:xfrm>
          <a:prstGeom prst="rect">
            <a:avLst/>
          </a:prstGeom>
        </p:spPr>
      </p:pic>
      <p:sp>
        <p:nvSpPr>
          <p:cNvPr id="13" name="Title 1">
            <a:extLst>
              <a:ext uri="{FF2B5EF4-FFF2-40B4-BE49-F238E27FC236}">
                <a16:creationId xmlns:a16="http://schemas.microsoft.com/office/drawing/2014/main" id="{53A52BBB-9F3A-491E-A8E4-D154B9AB3E68}"/>
              </a:ext>
            </a:extLst>
          </p:cNvPr>
          <p:cNvSpPr txBox="1">
            <a:spLocks/>
          </p:cNvSpPr>
          <p:nvPr/>
        </p:nvSpPr>
        <p:spPr>
          <a:xfrm>
            <a:off x="2693926" y="3081338"/>
            <a:ext cx="6617591" cy="179156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5400" dirty="0"/>
              <a:t>Natural tableau prover</a:t>
            </a:r>
          </a:p>
          <a:p>
            <a:r>
              <a:rPr lang="en-US" sz="5400" dirty="0"/>
              <a:t>for Dutch</a:t>
            </a:r>
            <a:endParaRPr lang="nl-NL" sz="5400" dirty="0"/>
          </a:p>
        </p:txBody>
      </p:sp>
      <p:sp>
        <p:nvSpPr>
          <p:cNvPr id="14" name="TextBox 13">
            <a:extLst>
              <a:ext uri="{FF2B5EF4-FFF2-40B4-BE49-F238E27FC236}">
                <a16:creationId xmlns:a16="http://schemas.microsoft.com/office/drawing/2014/main" id="{13AEE62B-8765-4B54-BCE3-DC732B1A8FA7}"/>
              </a:ext>
            </a:extLst>
          </p:cNvPr>
          <p:cNvSpPr txBox="1"/>
          <p:nvPr/>
        </p:nvSpPr>
        <p:spPr>
          <a:xfrm>
            <a:off x="1063256" y="-9579"/>
            <a:ext cx="11277600" cy="369332"/>
          </a:xfrm>
          <a:prstGeom prst="rect">
            <a:avLst/>
          </a:prstGeom>
          <a:noFill/>
        </p:spPr>
        <p:txBody>
          <a:bodyPr wrap="square">
            <a:spAutoFit/>
          </a:bodyPr>
          <a:lstStyle/>
          <a:p>
            <a:r>
              <a:rPr lang="nl-NL" dirty="0"/>
              <a:t>Abzianidze, L., &amp; </a:t>
            </a:r>
            <a:r>
              <a:rPr lang="nl-NL" dirty="0" err="1"/>
              <a:t>Kogkalidis</a:t>
            </a:r>
            <a:r>
              <a:rPr lang="nl-NL" dirty="0"/>
              <a:t>, K. (2021). </a:t>
            </a:r>
            <a:r>
              <a:rPr lang="nl-NL" dirty="0">
                <a:hlinkClick r:id="rId4"/>
              </a:rPr>
              <a:t>A Logic-</a:t>
            </a:r>
            <a:r>
              <a:rPr lang="nl-NL" dirty="0" err="1">
                <a:hlinkClick r:id="rId4"/>
              </a:rPr>
              <a:t>Based</a:t>
            </a:r>
            <a:r>
              <a:rPr lang="nl-NL" dirty="0">
                <a:hlinkClick r:id="rId4"/>
              </a:rPr>
              <a:t> Framework </a:t>
            </a:r>
            <a:r>
              <a:rPr lang="nl-NL" dirty="0" err="1">
                <a:hlinkClick r:id="rId4"/>
              </a:rPr>
              <a:t>for</a:t>
            </a:r>
            <a:r>
              <a:rPr lang="nl-NL" dirty="0">
                <a:hlinkClick r:id="rId4"/>
              </a:rPr>
              <a:t> Natural Language </a:t>
            </a:r>
            <a:r>
              <a:rPr lang="nl-NL" dirty="0" err="1">
                <a:hlinkClick r:id="rId4"/>
              </a:rPr>
              <a:t>Inference</a:t>
            </a:r>
            <a:r>
              <a:rPr lang="nl-NL" dirty="0">
                <a:hlinkClick r:id="rId4"/>
              </a:rPr>
              <a:t> in Dutch</a:t>
            </a:r>
            <a:r>
              <a:rPr lang="nl-NL" dirty="0"/>
              <a:t>. </a:t>
            </a:r>
            <a:r>
              <a:rPr lang="nl-NL" i="1" dirty="0"/>
              <a:t>CLIN Journal</a:t>
            </a:r>
            <a:endParaRPr lang="nl-NL" dirty="0"/>
          </a:p>
        </p:txBody>
      </p:sp>
    </p:spTree>
    <p:extLst>
      <p:ext uri="{BB962C8B-B14F-4D97-AF65-F5344CB8AC3E}">
        <p14:creationId xmlns:p14="http://schemas.microsoft.com/office/powerpoint/2010/main" val="129881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Dutch Natural Tableau</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15</a:t>
            </a:fld>
            <a:endParaRPr lang="nl-NL" dirty="0"/>
          </a:p>
        </p:txBody>
      </p:sp>
      <p:sp>
        <p:nvSpPr>
          <p:cNvPr id="43" name="Title 1">
            <a:extLst>
              <a:ext uri="{FF2B5EF4-FFF2-40B4-BE49-F238E27FC236}">
                <a16:creationId xmlns:a16="http://schemas.microsoft.com/office/drawing/2014/main" id="{346805ED-A66F-4475-AE54-36A902B7746B}"/>
              </a:ext>
            </a:extLst>
          </p:cNvPr>
          <p:cNvSpPr txBox="1">
            <a:spLocks/>
          </p:cNvSpPr>
          <p:nvPr/>
        </p:nvSpPr>
        <p:spPr>
          <a:xfrm>
            <a:off x="838200" y="234503"/>
            <a:ext cx="10515600" cy="845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a:t>Natural tableau in </a:t>
            </a:r>
            <a:endParaRPr lang="nl-NL" dirty="0"/>
          </a:p>
        </p:txBody>
      </p:sp>
      <p:pic>
        <p:nvPicPr>
          <p:cNvPr id="3" name="Picture 2" descr="Shape, rectangle&#10;&#10;Description automatically generated">
            <a:extLst>
              <a:ext uri="{FF2B5EF4-FFF2-40B4-BE49-F238E27FC236}">
                <a16:creationId xmlns:a16="http://schemas.microsoft.com/office/drawing/2014/main" id="{505F2A09-7FCA-4D67-8849-529FB63BC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658" y="240567"/>
            <a:ext cx="1458686" cy="973426"/>
          </a:xfrm>
          <a:prstGeom prst="rect">
            <a:avLst/>
          </a:prstGeom>
        </p:spPr>
      </p:pic>
      <p:grpSp>
        <p:nvGrpSpPr>
          <p:cNvPr id="166" name="problem">
            <a:extLst>
              <a:ext uri="{FF2B5EF4-FFF2-40B4-BE49-F238E27FC236}">
                <a16:creationId xmlns:a16="http://schemas.microsoft.com/office/drawing/2014/main" id="{0E3DFB56-DDB4-4425-BA7A-4B4C0D33F051}"/>
              </a:ext>
            </a:extLst>
          </p:cNvPr>
          <p:cNvGrpSpPr/>
          <p:nvPr/>
        </p:nvGrpSpPr>
        <p:grpSpPr>
          <a:xfrm>
            <a:off x="8430048" y="686504"/>
            <a:ext cx="3735959" cy="1289800"/>
            <a:chOff x="49705" y="2999768"/>
            <a:chExt cx="3735959" cy="1289800"/>
          </a:xfrm>
        </p:grpSpPr>
        <p:sp>
          <p:nvSpPr>
            <p:cNvPr id="167" name="Rounded Rectangle 191">
              <a:extLst>
                <a:ext uri="{FF2B5EF4-FFF2-40B4-BE49-F238E27FC236}">
                  <a16:creationId xmlns:a16="http://schemas.microsoft.com/office/drawing/2014/main" id="{00034434-65F6-4AAD-BBFB-2EBB1B61FA68}"/>
                </a:ext>
              </a:extLst>
            </p:cNvPr>
            <p:cNvSpPr/>
            <p:nvPr/>
          </p:nvSpPr>
          <p:spPr>
            <a:xfrm>
              <a:off x="60958" y="2999768"/>
              <a:ext cx="3686943" cy="1289800"/>
            </a:xfrm>
            <a:prstGeom prst="roundRect">
              <a:avLst>
                <a:gd name="adj" fmla="val 9690"/>
              </a:avLst>
            </a:prstGeom>
            <a:solidFill>
              <a:srgbClr val="5B9B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68" name="TextBox 167">
              <a:extLst>
                <a:ext uri="{FF2B5EF4-FFF2-40B4-BE49-F238E27FC236}">
                  <a16:creationId xmlns:a16="http://schemas.microsoft.com/office/drawing/2014/main" id="{B957E60C-7FDF-4C09-B0E5-ABD81F4BFD5E}"/>
                </a:ext>
              </a:extLst>
            </p:cNvPr>
            <p:cNvSpPr txBox="1"/>
            <p:nvPr/>
          </p:nvSpPr>
          <p:spPr>
            <a:xfrm>
              <a:off x="115021" y="2999768"/>
              <a:ext cx="2612446" cy="461665"/>
            </a:xfrm>
            <a:prstGeom prst="rect">
              <a:avLst/>
            </a:prstGeom>
            <a:noFill/>
          </p:spPr>
          <p:txBody>
            <a:bodyPr wrap="none" rtlCol="0">
              <a:spAutoFit/>
            </a:bodyPr>
            <a:lstStyle/>
            <a:p>
              <a:r>
                <a:rPr lang="en-US" sz="2400">
                  <a:solidFill>
                    <a:schemeClr val="bg1"/>
                  </a:solidFill>
                </a:rPr>
                <a:t>Een hond kijkt rond</a:t>
              </a:r>
              <a:endParaRPr lang="nl-NL" sz="2400" dirty="0">
                <a:solidFill>
                  <a:schemeClr val="bg1"/>
                </a:solidFill>
              </a:endParaRPr>
            </a:p>
          </p:txBody>
        </p:sp>
        <p:sp>
          <p:nvSpPr>
            <p:cNvPr id="169" name="TextBox 168">
              <a:extLst>
                <a:ext uri="{FF2B5EF4-FFF2-40B4-BE49-F238E27FC236}">
                  <a16:creationId xmlns:a16="http://schemas.microsoft.com/office/drawing/2014/main" id="{5841BF5E-356E-43FE-A069-15CB3F3B131E}"/>
                </a:ext>
              </a:extLst>
            </p:cNvPr>
            <p:cNvSpPr txBox="1"/>
            <p:nvPr/>
          </p:nvSpPr>
          <p:spPr>
            <a:xfrm>
              <a:off x="49705" y="3749881"/>
              <a:ext cx="3735959" cy="461665"/>
            </a:xfrm>
            <a:prstGeom prst="rect">
              <a:avLst/>
            </a:prstGeom>
            <a:noFill/>
          </p:spPr>
          <p:txBody>
            <a:bodyPr wrap="none" rtlCol="0">
              <a:spAutoFit/>
            </a:bodyPr>
            <a:lstStyle/>
            <a:p>
              <a:r>
                <a:rPr lang="nl-NL" sz="2400">
                  <a:solidFill>
                    <a:schemeClr val="bg1"/>
                  </a:solidFill>
                </a:rPr>
                <a:t>Er is geen hond die rondkijkt</a:t>
              </a:r>
              <a:endParaRPr lang="nl-NL" sz="2400" dirty="0">
                <a:solidFill>
                  <a:schemeClr val="bg1"/>
                </a:solidFill>
              </a:endParaRPr>
            </a:p>
          </p:txBody>
        </p:sp>
        <p:sp>
          <p:nvSpPr>
            <p:cNvPr id="170" name="TextBox 169">
              <a:extLst>
                <a:ext uri="{FF2B5EF4-FFF2-40B4-BE49-F238E27FC236}">
                  <a16:creationId xmlns:a16="http://schemas.microsoft.com/office/drawing/2014/main" id="{D305E978-2219-4AC0-AC4B-6D9E341729FB}"/>
                </a:ext>
              </a:extLst>
            </p:cNvPr>
            <p:cNvSpPr txBox="1"/>
            <p:nvPr/>
          </p:nvSpPr>
          <p:spPr>
            <a:xfrm>
              <a:off x="390737" y="3401041"/>
              <a:ext cx="1600246" cy="461665"/>
            </a:xfrm>
            <a:prstGeom prst="rect">
              <a:avLst/>
            </a:prstGeom>
            <a:noFill/>
          </p:spPr>
          <p:txBody>
            <a:bodyPr wrap="none" rtlCol="0">
              <a:spAutoFit/>
            </a:bodyPr>
            <a:lstStyle/>
            <a:p>
              <a:r>
                <a:rPr lang="en-US" sz="2400" b="1">
                  <a:solidFill>
                    <a:srgbClr val="FFC000"/>
                  </a:solidFill>
                </a:rPr>
                <a:t>contradicts</a:t>
              </a:r>
              <a:endParaRPr lang="nl-NL" sz="2400" b="1" dirty="0">
                <a:solidFill>
                  <a:srgbClr val="FFC000"/>
                </a:solidFill>
              </a:endParaRPr>
            </a:p>
          </p:txBody>
        </p:sp>
      </p:grpSp>
      <p:sp>
        <p:nvSpPr>
          <p:cNvPr id="171" name="Rectangle 170">
            <a:extLst>
              <a:ext uri="{FF2B5EF4-FFF2-40B4-BE49-F238E27FC236}">
                <a16:creationId xmlns:a16="http://schemas.microsoft.com/office/drawing/2014/main" id="{4948327F-A058-4351-B380-1805B174BBB8}"/>
              </a:ext>
            </a:extLst>
          </p:cNvPr>
          <p:cNvSpPr/>
          <p:nvPr/>
        </p:nvSpPr>
        <p:spPr>
          <a:xfrm>
            <a:off x="2569612" y="6162002"/>
            <a:ext cx="9828132" cy="369332"/>
          </a:xfrm>
          <a:prstGeom prst="rect">
            <a:avLst/>
          </a:prstGeom>
        </p:spPr>
        <p:txBody>
          <a:bodyPr wrap="square">
            <a:spAutoFit/>
          </a:bodyPr>
          <a:lstStyle/>
          <a:p>
            <a:r>
              <a:rPr lang="en-US">
                <a:solidFill>
                  <a:schemeClr val="accent4">
                    <a:lumMod val="50000"/>
                  </a:schemeClr>
                </a:solidFill>
              </a:rPr>
              <a:t>L. Abzianidze &amp; K.Kogkalidis (2022): A Logic-Based Framework for Natural Language Inference in Dutch </a:t>
            </a:r>
            <a:endParaRPr lang="en-US" dirty="0">
              <a:solidFill>
                <a:schemeClr val="accent4">
                  <a:lumMod val="50000"/>
                </a:schemeClr>
              </a:solidFill>
            </a:endParaRPr>
          </a:p>
        </p:txBody>
      </p:sp>
      <p:cxnSp>
        <p:nvCxnSpPr>
          <p:cNvPr id="181" name="Straight Connector 180">
            <a:extLst>
              <a:ext uri="{FF2B5EF4-FFF2-40B4-BE49-F238E27FC236}">
                <a16:creationId xmlns:a16="http://schemas.microsoft.com/office/drawing/2014/main" id="{563B65A5-9A2E-4CA1-8A18-EDCDA6DA07BB}"/>
              </a:ext>
            </a:extLst>
          </p:cNvPr>
          <p:cNvCxnSpPr>
            <a:cxnSpLocks/>
            <a:stCxn id="223" idx="2"/>
            <a:endCxn id="279" idx="0"/>
          </p:cNvCxnSpPr>
          <p:nvPr/>
        </p:nvCxnSpPr>
        <p:spPr>
          <a:xfrm>
            <a:off x="2782869" y="2475185"/>
            <a:ext cx="1375" cy="3517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3F1DCB6-6859-4226-8C7E-F0862A310BDB}"/>
              </a:ext>
            </a:extLst>
          </p:cNvPr>
          <p:cNvCxnSpPr>
            <a:cxnSpLocks/>
            <a:stCxn id="186" idx="2"/>
            <a:endCxn id="223" idx="0"/>
          </p:cNvCxnSpPr>
          <p:nvPr/>
        </p:nvCxnSpPr>
        <p:spPr>
          <a:xfrm flipH="1">
            <a:off x="2782869" y="1796065"/>
            <a:ext cx="2996" cy="3386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FEA317E1-F8B5-4074-9B92-5864F589D3DB}"/>
              </a:ext>
            </a:extLst>
          </p:cNvPr>
          <p:cNvGrpSpPr/>
          <p:nvPr/>
        </p:nvGrpSpPr>
        <p:grpSpPr>
          <a:xfrm>
            <a:off x="576446" y="1082790"/>
            <a:ext cx="4418838" cy="713275"/>
            <a:chOff x="173672" y="1133596"/>
            <a:chExt cx="4418838" cy="713275"/>
          </a:xfrm>
        </p:grpSpPr>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E7BB2C0-EBAD-468D-AE08-383B1F3D2255}"/>
                    </a:ext>
                  </a:extLst>
                </p:cNvPr>
                <p:cNvSpPr txBox="1"/>
                <p:nvPr/>
              </p:nvSpPr>
              <p:spPr>
                <a:xfrm>
                  <a:off x="826487" y="1133596"/>
                  <a:ext cx="2944062"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1" i="0" smtClean="0">
                            <a:latin typeface="Cambria Math" panose="02040503050406030204" pitchFamily="18" charset="0"/>
                          </a:rPr>
                          <m:t>𝐞𝐞𝐧</m:t>
                        </m:r>
                        <m:r>
                          <a:rPr lang="en-US" sz="2000" b="1" i="0" smtClean="0">
                            <a:latin typeface="Cambria Math" panose="02040503050406030204" pitchFamily="18" charset="0"/>
                          </a:rPr>
                          <m:t> </m:t>
                        </m:r>
                        <m:r>
                          <a:rPr lang="en-US" sz="2000" b="1" i="0" smtClean="0">
                            <a:latin typeface="Cambria Math" panose="02040503050406030204" pitchFamily="18" charset="0"/>
                          </a:rPr>
                          <m:t>𝐡𝐨𝐧𝐝</m:t>
                        </m:r>
                        <m:r>
                          <a:rPr lang="en-US" sz="2000" b="0" i="1" smtClean="0">
                            <a:latin typeface="Cambria Math" panose="02040503050406030204" pitchFamily="18" charset="0"/>
                          </a:rPr>
                          <m:t> (</m:t>
                        </m:r>
                        <m:r>
                          <a:rPr lang="en-US" sz="2000" b="1" i="0" smtClean="0">
                            <a:latin typeface="Cambria Math" panose="02040503050406030204" pitchFamily="18" charset="0"/>
                          </a:rPr>
                          <m:t>𝐤𝐢𝐣𝐤𝐞𝐧</m:t>
                        </m:r>
                        <m:r>
                          <a:rPr lang="en-US" sz="2000" b="1" i="0" smtClean="0">
                            <a:latin typeface="Cambria Math" panose="02040503050406030204" pitchFamily="18" charset="0"/>
                          </a:rPr>
                          <m:t> </m:t>
                        </m:r>
                        <m:r>
                          <a:rPr lang="en-US" sz="2000" b="1" i="0" smtClean="0">
                            <a:latin typeface="Cambria Math" panose="02040503050406030204" pitchFamily="18" charset="0"/>
                          </a:rPr>
                          <m:t>𝐫𝐨𝐧𝐝</m:t>
                        </m:r>
                        <m:r>
                          <a:rPr lang="en-US" sz="2000" b="0" i="1" smtClean="0">
                            <a:latin typeface="Cambria Math" panose="02040503050406030204" pitchFamily="18" charset="0"/>
                          </a:rPr>
                          <m:t>)</m:t>
                        </m:r>
                      </m:oMath>
                    </m:oMathPara>
                  </a14:m>
                  <a:endParaRPr lang="en-US" sz="2000" dirty="0"/>
                </a:p>
              </p:txBody>
            </p:sp>
          </mc:Choice>
          <mc:Fallback xmlns="">
            <p:sp>
              <p:nvSpPr>
                <p:cNvPr id="185" name="TextBox 184">
                  <a:extLst>
                    <a:ext uri="{FF2B5EF4-FFF2-40B4-BE49-F238E27FC236}">
                      <a16:creationId xmlns:a16="http://schemas.microsoft.com/office/drawing/2014/main" id="{5E7BB2C0-EBAD-468D-AE08-383B1F3D2255}"/>
                    </a:ext>
                  </a:extLst>
                </p:cNvPr>
                <p:cNvSpPr txBox="1">
                  <a:spLocks noRot="1" noChangeAspect="1" noMove="1" noResize="1" noEditPoints="1" noAdjustHandles="1" noChangeArrowheads="1" noChangeShapeType="1" noTextEdit="1"/>
                </p:cNvSpPr>
                <p:nvPr/>
              </p:nvSpPr>
              <p:spPr>
                <a:xfrm>
                  <a:off x="826487" y="1133596"/>
                  <a:ext cx="2944062" cy="340519"/>
                </a:xfrm>
                <a:prstGeom prst="roundRect">
                  <a:avLst/>
                </a:prstGeom>
                <a:blipFill>
                  <a:blip r:embed="rId5"/>
                  <a:stretch>
                    <a:fillRect r="-2062" b="-24561"/>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9FA622F2-B7A3-4031-AB8B-3ECC8B35C461}"/>
                    </a:ext>
                  </a:extLst>
                </p:cNvPr>
                <p:cNvSpPr txBox="1"/>
                <p:nvPr/>
              </p:nvSpPr>
              <p:spPr>
                <a:xfrm>
                  <a:off x="173672" y="1506352"/>
                  <a:ext cx="4418838"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𝐞𝐫</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𝐠𝐞𝐞𝐧</m:t>
                            </m:r>
                            <m:d>
                              <m:dPr>
                                <m:ctrlPr>
                                  <a:rPr lang="en-US" sz="2000" i="1">
                                    <a:latin typeface="Cambria Math" panose="02040503050406030204" pitchFamily="18" charset="0"/>
                                  </a:rPr>
                                </m:ctrlPr>
                              </m:dPr>
                              <m:e>
                                <m:r>
                                  <a:rPr lang="en-US" sz="2000" b="1" i="0" smtClean="0">
                                    <a:latin typeface="Cambria Math" panose="02040503050406030204" pitchFamily="18" charset="0"/>
                                  </a:rPr>
                                  <m:t>𝐝𝐢𝐞</m:t>
                                </m:r>
                                <m:r>
                                  <a:rPr lang="en-US" sz="2000" b="1" i="0" smtClean="0">
                                    <a:latin typeface="Cambria Math" panose="02040503050406030204" pitchFamily="18" charset="0"/>
                                  </a:rPr>
                                  <m:t>  </m:t>
                                </m:r>
                                <m:r>
                                  <a:rPr lang="en-US" sz="2000" b="1" i="0" smtClean="0">
                                    <a:latin typeface="Cambria Math" panose="02040503050406030204" pitchFamily="18" charset="0"/>
                                  </a:rPr>
                                  <m:t>𝐫𝐨𝐧𝐝𝐤𝐢𝐣𝐤𝐞𝐧</m:t>
                                </m:r>
                                <m:r>
                                  <a:rPr lang="en-US" sz="2000" i="1">
                                    <a:latin typeface="Cambria Math" panose="02040503050406030204" pitchFamily="18" charset="0"/>
                                  </a:rPr>
                                  <m:t> </m:t>
                                </m:r>
                                <m:r>
                                  <a:rPr lang="en-US" sz="2000" b="1" i="0" smtClean="0">
                                    <a:latin typeface="Cambria Math" panose="02040503050406030204" pitchFamily="18" charset="0"/>
                                  </a:rPr>
                                  <m:t>𝐡𝐨𝐧𝐝</m:t>
                                </m:r>
                              </m:e>
                            </m:d>
                            <m:r>
                              <a:rPr lang="en-US" sz="2000" b="1" i="0" smtClean="0">
                                <a:latin typeface="Cambria Math" panose="02040503050406030204" pitchFamily="18" charset="0"/>
                              </a:rPr>
                              <m:t> </m:t>
                            </m:r>
                            <m:r>
                              <a:rPr lang="en-US" sz="2000" b="1" i="0" smtClean="0">
                                <a:latin typeface="Cambria Math" panose="02040503050406030204" pitchFamily="18" charset="0"/>
                              </a:rPr>
                              <m:t>𝐳𝐢𝐣𝐧</m:t>
                            </m:r>
                          </m:e>
                        </m:d>
                      </m:oMath>
                    </m:oMathPara>
                  </a14:m>
                  <a:endParaRPr lang="en-US" sz="2000" dirty="0"/>
                </a:p>
              </p:txBody>
            </p:sp>
          </mc:Choice>
          <mc:Fallback xmlns="">
            <p:sp>
              <p:nvSpPr>
                <p:cNvPr id="186" name="TextBox 185">
                  <a:extLst>
                    <a:ext uri="{FF2B5EF4-FFF2-40B4-BE49-F238E27FC236}">
                      <a16:creationId xmlns:a16="http://schemas.microsoft.com/office/drawing/2014/main" id="{9FA622F2-B7A3-4031-AB8B-3ECC8B35C461}"/>
                    </a:ext>
                  </a:extLst>
                </p:cNvPr>
                <p:cNvSpPr txBox="1">
                  <a:spLocks noRot="1" noChangeAspect="1" noMove="1" noResize="1" noEditPoints="1" noAdjustHandles="1" noChangeArrowheads="1" noChangeShapeType="1" noTextEdit="1"/>
                </p:cNvSpPr>
                <p:nvPr/>
              </p:nvSpPr>
              <p:spPr>
                <a:xfrm>
                  <a:off x="173672" y="1506352"/>
                  <a:ext cx="4418838" cy="340519"/>
                </a:xfrm>
                <a:prstGeom prst="roundRect">
                  <a:avLst/>
                </a:prstGeom>
                <a:blipFill>
                  <a:blip r:embed="rId6"/>
                  <a:stretch>
                    <a:fillRect l="-413" b="-22414"/>
                  </a:stretch>
                </a:blipFill>
                <a:ln w="12700">
                  <a:solidFill>
                    <a:schemeClr val="tx1"/>
                  </a:solidFill>
                </a:ln>
              </p:spPr>
              <p:txBody>
                <a:bodyPr/>
                <a:lstStyle/>
                <a:p>
                  <a:r>
                    <a:rPr lang="en-NL">
                      <a:noFill/>
                    </a:rPr>
                    <a:t> </a:t>
                  </a:r>
                </a:p>
              </p:txBody>
            </p:sp>
          </mc:Fallback>
        </mc:AlternateContent>
      </p:grpSp>
      <p:grpSp>
        <p:nvGrpSpPr>
          <p:cNvPr id="209" name="a_T">
            <a:extLst>
              <a:ext uri="{FF2B5EF4-FFF2-40B4-BE49-F238E27FC236}">
                <a16:creationId xmlns:a16="http://schemas.microsoft.com/office/drawing/2014/main" id="{B44DECE5-6770-4701-8B62-9FD4970E17B0}"/>
              </a:ext>
            </a:extLst>
          </p:cNvPr>
          <p:cNvGrpSpPr/>
          <p:nvPr/>
        </p:nvGrpSpPr>
        <p:grpSpPr>
          <a:xfrm>
            <a:off x="5925328" y="1413623"/>
            <a:ext cx="1117049" cy="1444749"/>
            <a:chOff x="212301" y="1322632"/>
            <a:chExt cx="1117049" cy="1444749"/>
          </a:xfrm>
        </p:grpSpPr>
        <p:cxnSp>
          <p:nvCxnSpPr>
            <p:cNvPr id="210" name="Straight Connector 209">
              <a:extLst>
                <a:ext uri="{FF2B5EF4-FFF2-40B4-BE49-F238E27FC236}">
                  <a16:creationId xmlns:a16="http://schemas.microsoft.com/office/drawing/2014/main" id="{2ADFF1AA-DC76-4FD9-98C2-3028EDB174DF}"/>
                </a:ext>
              </a:extLst>
            </p:cNvPr>
            <p:cNvCxnSpPr>
              <a:cxnSpLocks/>
              <a:stCxn id="213" idx="2"/>
            </p:cNvCxnSpPr>
            <p:nvPr/>
          </p:nvCxnSpPr>
          <p:spPr>
            <a:xfrm>
              <a:off x="770826" y="1663151"/>
              <a:ext cx="0" cy="380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FA9AEA8C-3A47-4C74-B1C5-781BF56D70C7}"/>
                </a:ext>
              </a:extLst>
            </p:cNvPr>
            <p:cNvGrpSpPr/>
            <p:nvPr/>
          </p:nvGrpSpPr>
          <p:grpSpPr>
            <a:xfrm>
              <a:off x="529270" y="2027314"/>
              <a:ext cx="526838" cy="334566"/>
              <a:chOff x="5955234" y="2458026"/>
              <a:chExt cx="526838" cy="334566"/>
            </a:xfrm>
          </p:grpSpPr>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EF3199A5-625D-4123-90D0-18A704BC7447}"/>
                      </a:ext>
                    </a:extLst>
                  </p:cNvPr>
                  <p:cNvSpPr txBox="1"/>
                  <p:nvPr/>
                </p:nvSpPr>
                <p:spPr>
                  <a:xfrm>
                    <a:off x="5955234" y="2458026"/>
                    <a:ext cx="220132" cy="328613"/>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oMath>
                      </m:oMathPara>
                    </a14:m>
                    <a:endParaRPr lang="en-US" sz="2000" i="1" dirty="0"/>
                  </a:p>
                </p:txBody>
              </p:sp>
            </mc:Choice>
            <mc:Fallback xmlns="">
              <p:sp>
                <p:nvSpPr>
                  <p:cNvPr id="216" name="TextBox 215">
                    <a:extLst>
                      <a:ext uri="{FF2B5EF4-FFF2-40B4-BE49-F238E27FC236}">
                        <a16:creationId xmlns:a16="http://schemas.microsoft.com/office/drawing/2014/main" id="{EF3199A5-625D-4123-90D0-18A704BC7447}"/>
                      </a:ext>
                    </a:extLst>
                  </p:cNvPr>
                  <p:cNvSpPr txBox="1">
                    <a:spLocks noRot="1" noChangeAspect="1" noMove="1" noResize="1" noEditPoints="1" noAdjustHandles="1" noChangeArrowheads="1" noChangeShapeType="1" noTextEdit="1"/>
                  </p:cNvSpPr>
                  <p:nvPr/>
                </p:nvSpPr>
                <p:spPr>
                  <a:xfrm>
                    <a:off x="5955234" y="2458026"/>
                    <a:ext cx="220132" cy="328613"/>
                  </a:xfrm>
                  <a:prstGeom prst="roundRect">
                    <a:avLst/>
                  </a:prstGeom>
                  <a:blipFill>
                    <a:blip r:embed="rId7"/>
                    <a:stretch>
                      <a:fillRect l="-18421" r="-15789" b="-1786"/>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078ACF0A-E005-4A12-A306-B214FD3CB08A}"/>
                      </a:ext>
                    </a:extLst>
                  </p:cNvPr>
                  <p:cNvSpPr txBox="1"/>
                  <p:nvPr/>
                </p:nvSpPr>
                <p:spPr>
                  <a:xfrm>
                    <a:off x="6186251" y="2458026"/>
                    <a:ext cx="295821" cy="334566"/>
                  </a:xfrm>
                  <a:prstGeom prst="roundRect">
                    <a:avLst/>
                  </a:prstGeom>
                  <a:solidFill>
                    <a:schemeClr val="accent4">
                      <a:lumMod val="60000"/>
                      <a:lumOff val="40000"/>
                    </a:schemeClr>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217" name="TextBox 216">
                    <a:extLst>
                      <a:ext uri="{FF2B5EF4-FFF2-40B4-BE49-F238E27FC236}">
                        <a16:creationId xmlns:a16="http://schemas.microsoft.com/office/drawing/2014/main" id="{078ACF0A-E005-4A12-A306-B214FD3CB08A}"/>
                      </a:ext>
                    </a:extLst>
                  </p:cNvPr>
                  <p:cNvSpPr txBox="1">
                    <a:spLocks noRot="1" noChangeAspect="1" noMove="1" noResize="1" noEditPoints="1" noAdjustHandles="1" noChangeArrowheads="1" noChangeShapeType="1" noTextEdit="1"/>
                  </p:cNvSpPr>
                  <p:nvPr/>
                </p:nvSpPr>
                <p:spPr>
                  <a:xfrm>
                    <a:off x="6186251" y="2458026"/>
                    <a:ext cx="295821" cy="334566"/>
                  </a:xfrm>
                  <a:prstGeom prst="roundRect">
                    <a:avLst/>
                  </a:prstGeom>
                  <a:blipFill>
                    <a:blip r:embed="rId8"/>
                    <a:stretch>
                      <a:fillRect/>
                    </a:stretch>
                  </a:blipFill>
                  <a:ln w="12700">
                    <a:solidFill>
                      <a:schemeClr val="tx1"/>
                    </a:solidFill>
                  </a:ln>
                </p:spPr>
                <p:txBody>
                  <a:bodyPr/>
                  <a:lstStyle/>
                  <a:p>
                    <a:r>
                      <a:rPr lang="en-NL">
                        <a:noFill/>
                      </a:rPr>
                      <a:t> </a:t>
                    </a:r>
                  </a:p>
                </p:txBody>
              </p:sp>
            </mc:Fallback>
          </mc:AlternateContent>
        </p:grpSp>
        <p:grpSp>
          <p:nvGrpSpPr>
            <p:cNvPr id="212" name="Group 211">
              <a:extLst>
                <a:ext uri="{FF2B5EF4-FFF2-40B4-BE49-F238E27FC236}">
                  <a16:creationId xmlns:a16="http://schemas.microsoft.com/office/drawing/2014/main" id="{94795C3E-A81F-4B0F-8FFE-9D758C903952}"/>
                </a:ext>
              </a:extLst>
            </p:cNvPr>
            <p:cNvGrpSpPr/>
            <p:nvPr/>
          </p:nvGrpSpPr>
          <p:grpSpPr>
            <a:xfrm>
              <a:off x="486432" y="2432815"/>
              <a:ext cx="552427" cy="334566"/>
              <a:chOff x="6508696" y="2845435"/>
              <a:chExt cx="552427" cy="334566"/>
            </a:xfrm>
          </p:grpSpPr>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1A8DE184-B44E-47C2-93D0-010B2FD97860}"/>
                      </a:ext>
                    </a:extLst>
                  </p:cNvPr>
                  <p:cNvSpPr txBox="1"/>
                  <p:nvPr/>
                </p:nvSpPr>
                <p:spPr>
                  <a:xfrm>
                    <a:off x="6508696" y="2848412"/>
                    <a:ext cx="250210" cy="328613"/>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m:t>
                          </m:r>
                        </m:oMath>
                      </m:oMathPara>
                    </a14:m>
                    <a:endParaRPr lang="en-US" sz="2000" i="1" dirty="0"/>
                  </a:p>
                </p:txBody>
              </p:sp>
            </mc:Choice>
            <mc:Fallback xmlns="">
              <p:sp>
                <p:nvSpPr>
                  <p:cNvPr id="214" name="TextBox 213">
                    <a:extLst>
                      <a:ext uri="{FF2B5EF4-FFF2-40B4-BE49-F238E27FC236}">
                        <a16:creationId xmlns:a16="http://schemas.microsoft.com/office/drawing/2014/main" id="{1A8DE184-B44E-47C2-93D0-010B2FD97860}"/>
                      </a:ext>
                    </a:extLst>
                  </p:cNvPr>
                  <p:cNvSpPr txBox="1">
                    <a:spLocks noRot="1" noChangeAspect="1" noMove="1" noResize="1" noEditPoints="1" noAdjustHandles="1" noChangeArrowheads="1" noChangeShapeType="1" noTextEdit="1"/>
                  </p:cNvSpPr>
                  <p:nvPr/>
                </p:nvSpPr>
                <p:spPr>
                  <a:xfrm>
                    <a:off x="6508696" y="2848412"/>
                    <a:ext cx="250210" cy="328613"/>
                  </a:xfrm>
                  <a:prstGeom prst="roundRect">
                    <a:avLst/>
                  </a:prstGeom>
                  <a:blipFill>
                    <a:blip r:embed="rId9"/>
                    <a:stretch>
                      <a:fillRect l="-16279" r="-11628" b="-1786"/>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02C2C954-A98F-4614-B6CC-FF6A08EE7527}"/>
                      </a:ext>
                    </a:extLst>
                  </p:cNvPr>
                  <p:cNvSpPr txBox="1"/>
                  <p:nvPr/>
                </p:nvSpPr>
                <p:spPr>
                  <a:xfrm>
                    <a:off x="6765302" y="2845435"/>
                    <a:ext cx="295821" cy="334566"/>
                  </a:xfrm>
                  <a:prstGeom prst="roundRect">
                    <a:avLst/>
                  </a:prstGeom>
                  <a:solidFill>
                    <a:schemeClr val="accent4">
                      <a:lumMod val="60000"/>
                      <a:lumOff val="40000"/>
                    </a:schemeClr>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215" name="TextBox 214">
                    <a:extLst>
                      <a:ext uri="{FF2B5EF4-FFF2-40B4-BE49-F238E27FC236}">
                        <a16:creationId xmlns:a16="http://schemas.microsoft.com/office/drawing/2014/main" id="{02C2C954-A98F-4614-B6CC-FF6A08EE7527}"/>
                      </a:ext>
                    </a:extLst>
                  </p:cNvPr>
                  <p:cNvSpPr txBox="1">
                    <a:spLocks noRot="1" noChangeAspect="1" noMove="1" noResize="1" noEditPoints="1" noAdjustHandles="1" noChangeArrowheads="1" noChangeShapeType="1" noTextEdit="1"/>
                  </p:cNvSpPr>
                  <p:nvPr/>
                </p:nvSpPr>
                <p:spPr>
                  <a:xfrm>
                    <a:off x="6765302" y="2845435"/>
                    <a:ext cx="295821" cy="334566"/>
                  </a:xfrm>
                  <a:prstGeom prst="roundRect">
                    <a:avLst/>
                  </a:prstGeom>
                  <a:blipFill>
                    <a:blip r:embed="rId10"/>
                    <a:stretch>
                      <a:fillRect/>
                    </a:stretch>
                  </a:blipFill>
                  <a:ln w="12700">
                    <a:solidFill>
                      <a:schemeClr val="tx1"/>
                    </a:solidFill>
                  </a:ln>
                </p:spPr>
                <p:txBody>
                  <a:bodyPr/>
                  <a:lstStyle/>
                  <a:p>
                    <a:r>
                      <a:rPr lang="en-NL">
                        <a:noFill/>
                      </a:rPr>
                      <a:t> </a:t>
                    </a:r>
                  </a:p>
                </p:txBody>
              </p:sp>
            </mc:Fallback>
          </mc:AlternateContent>
        </p:gr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915E8B5C-FCC0-4F2F-A30B-9FFFEC77EE1F}"/>
                    </a:ext>
                  </a:extLst>
                </p:cNvPr>
                <p:cNvSpPr txBox="1"/>
                <p:nvPr/>
              </p:nvSpPr>
              <p:spPr>
                <a:xfrm>
                  <a:off x="212301" y="1322632"/>
                  <a:ext cx="1117049"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1" i="0" smtClean="0">
                            <a:latin typeface="Cambria Math" panose="02040503050406030204" pitchFamily="18" charset="0"/>
                          </a:rPr>
                          <m:t>𝐞𝐞𝐧</m:t>
                        </m:r>
                        <m:r>
                          <a:rPr lang="en-US" sz="2000" b="0" i="1" smtClean="0">
                            <a:latin typeface="Cambria Math" panose="02040503050406030204" pitchFamily="18" charset="0"/>
                          </a:rPr>
                          <m:t>  </m:t>
                        </m:r>
                        <m:r>
                          <a:rPr lang="en-US" sz="2000" b="0" i="1" smtClean="0">
                            <a:latin typeface="Cambria Math" panose="02040503050406030204" pitchFamily="18" charset="0"/>
                          </a:rPr>
                          <m:t>𝑆</m:t>
                        </m:r>
                        <m:r>
                          <a:rPr lang="en-US" sz="2000" b="0" i="1" smtClean="0">
                            <a:latin typeface="Cambria Math" panose="02040503050406030204" pitchFamily="18" charset="0"/>
                          </a:rPr>
                          <m:t>  </m:t>
                        </m:r>
                        <m:r>
                          <a:rPr lang="en-US" sz="2000" b="0" i="1" smtClean="0">
                            <a:latin typeface="Cambria Math" panose="02040503050406030204" pitchFamily="18" charset="0"/>
                          </a:rPr>
                          <m:t>𝑉</m:t>
                        </m:r>
                      </m:oMath>
                    </m:oMathPara>
                  </a14:m>
                  <a:endParaRPr lang="en-US" sz="2000" dirty="0"/>
                </a:p>
              </p:txBody>
            </p:sp>
          </mc:Choice>
          <mc:Fallback xmlns="">
            <p:sp>
              <p:nvSpPr>
                <p:cNvPr id="213" name="TextBox 212">
                  <a:extLst>
                    <a:ext uri="{FF2B5EF4-FFF2-40B4-BE49-F238E27FC236}">
                      <a16:creationId xmlns:a16="http://schemas.microsoft.com/office/drawing/2014/main" id="{915E8B5C-FCC0-4F2F-A30B-9FFFEC77EE1F}"/>
                    </a:ext>
                  </a:extLst>
                </p:cNvPr>
                <p:cNvSpPr txBox="1">
                  <a:spLocks noRot="1" noChangeAspect="1" noMove="1" noResize="1" noEditPoints="1" noAdjustHandles="1" noChangeArrowheads="1" noChangeShapeType="1" noTextEdit="1"/>
                </p:cNvSpPr>
                <p:nvPr/>
              </p:nvSpPr>
              <p:spPr>
                <a:xfrm>
                  <a:off x="212301" y="1322632"/>
                  <a:ext cx="1117049" cy="340519"/>
                </a:xfrm>
                <a:prstGeom prst="roundRect">
                  <a:avLst/>
                </a:prstGeom>
                <a:blipFill>
                  <a:blip r:embed="rId20"/>
                  <a:stretch>
                    <a:fillRect r="-2162"/>
                  </a:stretch>
                </a:blipFill>
                <a:ln w="12700">
                  <a:solidFill>
                    <a:schemeClr val="tx1"/>
                  </a:solidFill>
                </a:ln>
              </p:spPr>
              <p:txBody>
                <a:bodyPr/>
                <a:lstStyle/>
                <a:p>
                  <a:r>
                    <a:rPr lang="en-NL">
                      <a:noFill/>
                    </a:rPr>
                    <a:t> </a:t>
                  </a:r>
                </a:p>
              </p:txBody>
            </p:sp>
          </mc:Fallback>
        </mc:AlternateContent>
      </p:gr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DA2F9888-AB39-4CC0-B2A5-62E0BF627A67}"/>
                  </a:ext>
                </a:extLst>
              </p:cNvPr>
              <p:cNvSpPr txBox="1"/>
              <p:nvPr/>
            </p:nvSpPr>
            <p:spPr>
              <a:xfrm>
                <a:off x="838586" y="2134666"/>
                <a:ext cx="3888565"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𝐠𝐞𝐞𝐧</m:t>
                      </m:r>
                      <m:d>
                        <m:dPr>
                          <m:ctrlPr>
                            <a:rPr lang="en-US" sz="2000" i="1">
                              <a:latin typeface="Cambria Math" panose="02040503050406030204" pitchFamily="18" charset="0"/>
                            </a:rPr>
                          </m:ctrlPr>
                        </m:dPr>
                        <m:e>
                          <m:r>
                            <a:rPr lang="en-US" sz="2000" b="1">
                              <a:latin typeface="Cambria Math" panose="02040503050406030204" pitchFamily="18" charset="0"/>
                            </a:rPr>
                            <m:t>𝐝𝐢𝐞</m:t>
                          </m:r>
                          <m:r>
                            <a:rPr lang="en-US" sz="2000" b="1">
                              <a:latin typeface="Cambria Math" panose="02040503050406030204" pitchFamily="18" charset="0"/>
                            </a:rPr>
                            <m:t>  </m:t>
                          </m:r>
                          <m:r>
                            <a:rPr lang="en-US" sz="2000" b="1">
                              <a:latin typeface="Cambria Math" panose="02040503050406030204" pitchFamily="18" charset="0"/>
                            </a:rPr>
                            <m:t>𝐫𝐨𝐧𝐝𝐤𝐢𝐣𝐤𝐞𝐧</m:t>
                          </m:r>
                          <m:r>
                            <a:rPr lang="en-US" sz="2000" i="1">
                              <a:latin typeface="Cambria Math" panose="02040503050406030204" pitchFamily="18" charset="0"/>
                            </a:rPr>
                            <m:t> </m:t>
                          </m:r>
                          <m:r>
                            <a:rPr lang="en-US" sz="2000" b="1">
                              <a:latin typeface="Cambria Math" panose="02040503050406030204" pitchFamily="18" charset="0"/>
                            </a:rPr>
                            <m:t>𝐡𝐨𝐧𝐝</m:t>
                          </m:r>
                        </m:e>
                      </m:d>
                      <m:r>
                        <a:rPr lang="en-US" sz="2000" b="1">
                          <a:latin typeface="Cambria Math" panose="02040503050406030204" pitchFamily="18" charset="0"/>
                        </a:rPr>
                        <m:t> </m:t>
                      </m:r>
                      <m:r>
                        <a:rPr lang="en-US" sz="2000" b="1">
                          <a:latin typeface="Cambria Math" panose="02040503050406030204" pitchFamily="18" charset="0"/>
                        </a:rPr>
                        <m:t>𝐳𝐢𝐣𝐧</m:t>
                      </m:r>
                    </m:oMath>
                  </m:oMathPara>
                </a14:m>
                <a:endParaRPr lang="en-US" sz="2000" b="1" dirty="0"/>
              </a:p>
            </p:txBody>
          </p:sp>
        </mc:Choice>
        <mc:Fallback xmlns="">
          <p:sp>
            <p:nvSpPr>
              <p:cNvPr id="223" name="TextBox 222">
                <a:extLst>
                  <a:ext uri="{FF2B5EF4-FFF2-40B4-BE49-F238E27FC236}">
                    <a16:creationId xmlns:a16="http://schemas.microsoft.com/office/drawing/2014/main" id="{DA2F9888-AB39-4CC0-B2A5-62E0BF627A67}"/>
                  </a:ext>
                </a:extLst>
              </p:cNvPr>
              <p:cNvSpPr txBox="1">
                <a:spLocks noRot="1" noChangeAspect="1" noMove="1" noResize="1" noEditPoints="1" noAdjustHandles="1" noChangeArrowheads="1" noChangeShapeType="1" noTextEdit="1"/>
              </p:cNvSpPr>
              <p:nvPr/>
            </p:nvSpPr>
            <p:spPr>
              <a:xfrm>
                <a:off x="838586" y="2134666"/>
                <a:ext cx="3888565" cy="340519"/>
              </a:xfrm>
              <a:prstGeom prst="roundRect">
                <a:avLst/>
              </a:prstGeom>
              <a:blipFill>
                <a:blip r:embed="rId21"/>
                <a:stretch>
                  <a:fillRect l="-1252" r="-1878" b="-24138"/>
                </a:stretch>
              </a:blipFill>
              <a:ln w="12700">
                <a:solidFill>
                  <a:schemeClr val="tx1"/>
                </a:solidFill>
              </a:ln>
            </p:spPr>
            <p:txBody>
              <a:bodyPr/>
              <a:lstStyle/>
              <a:p>
                <a:r>
                  <a:rPr lang="en-NL">
                    <a:noFill/>
                  </a:rPr>
                  <a:t> </a:t>
                </a:r>
              </a:p>
            </p:txBody>
          </p:sp>
        </mc:Fallback>
      </mc:AlternateContent>
      <p:grpSp>
        <p:nvGrpSpPr>
          <p:cNvPr id="233" name="every_T">
            <a:extLst>
              <a:ext uri="{FF2B5EF4-FFF2-40B4-BE49-F238E27FC236}">
                <a16:creationId xmlns:a16="http://schemas.microsoft.com/office/drawing/2014/main" id="{BABC104A-283E-4E77-ADA1-FCE144F06430}"/>
              </a:ext>
            </a:extLst>
          </p:cNvPr>
          <p:cNvGrpSpPr/>
          <p:nvPr/>
        </p:nvGrpSpPr>
        <p:grpSpPr>
          <a:xfrm>
            <a:off x="7313057" y="2467150"/>
            <a:ext cx="1896625" cy="1026843"/>
            <a:chOff x="2072013" y="1317344"/>
            <a:chExt cx="1896625" cy="1026843"/>
          </a:xfrm>
        </p:grpSpPr>
        <p:cxnSp>
          <p:nvCxnSpPr>
            <p:cNvPr id="234" name="Straight Connector 233">
              <a:extLst>
                <a:ext uri="{FF2B5EF4-FFF2-40B4-BE49-F238E27FC236}">
                  <a16:creationId xmlns:a16="http://schemas.microsoft.com/office/drawing/2014/main" id="{3F05EC4B-FC64-4616-98E0-30156CB6160F}"/>
                </a:ext>
              </a:extLst>
            </p:cNvPr>
            <p:cNvCxnSpPr>
              <a:cxnSpLocks/>
              <a:stCxn id="238" idx="2"/>
              <a:endCxn id="240" idx="0"/>
            </p:cNvCxnSpPr>
            <p:nvPr/>
          </p:nvCxnSpPr>
          <p:spPr>
            <a:xfrm>
              <a:off x="3025113" y="1657863"/>
              <a:ext cx="795615" cy="351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15E294C-D712-4D95-8489-15C2E0B3E5D1}"/>
                </a:ext>
              </a:extLst>
            </p:cNvPr>
            <p:cNvCxnSpPr>
              <a:cxnSpLocks/>
              <a:stCxn id="238" idx="2"/>
              <a:endCxn id="241" idx="0"/>
            </p:cNvCxnSpPr>
            <p:nvPr/>
          </p:nvCxnSpPr>
          <p:spPr>
            <a:xfrm flipH="1">
              <a:off x="2182079" y="1657863"/>
              <a:ext cx="843034" cy="351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6" name="Group 235">
              <a:extLst>
                <a:ext uri="{FF2B5EF4-FFF2-40B4-BE49-F238E27FC236}">
                  <a16:creationId xmlns:a16="http://schemas.microsoft.com/office/drawing/2014/main" id="{D6135D3A-1FFC-475A-9C1F-4E64B439CCF9}"/>
                </a:ext>
              </a:extLst>
            </p:cNvPr>
            <p:cNvGrpSpPr/>
            <p:nvPr/>
          </p:nvGrpSpPr>
          <p:grpSpPr>
            <a:xfrm>
              <a:off x="2072013" y="2009621"/>
              <a:ext cx="526838" cy="334566"/>
              <a:chOff x="5976016" y="2458026"/>
              <a:chExt cx="526838" cy="334566"/>
            </a:xfrm>
          </p:grpSpPr>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5565B128-33AF-4C80-969F-2A8AABD0DDEF}"/>
                      </a:ext>
                    </a:extLst>
                  </p:cNvPr>
                  <p:cNvSpPr txBox="1"/>
                  <p:nvPr/>
                </p:nvSpPr>
                <p:spPr>
                  <a:xfrm>
                    <a:off x="5976016" y="2458026"/>
                    <a:ext cx="220132" cy="328613"/>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oMath>
                      </m:oMathPara>
                    </a14:m>
                    <a:endParaRPr lang="en-US" sz="2000" i="1" dirty="0"/>
                  </a:p>
                </p:txBody>
              </p:sp>
            </mc:Choice>
            <mc:Fallback xmlns="">
              <p:sp>
                <p:nvSpPr>
                  <p:cNvPr id="80" name="TextBox 79"/>
                  <p:cNvSpPr txBox="1">
                    <a:spLocks noRot="1" noChangeAspect="1" noMove="1" noResize="1" noEditPoints="1" noAdjustHandles="1" noChangeArrowheads="1" noChangeShapeType="1" noTextEdit="1"/>
                  </p:cNvSpPr>
                  <p:nvPr/>
                </p:nvSpPr>
                <p:spPr>
                  <a:xfrm>
                    <a:off x="5976016" y="2458026"/>
                    <a:ext cx="220132" cy="328613"/>
                  </a:xfrm>
                  <a:prstGeom prst="roundRect">
                    <a:avLst/>
                  </a:prstGeom>
                  <a:blipFill>
                    <a:blip r:embed="rId29"/>
                    <a:stretch>
                      <a:fillRect l="-18421" r="-15789"/>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96FE31B9-B4FE-4236-94CC-0FA5C851737E}"/>
                      </a:ext>
                    </a:extLst>
                  </p:cNvPr>
                  <p:cNvSpPr txBox="1"/>
                  <p:nvPr/>
                </p:nvSpPr>
                <p:spPr>
                  <a:xfrm>
                    <a:off x="6207033" y="2458026"/>
                    <a:ext cx="295821" cy="334566"/>
                  </a:xfrm>
                  <a:prstGeom prst="roundRect">
                    <a:avLst/>
                  </a:prstGeom>
                  <a:pattFill prst="pct80">
                    <a:fgClr>
                      <a:schemeClr val="accent1">
                        <a:lumMod val="60000"/>
                        <a:lumOff val="40000"/>
                      </a:schemeClr>
                    </a:fgClr>
                    <a:bgClr>
                      <a:schemeClr val="tx1"/>
                    </a:bgClr>
                  </a:patt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81" name="TextBox 80"/>
                  <p:cNvSpPr txBox="1">
                    <a:spLocks noRot="1" noChangeAspect="1" noMove="1" noResize="1" noEditPoints="1" noAdjustHandles="1" noChangeArrowheads="1" noChangeShapeType="1" noTextEdit="1"/>
                  </p:cNvSpPr>
                  <p:nvPr/>
                </p:nvSpPr>
                <p:spPr>
                  <a:xfrm>
                    <a:off x="6207033" y="2458026"/>
                    <a:ext cx="295821" cy="334566"/>
                  </a:xfrm>
                  <a:prstGeom prst="roundRect">
                    <a:avLst/>
                  </a:prstGeom>
                  <a:blipFill>
                    <a:blip r:embed="rId30"/>
                    <a:stretch>
                      <a:fillRect/>
                    </a:stretch>
                  </a:blipFill>
                  <a:ln w="12700">
                    <a:solidFill>
                      <a:schemeClr val="tx1"/>
                    </a:solidFill>
                  </a:ln>
                </p:spPr>
                <p:txBody>
                  <a:bodyPr/>
                  <a:lstStyle/>
                  <a:p>
                    <a:r>
                      <a:rPr lang="en-US">
                        <a:noFill/>
                      </a:rPr>
                      <a:t> </a:t>
                    </a:r>
                  </a:p>
                </p:txBody>
              </p:sp>
            </mc:Fallback>
          </mc:AlternateContent>
        </p:grpSp>
        <p:grpSp>
          <p:nvGrpSpPr>
            <p:cNvPr id="237" name="Group 236">
              <a:extLst>
                <a:ext uri="{FF2B5EF4-FFF2-40B4-BE49-F238E27FC236}">
                  <a16:creationId xmlns:a16="http://schemas.microsoft.com/office/drawing/2014/main" id="{C94F9A0D-CA6C-4C8B-8905-A53D2BB50821}"/>
                </a:ext>
              </a:extLst>
            </p:cNvPr>
            <p:cNvGrpSpPr/>
            <p:nvPr/>
          </p:nvGrpSpPr>
          <p:grpSpPr>
            <a:xfrm>
              <a:off x="3417984" y="2009621"/>
              <a:ext cx="550654" cy="334566"/>
              <a:chOff x="7918287" y="2439934"/>
              <a:chExt cx="550654" cy="334566"/>
            </a:xfrm>
          </p:grpSpPr>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6B963EFF-976C-432B-B1AE-1298DEA195C0}"/>
                      </a:ext>
                    </a:extLst>
                  </p:cNvPr>
                  <p:cNvSpPr txBox="1"/>
                  <p:nvPr/>
                </p:nvSpPr>
                <p:spPr>
                  <a:xfrm>
                    <a:off x="7918287" y="2442911"/>
                    <a:ext cx="248437" cy="328613"/>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defPPr>
                      <a:defRPr lang="nl-NL"/>
                    </a:defPPr>
                    <a:lvl1pPr algn="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𝑉</m:t>
                          </m:r>
                        </m:oMath>
                      </m:oMathPara>
                    </a14:m>
                    <a:endParaRPr lang="en-US" dirty="0"/>
                  </a:p>
                </p:txBody>
              </p:sp>
            </mc:Choice>
            <mc:Fallback xmlns="">
              <p:sp>
                <p:nvSpPr>
                  <p:cNvPr id="239" name="TextBox 238">
                    <a:extLst>
                      <a:ext uri="{FF2B5EF4-FFF2-40B4-BE49-F238E27FC236}">
                        <a16:creationId xmlns:a16="http://schemas.microsoft.com/office/drawing/2014/main" id="{6B963EFF-976C-432B-B1AE-1298DEA195C0}"/>
                      </a:ext>
                    </a:extLst>
                  </p:cNvPr>
                  <p:cNvSpPr txBox="1">
                    <a:spLocks noRot="1" noChangeAspect="1" noMove="1" noResize="1" noEditPoints="1" noAdjustHandles="1" noChangeArrowheads="1" noChangeShapeType="1" noTextEdit="1"/>
                  </p:cNvSpPr>
                  <p:nvPr/>
                </p:nvSpPr>
                <p:spPr>
                  <a:xfrm>
                    <a:off x="7918287" y="2442911"/>
                    <a:ext cx="248437" cy="328613"/>
                  </a:xfrm>
                  <a:prstGeom prst="roundRect">
                    <a:avLst/>
                  </a:prstGeom>
                  <a:blipFill>
                    <a:blip r:embed="rId31"/>
                    <a:stretch>
                      <a:fillRect l="-13953" r="-13953" b="-3571"/>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8760C161-403C-4486-96AB-E6AD9BD2FD00}"/>
                      </a:ext>
                    </a:extLst>
                  </p:cNvPr>
                  <p:cNvSpPr txBox="1"/>
                  <p:nvPr/>
                </p:nvSpPr>
                <p:spPr>
                  <a:xfrm>
                    <a:off x="8173120" y="2439934"/>
                    <a:ext cx="295821" cy="334566"/>
                  </a:xfrm>
                  <a:prstGeom prst="roundRect">
                    <a:avLst/>
                  </a:prstGeom>
                  <a:pattFill prst="pct80">
                    <a:fgClr>
                      <a:schemeClr val="accent1">
                        <a:lumMod val="60000"/>
                        <a:lumOff val="40000"/>
                      </a:schemeClr>
                    </a:fgClr>
                    <a:bgClr>
                      <a:schemeClr val="tx1"/>
                    </a:bgClr>
                  </a:patt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79" name="TextBox 78"/>
                  <p:cNvSpPr txBox="1">
                    <a:spLocks noRot="1" noChangeAspect="1" noMove="1" noResize="1" noEditPoints="1" noAdjustHandles="1" noChangeArrowheads="1" noChangeShapeType="1" noTextEdit="1"/>
                  </p:cNvSpPr>
                  <p:nvPr/>
                </p:nvSpPr>
                <p:spPr>
                  <a:xfrm>
                    <a:off x="8173120" y="2439934"/>
                    <a:ext cx="295821" cy="334566"/>
                  </a:xfrm>
                  <a:prstGeom prst="roundRect">
                    <a:avLst/>
                  </a:prstGeom>
                  <a:blipFill>
                    <a:blip r:embed="rId32"/>
                    <a:stretch>
                      <a:fillRect/>
                    </a:stretch>
                  </a:blipFill>
                  <a:ln w="12700">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B505468B-0599-4884-90FF-F8E709CD2B77}"/>
                    </a:ext>
                  </a:extLst>
                </p:cNvPr>
                <p:cNvSpPr txBox="1"/>
                <p:nvPr/>
              </p:nvSpPr>
              <p:spPr>
                <a:xfrm>
                  <a:off x="2401575" y="1317344"/>
                  <a:ext cx="1247076"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1" i="0" smtClean="0">
                            <a:latin typeface="Cambria Math" panose="02040503050406030204" pitchFamily="18" charset="0"/>
                          </a:rPr>
                          <m:t>𝐠𝐞𝐞𝐧</m:t>
                        </m:r>
                        <m:r>
                          <a:rPr lang="en-US" sz="2000" b="0" i="1" smtClean="0">
                            <a:latin typeface="Cambria Math" panose="02040503050406030204" pitchFamily="18" charset="0"/>
                          </a:rPr>
                          <m:t>  </m:t>
                        </m:r>
                        <m:r>
                          <a:rPr lang="en-US" sz="2000" b="0" i="1" smtClean="0">
                            <a:latin typeface="Cambria Math" panose="02040503050406030204" pitchFamily="18" charset="0"/>
                          </a:rPr>
                          <m:t>𝑆</m:t>
                        </m:r>
                        <m:r>
                          <a:rPr lang="en-US" sz="2000" b="0" i="1" smtClean="0">
                            <a:latin typeface="Cambria Math" panose="02040503050406030204" pitchFamily="18" charset="0"/>
                          </a:rPr>
                          <m:t>  </m:t>
                        </m:r>
                        <m:r>
                          <a:rPr lang="en-US" sz="2000" b="0" i="1" smtClean="0">
                            <a:latin typeface="Cambria Math" panose="02040503050406030204" pitchFamily="18" charset="0"/>
                          </a:rPr>
                          <m:t>𝑉</m:t>
                        </m:r>
                      </m:oMath>
                    </m:oMathPara>
                  </a14:m>
                  <a:endParaRPr lang="en-US" sz="2000" dirty="0"/>
                </a:p>
              </p:txBody>
            </p:sp>
          </mc:Choice>
          <mc:Fallback xmlns="">
            <p:sp>
              <p:nvSpPr>
                <p:cNvPr id="238" name="TextBox 237">
                  <a:extLst>
                    <a:ext uri="{FF2B5EF4-FFF2-40B4-BE49-F238E27FC236}">
                      <a16:creationId xmlns:a16="http://schemas.microsoft.com/office/drawing/2014/main" id="{B505468B-0599-4884-90FF-F8E709CD2B77}"/>
                    </a:ext>
                  </a:extLst>
                </p:cNvPr>
                <p:cNvSpPr txBox="1">
                  <a:spLocks noRot="1" noChangeAspect="1" noMove="1" noResize="1" noEditPoints="1" noAdjustHandles="1" noChangeArrowheads="1" noChangeShapeType="1" noTextEdit="1"/>
                </p:cNvSpPr>
                <p:nvPr/>
              </p:nvSpPr>
              <p:spPr>
                <a:xfrm>
                  <a:off x="2401575" y="1317344"/>
                  <a:ext cx="1247076" cy="340519"/>
                </a:xfrm>
                <a:prstGeom prst="roundRect">
                  <a:avLst/>
                </a:prstGeom>
                <a:blipFill>
                  <a:blip r:embed="rId33"/>
                  <a:stretch>
                    <a:fillRect r="-2427" b="-15517"/>
                  </a:stretch>
                </a:blipFill>
                <a:ln w="12700">
                  <a:solidFill>
                    <a:schemeClr val="tx1"/>
                  </a:solidFill>
                </a:ln>
              </p:spPr>
              <p:txBody>
                <a:bodyPr/>
                <a:lstStyle/>
                <a:p>
                  <a:r>
                    <a:rPr lang="en-NL">
                      <a:noFill/>
                    </a:rPr>
                    <a:t> </a:t>
                  </a:r>
                </a:p>
              </p:txBody>
            </p:sp>
          </mc:Fallback>
        </mc:AlternateContent>
      </p:grpSp>
      <p:grpSp>
        <p:nvGrpSpPr>
          <p:cNvPr id="243" name="be_T">
            <a:extLst>
              <a:ext uri="{FF2B5EF4-FFF2-40B4-BE49-F238E27FC236}">
                <a16:creationId xmlns:a16="http://schemas.microsoft.com/office/drawing/2014/main" id="{D667AF8D-FC5B-483F-8C32-C29404EC6519}"/>
              </a:ext>
            </a:extLst>
          </p:cNvPr>
          <p:cNvGrpSpPr/>
          <p:nvPr/>
        </p:nvGrpSpPr>
        <p:grpSpPr>
          <a:xfrm>
            <a:off x="6215817" y="3157269"/>
            <a:ext cx="690558" cy="1024161"/>
            <a:chOff x="700939" y="3206016"/>
            <a:chExt cx="690558" cy="1024161"/>
          </a:xfrm>
        </p:grpSpPr>
        <p:cxnSp>
          <p:nvCxnSpPr>
            <p:cNvPr id="244" name="Straight Connector 243">
              <a:extLst>
                <a:ext uri="{FF2B5EF4-FFF2-40B4-BE49-F238E27FC236}">
                  <a16:creationId xmlns:a16="http://schemas.microsoft.com/office/drawing/2014/main" id="{44ED621F-ADA6-4D69-AA88-E1885C9986CF}"/>
                </a:ext>
              </a:extLst>
            </p:cNvPr>
            <p:cNvCxnSpPr>
              <a:cxnSpLocks/>
              <a:stCxn id="249" idx="2"/>
              <a:endCxn id="247" idx="0"/>
            </p:cNvCxnSpPr>
            <p:nvPr/>
          </p:nvCxnSpPr>
          <p:spPr>
            <a:xfrm flipH="1">
              <a:off x="1034850" y="3546535"/>
              <a:ext cx="11368" cy="3520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646E63D4-1C3C-4D59-93BA-338AA39FE87D}"/>
                    </a:ext>
                  </a:extLst>
                </p:cNvPr>
                <p:cNvSpPr txBox="1"/>
                <p:nvPr/>
              </p:nvSpPr>
              <p:spPr>
                <a:xfrm>
                  <a:off x="700939" y="3206016"/>
                  <a:ext cx="690558"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1" i="0" smtClean="0">
                            <a:latin typeface="Cambria Math" panose="02040503050406030204" pitchFamily="18" charset="0"/>
                          </a:rPr>
                          <m:t>𝐞𝐫</m:t>
                        </m:r>
                        <m:r>
                          <a:rPr lang="en-US" sz="2000" b="0" i="1" smtClean="0">
                            <a:latin typeface="Cambria Math" panose="02040503050406030204" pitchFamily="18" charset="0"/>
                          </a:rPr>
                          <m:t>  </m:t>
                        </m:r>
                        <m:r>
                          <a:rPr lang="en-US" sz="2000" b="0" i="1" smtClean="0">
                            <a:latin typeface="Cambria Math" panose="02040503050406030204" pitchFamily="18" charset="0"/>
                          </a:rPr>
                          <m:t>𝑋</m:t>
                        </m:r>
                      </m:oMath>
                    </m:oMathPara>
                  </a14:m>
                  <a:endParaRPr lang="en-US" sz="2000" dirty="0"/>
                </a:p>
              </p:txBody>
            </p:sp>
          </mc:Choice>
          <mc:Fallback xmlns="">
            <p:sp>
              <p:nvSpPr>
                <p:cNvPr id="249" name="TextBox 248">
                  <a:extLst>
                    <a:ext uri="{FF2B5EF4-FFF2-40B4-BE49-F238E27FC236}">
                      <a16:creationId xmlns:a16="http://schemas.microsoft.com/office/drawing/2014/main" id="{646E63D4-1C3C-4D59-93BA-338AA39FE87D}"/>
                    </a:ext>
                  </a:extLst>
                </p:cNvPr>
                <p:cNvSpPr txBox="1">
                  <a:spLocks noRot="1" noChangeAspect="1" noMove="1" noResize="1" noEditPoints="1" noAdjustHandles="1" noChangeArrowheads="1" noChangeShapeType="1" noTextEdit="1"/>
                </p:cNvSpPr>
                <p:nvPr/>
              </p:nvSpPr>
              <p:spPr>
                <a:xfrm>
                  <a:off x="700939" y="3206016"/>
                  <a:ext cx="690558" cy="340519"/>
                </a:xfrm>
                <a:prstGeom prst="roundRect">
                  <a:avLst/>
                </a:prstGeom>
                <a:blipFill>
                  <a:blip r:embed="rId34"/>
                  <a:stretch>
                    <a:fillRect r="-4348"/>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28AB683C-6F1E-4343-B801-B80D28068C08}"/>
                    </a:ext>
                  </a:extLst>
                </p:cNvPr>
                <p:cNvSpPr txBox="1"/>
                <p:nvPr/>
              </p:nvSpPr>
              <p:spPr>
                <a:xfrm>
                  <a:off x="908113" y="3898588"/>
                  <a:ext cx="253474" cy="33158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𝑋</m:t>
                        </m:r>
                      </m:oMath>
                    </m:oMathPara>
                  </a14:m>
                  <a:endParaRPr lang="en-US" sz="2000" i="1" dirty="0"/>
                </a:p>
              </p:txBody>
            </p:sp>
          </mc:Choice>
          <mc:Fallback xmlns="">
            <p:sp>
              <p:nvSpPr>
                <p:cNvPr id="247" name="TextBox 246">
                  <a:extLst>
                    <a:ext uri="{FF2B5EF4-FFF2-40B4-BE49-F238E27FC236}">
                      <a16:creationId xmlns:a16="http://schemas.microsoft.com/office/drawing/2014/main" id="{28AB683C-6F1E-4343-B801-B80D28068C08}"/>
                    </a:ext>
                  </a:extLst>
                </p:cNvPr>
                <p:cNvSpPr txBox="1">
                  <a:spLocks noRot="1" noChangeAspect="1" noMove="1" noResize="1" noEditPoints="1" noAdjustHandles="1" noChangeArrowheads="1" noChangeShapeType="1" noTextEdit="1"/>
                </p:cNvSpPr>
                <p:nvPr/>
              </p:nvSpPr>
              <p:spPr>
                <a:xfrm>
                  <a:off x="908113" y="3898588"/>
                  <a:ext cx="253474" cy="331589"/>
                </a:xfrm>
                <a:prstGeom prst="roundRect">
                  <a:avLst/>
                </a:prstGeom>
                <a:blipFill>
                  <a:blip r:embed="rId35"/>
                  <a:stretch>
                    <a:fillRect l="-16279" r="-13953"/>
                  </a:stretch>
                </a:blipFill>
                <a:ln w="12700">
                  <a:solidFill>
                    <a:schemeClr val="tx1"/>
                  </a:solidFill>
                </a:ln>
              </p:spPr>
              <p:txBody>
                <a:bodyPr/>
                <a:lstStyle/>
                <a:p>
                  <a:r>
                    <a:rPr lang="en-NL">
                      <a:noFill/>
                    </a:rPr>
                    <a:t> </a:t>
                  </a:r>
                </a:p>
              </p:txBody>
            </p:sp>
          </mc:Fallback>
        </mc:AlternateContent>
      </p:grpSp>
      <p:cxnSp>
        <p:nvCxnSpPr>
          <p:cNvPr id="259" name="Straight Connector 258">
            <a:extLst>
              <a:ext uri="{FF2B5EF4-FFF2-40B4-BE49-F238E27FC236}">
                <a16:creationId xmlns:a16="http://schemas.microsoft.com/office/drawing/2014/main" id="{41B91380-F687-4FC2-9152-4FC46171760F}"/>
              </a:ext>
            </a:extLst>
          </p:cNvPr>
          <p:cNvCxnSpPr>
            <a:cxnSpLocks/>
            <a:stCxn id="281" idx="2"/>
            <a:endCxn id="283" idx="0"/>
          </p:cNvCxnSpPr>
          <p:nvPr/>
        </p:nvCxnSpPr>
        <p:spPr>
          <a:xfrm flipH="1">
            <a:off x="1700715" y="3544005"/>
            <a:ext cx="1076872" cy="5681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13A6553-20EB-471A-A982-9F7E88EAAD2E}"/>
              </a:ext>
            </a:extLst>
          </p:cNvPr>
          <p:cNvCxnSpPr>
            <a:cxnSpLocks/>
            <a:stCxn id="285" idx="0"/>
            <a:endCxn id="281" idx="2"/>
          </p:cNvCxnSpPr>
          <p:nvPr/>
        </p:nvCxnSpPr>
        <p:spPr>
          <a:xfrm flipH="1" flipV="1">
            <a:off x="2777587" y="3544005"/>
            <a:ext cx="1244219" cy="557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2" name="Picture 2" descr="Image result for cross error">
            <a:extLst>
              <a:ext uri="{FF2B5EF4-FFF2-40B4-BE49-F238E27FC236}">
                <a16:creationId xmlns:a16="http://schemas.microsoft.com/office/drawing/2014/main" id="{3C3F0894-259B-439B-8BDF-454BB3FDC5A8}"/>
              </a:ext>
            </a:extLst>
          </p:cNvPr>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3961120" y="4546208"/>
            <a:ext cx="375874" cy="390281"/>
          </a:xfrm>
          <a:prstGeom prst="rect">
            <a:avLst/>
          </a:prstGeom>
          <a:noFill/>
          <a:extLst>
            <a:ext uri="{909E8E84-426E-40DD-AFC4-6F175D3DCCD1}">
              <a14:hiddenFill xmlns:a14="http://schemas.microsoft.com/office/drawing/2010/main">
                <a:solidFill>
                  <a:srgbClr val="FFFFFF"/>
                </a:solidFill>
              </a14:hiddenFill>
            </a:ext>
          </a:extLst>
        </p:spPr>
      </p:pic>
      <p:grpSp>
        <p:nvGrpSpPr>
          <p:cNvPr id="263" name="cl_rule">
            <a:extLst>
              <a:ext uri="{FF2B5EF4-FFF2-40B4-BE49-F238E27FC236}">
                <a16:creationId xmlns:a16="http://schemas.microsoft.com/office/drawing/2014/main" id="{B5142B6E-BA0E-4C90-8848-9BDA3160D3A2}"/>
              </a:ext>
            </a:extLst>
          </p:cNvPr>
          <p:cNvGrpSpPr/>
          <p:nvPr/>
        </p:nvGrpSpPr>
        <p:grpSpPr>
          <a:xfrm>
            <a:off x="6017635" y="4493003"/>
            <a:ext cx="1051442" cy="1573007"/>
            <a:chOff x="5930081" y="4450182"/>
            <a:chExt cx="1051442" cy="1573007"/>
          </a:xfrm>
        </p:grpSpPr>
        <p:grpSp>
          <p:nvGrpSpPr>
            <p:cNvPr id="264" name="Group 263">
              <a:extLst>
                <a:ext uri="{FF2B5EF4-FFF2-40B4-BE49-F238E27FC236}">
                  <a16:creationId xmlns:a16="http://schemas.microsoft.com/office/drawing/2014/main" id="{45B6ECEE-76F7-4A56-A9A6-52EA17F96655}"/>
                </a:ext>
              </a:extLst>
            </p:cNvPr>
            <p:cNvGrpSpPr/>
            <p:nvPr/>
          </p:nvGrpSpPr>
          <p:grpSpPr>
            <a:xfrm>
              <a:off x="6182183" y="4450182"/>
              <a:ext cx="613702" cy="337542"/>
              <a:chOff x="910891" y="3207504"/>
              <a:chExt cx="613702" cy="337542"/>
            </a:xfrm>
          </p:grpSpPr>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3BAEB412-2A7E-43A8-9DF2-69812B980C88}"/>
                      </a:ext>
                    </a:extLst>
                  </p:cNvPr>
                  <p:cNvSpPr txBox="1"/>
                  <p:nvPr/>
                </p:nvSpPr>
                <p:spPr>
                  <a:xfrm>
                    <a:off x="910891" y="3207504"/>
                    <a:ext cx="317321" cy="337542"/>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r>
                      <a:rPr lang="en-US" sz="2000" b="0" dirty="0"/>
                      <a:t> </a:t>
                    </a:r>
                    <a14:m>
                      <m:oMath xmlns:m="http://schemas.openxmlformats.org/officeDocument/2006/math">
                        <m:r>
                          <a:rPr lang="en-US" sz="2000" b="0" i="1" smtClean="0">
                            <a:latin typeface="Cambria Math" panose="02040503050406030204" pitchFamily="18" charset="0"/>
                          </a:rPr>
                          <m:t>𝑋</m:t>
                        </m:r>
                      </m:oMath>
                    </a14:m>
                    <a:r>
                      <a:rPr lang="en-US" sz="2000" dirty="0"/>
                      <a:t> </a:t>
                    </a:r>
                  </a:p>
                </p:txBody>
              </p:sp>
            </mc:Choice>
            <mc:Fallback xmlns="">
              <p:sp>
                <p:nvSpPr>
                  <p:cNvPr id="123" name="TextBox 122"/>
                  <p:cNvSpPr txBox="1">
                    <a:spLocks noRot="1" noChangeAspect="1" noMove="1" noResize="1" noEditPoints="1" noAdjustHandles="1" noChangeArrowheads="1" noChangeShapeType="1" noTextEdit="1"/>
                  </p:cNvSpPr>
                  <p:nvPr/>
                </p:nvSpPr>
                <p:spPr>
                  <a:xfrm>
                    <a:off x="910891" y="3207504"/>
                    <a:ext cx="317321" cy="337542"/>
                  </a:xfrm>
                  <a:prstGeom prst="roundRect">
                    <a:avLst/>
                  </a:prstGeom>
                  <a:blipFill>
                    <a:blip r:embed="rId44"/>
                    <a:stretch>
                      <a:fillRect l="-3704"/>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DCFB5414-C3F2-45AE-B69C-A7563C110667}"/>
                      </a:ext>
                    </a:extLst>
                  </p:cNvPr>
                  <p:cNvSpPr txBox="1"/>
                  <p:nvPr/>
                </p:nvSpPr>
                <p:spPr>
                  <a:xfrm>
                    <a:off x="1228772" y="3208992"/>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4" name="TextBox 123"/>
                  <p:cNvSpPr txBox="1">
                    <a:spLocks noRot="1" noChangeAspect="1" noMove="1" noResize="1" noEditPoints="1" noAdjustHandles="1" noChangeArrowheads="1" noChangeShapeType="1" noTextEdit="1"/>
                  </p:cNvSpPr>
                  <p:nvPr/>
                </p:nvSpPr>
                <p:spPr>
                  <a:xfrm>
                    <a:off x="1228772" y="3208992"/>
                    <a:ext cx="295821" cy="334566"/>
                  </a:xfrm>
                  <a:prstGeom prst="roundRect">
                    <a:avLst/>
                  </a:prstGeom>
                  <a:blipFill>
                    <a:blip r:embed="rId45"/>
                    <a:stretch>
                      <a:fillRect r="-31373"/>
                    </a:stretch>
                  </a:blipFill>
                  <a:ln w="12700">
                    <a:solidFill>
                      <a:schemeClr val="tx1"/>
                    </a:solidFill>
                  </a:ln>
                </p:spPr>
                <p:txBody>
                  <a:bodyPr/>
                  <a:lstStyle/>
                  <a:p>
                    <a:r>
                      <a:rPr lang="en-US">
                        <a:noFill/>
                      </a:rPr>
                      <a:t> </a:t>
                    </a:r>
                  </a:p>
                </p:txBody>
              </p:sp>
            </mc:Fallback>
          </mc:AlternateContent>
        </p:grpSp>
        <p:grpSp>
          <p:nvGrpSpPr>
            <p:cNvPr id="265" name="Group 264">
              <a:extLst>
                <a:ext uri="{FF2B5EF4-FFF2-40B4-BE49-F238E27FC236}">
                  <a16:creationId xmlns:a16="http://schemas.microsoft.com/office/drawing/2014/main" id="{0758E7E7-05F0-4254-8729-7FEA32FD6974}"/>
                </a:ext>
              </a:extLst>
            </p:cNvPr>
            <p:cNvGrpSpPr/>
            <p:nvPr/>
          </p:nvGrpSpPr>
          <p:grpSpPr>
            <a:xfrm>
              <a:off x="6180249" y="4848623"/>
              <a:ext cx="604587" cy="334566"/>
              <a:chOff x="738708" y="4139345"/>
              <a:chExt cx="604587" cy="334566"/>
            </a:xfrm>
          </p:grpSpPr>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8E3EA3B0-E2C2-451A-BED2-BCA8C0244D28}"/>
                      </a:ext>
                    </a:extLst>
                  </p:cNvPr>
                  <p:cNvSpPr txBox="1"/>
                  <p:nvPr/>
                </p:nvSpPr>
                <p:spPr>
                  <a:xfrm>
                    <a:off x="738708" y="4139345"/>
                    <a:ext cx="303132" cy="334566"/>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 xmlns:m="http://schemas.openxmlformats.org/officeDocument/2006/math">
                        <m:r>
                          <a:rPr lang="en-US" sz="2000" b="0" i="0" dirty="0" smtClean="0">
                            <a:latin typeface="Cambria Math" panose="02040503050406030204" pitchFamily="18" charset="0"/>
                          </a:rPr>
                          <m:t> </m:t>
                        </m:r>
                        <m:r>
                          <a:rPr lang="en-US" sz="2000" b="0" i="1" dirty="0" smtClean="0">
                            <a:latin typeface="Cambria Math" panose="02040503050406030204" pitchFamily="18" charset="0"/>
                          </a:rPr>
                          <m:t>𝑌</m:t>
                        </m:r>
                      </m:oMath>
                    </a14:m>
                    <a:r>
                      <a:rPr lang="en-US" sz="2000" i="1" dirty="0"/>
                      <a:t> </a:t>
                    </a:r>
                  </a:p>
                </p:txBody>
              </p:sp>
            </mc:Choice>
            <mc:Fallback xmlns="">
              <p:sp>
                <p:nvSpPr>
                  <p:cNvPr id="121" name="TextBox 120"/>
                  <p:cNvSpPr txBox="1">
                    <a:spLocks noRot="1" noChangeAspect="1" noMove="1" noResize="1" noEditPoints="1" noAdjustHandles="1" noChangeArrowheads="1" noChangeShapeType="1" noTextEdit="1"/>
                  </p:cNvSpPr>
                  <p:nvPr/>
                </p:nvSpPr>
                <p:spPr>
                  <a:xfrm>
                    <a:off x="738708" y="4139345"/>
                    <a:ext cx="303132" cy="334566"/>
                  </a:xfrm>
                  <a:prstGeom prst="roundRect">
                    <a:avLst/>
                  </a:prstGeom>
                  <a:blipFill>
                    <a:blip r:embed="rId46"/>
                    <a:stretch>
                      <a:fillRect l="-1923" r="-192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26E36E75-E4AD-491D-8B61-583023E553B4}"/>
                      </a:ext>
                    </a:extLst>
                  </p:cNvPr>
                  <p:cNvSpPr txBox="1"/>
                  <p:nvPr/>
                </p:nvSpPr>
                <p:spPr>
                  <a:xfrm>
                    <a:off x="1047474" y="4139345"/>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2" name="TextBox 121"/>
                  <p:cNvSpPr txBox="1">
                    <a:spLocks noRot="1" noChangeAspect="1" noMove="1" noResize="1" noEditPoints="1" noAdjustHandles="1" noChangeArrowheads="1" noChangeShapeType="1" noTextEdit="1"/>
                  </p:cNvSpPr>
                  <p:nvPr/>
                </p:nvSpPr>
                <p:spPr>
                  <a:xfrm>
                    <a:off x="1047474" y="4139345"/>
                    <a:ext cx="295821" cy="334566"/>
                  </a:xfrm>
                  <a:prstGeom prst="roundRect">
                    <a:avLst/>
                  </a:prstGeom>
                  <a:blipFill>
                    <a:blip r:embed="rId47"/>
                    <a:stretch>
                      <a:fillRect r="-31373"/>
                    </a:stretch>
                  </a:blipFill>
                  <a:ln w="12700">
                    <a:solidFill>
                      <a:schemeClr val="tx1"/>
                    </a:solidFill>
                  </a:ln>
                </p:spPr>
                <p:txBody>
                  <a:bodyPr/>
                  <a:lstStyle/>
                  <a:p>
                    <a:r>
                      <a:rPr lang="en-US">
                        <a:noFill/>
                      </a:rPr>
                      <a:t> </a:t>
                    </a:r>
                  </a:p>
                </p:txBody>
              </p:sp>
            </mc:Fallback>
          </mc:AlternateContent>
        </p:grpSp>
        <p:pic>
          <p:nvPicPr>
            <p:cNvPr id="266" name="Picture 2" descr="Image result for cross error">
              <a:extLst>
                <a:ext uri="{FF2B5EF4-FFF2-40B4-BE49-F238E27FC236}">
                  <a16:creationId xmlns:a16="http://schemas.microsoft.com/office/drawing/2014/main" id="{F2BA8099-0B44-4D04-B395-D4E317DB7D2A}"/>
                </a:ext>
              </a:extLst>
            </p:cNvPr>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6244450" y="5269062"/>
              <a:ext cx="375874" cy="3902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88F7F2EE-AB9A-428A-AB5D-2E3E0A2DB210}"/>
                    </a:ext>
                  </a:extLst>
                </p:cNvPr>
                <p:cNvSpPr txBox="1"/>
                <p:nvPr/>
              </p:nvSpPr>
              <p:spPr>
                <a:xfrm>
                  <a:off x="5930081" y="5623079"/>
                  <a:ext cx="1051442" cy="400110"/>
                </a:xfrm>
                <a:prstGeom prst="rect">
                  <a:avLst/>
                </a:prstGeom>
                <a:noFill/>
              </p:spPr>
              <p:txBody>
                <a:bodyPr wrap="none" rtlCol="0">
                  <a:spAutoFit/>
                </a:bodyPr>
                <a:lstStyle/>
                <a:p>
                  <a:r>
                    <a:rPr lang="en-US" sz="2000" dirty="0"/>
                    <a:t>If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oMath>
                  </a14:m>
                  <a:endParaRPr lang="en-US" sz="20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5930081" y="5623079"/>
                  <a:ext cx="1051442" cy="400110"/>
                </a:xfrm>
                <a:prstGeom prst="rect">
                  <a:avLst/>
                </a:prstGeom>
                <a:blipFill>
                  <a:blip r:embed="rId48"/>
                  <a:stretch>
                    <a:fillRect l="-6395" t="-7576" b="-25758"/>
                  </a:stretch>
                </a:blipFill>
              </p:spPr>
              <p:txBody>
                <a:bodyPr/>
                <a:lstStyle/>
                <a:p>
                  <a:r>
                    <a:rPr lang="en-US">
                      <a:noFill/>
                    </a:rPr>
                    <a:t> </a:t>
                  </a:r>
                </a:p>
              </p:txBody>
            </p:sp>
          </mc:Fallback>
        </mc:AlternateContent>
      </p:grpSp>
      <p:sp>
        <p:nvSpPr>
          <p:cNvPr id="272" name="Right Arrow 183">
            <a:extLst>
              <a:ext uri="{FF2B5EF4-FFF2-40B4-BE49-F238E27FC236}">
                <a16:creationId xmlns:a16="http://schemas.microsoft.com/office/drawing/2014/main" id="{CFB2AC7D-A273-4B38-BF74-073B28CE3F37}"/>
              </a:ext>
            </a:extLst>
          </p:cNvPr>
          <p:cNvSpPr/>
          <p:nvPr/>
        </p:nvSpPr>
        <p:spPr>
          <a:xfrm>
            <a:off x="7447347" y="920014"/>
            <a:ext cx="1202744" cy="829021"/>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Proved</a:t>
            </a:r>
            <a:endParaRPr lang="en-US" b="1" dirty="0">
              <a:solidFill>
                <a:schemeClr val="tx1"/>
              </a:solidFill>
            </a:endParaRPr>
          </a:p>
        </p:txBody>
      </p:sp>
      <p:pic>
        <p:nvPicPr>
          <p:cNvPr id="9" name="Picture 8">
            <a:extLst>
              <a:ext uri="{FF2B5EF4-FFF2-40B4-BE49-F238E27FC236}">
                <a16:creationId xmlns:a16="http://schemas.microsoft.com/office/drawing/2014/main" id="{EF1BD8FD-1F00-4E64-AB93-B2B3A31F04CE}"/>
              </a:ext>
            </a:extLst>
          </p:cNvPr>
          <p:cNvPicPr>
            <a:picLocks noChangeAspect="1"/>
          </p:cNvPicPr>
          <p:nvPr/>
        </p:nvPicPr>
        <p:blipFill>
          <a:blip r:embed="rId49" cstate="print">
            <a:extLst>
              <a:ext uri="{BEBA8EAE-BF5A-486C-A8C5-ECC9F3942E4B}">
                <a14:imgProps xmlns:a14="http://schemas.microsoft.com/office/drawing/2010/main">
                  <a14:imgLayer r:embed="rId50">
                    <a14:imgEffect>
                      <a14:backgroundRemoval t="2500" b="97750" l="9000" r="90000">
                        <a14:foregroundMark x1="9333" y1="8625" x2="9333" y2="8625"/>
                        <a14:foregroundMark x1="9222" y1="5500" x2="9222" y2="5500"/>
                        <a14:foregroundMark x1="9667" y1="4750" x2="9667" y2="4750"/>
                        <a14:foregroundMark x1="10889" y1="3625" x2="11444" y2="3375"/>
                        <a14:foregroundMark x1="15667" y1="2500" x2="15667" y2="2500"/>
                        <a14:foregroundMark x1="90222" y1="24625" x2="90222" y2="24625"/>
                        <a14:foregroundMark x1="90222" y1="49250" x2="90222" y2="49250"/>
                        <a14:foregroundMark x1="57889" y1="94750" x2="57889" y2="94750"/>
                        <a14:foregroundMark x1="57778" y1="97750" x2="57778" y2="97750"/>
                      </a14:backgroundRemoval>
                    </a14:imgEffect>
                  </a14:imgLayer>
                </a14:imgProps>
              </a:ext>
              <a:ext uri="{28A0092B-C50C-407E-A947-70E740481C1C}">
                <a14:useLocalDpi xmlns:a14="http://schemas.microsoft.com/office/drawing/2010/main" val="0"/>
              </a:ext>
            </a:extLst>
          </a:blip>
          <a:stretch>
            <a:fillRect/>
          </a:stretch>
        </p:blipFill>
        <p:spPr>
          <a:xfrm flipH="1">
            <a:off x="10833516" y="73683"/>
            <a:ext cx="1203297" cy="1069598"/>
          </a:xfrm>
          <a:prstGeom prst="rect">
            <a:avLst/>
          </a:prstGeom>
        </p:spPr>
      </p:pic>
      <p:grpSp>
        <p:nvGrpSpPr>
          <p:cNvPr id="10" name="Group 9">
            <a:extLst>
              <a:ext uri="{FF2B5EF4-FFF2-40B4-BE49-F238E27FC236}">
                <a16:creationId xmlns:a16="http://schemas.microsoft.com/office/drawing/2014/main" id="{210930E9-7BCD-43B1-8F4E-A962670B75D2}"/>
              </a:ext>
            </a:extLst>
          </p:cNvPr>
          <p:cNvGrpSpPr/>
          <p:nvPr/>
        </p:nvGrpSpPr>
        <p:grpSpPr>
          <a:xfrm>
            <a:off x="2025125" y="2826889"/>
            <a:ext cx="1807140" cy="717116"/>
            <a:chOff x="1658258" y="2940036"/>
            <a:chExt cx="1807140" cy="717116"/>
          </a:xfrm>
        </p:grpSpPr>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029B55E2-6200-4861-A027-298C0C769E81}"/>
                    </a:ext>
                  </a:extLst>
                </p:cNvPr>
                <p:cNvSpPr txBox="1"/>
                <p:nvPr/>
              </p:nvSpPr>
              <p:spPr>
                <a:xfrm>
                  <a:off x="2061107" y="2940036"/>
                  <a:ext cx="712539"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𝐡𝐨𝐧𝐝</m:t>
                        </m:r>
                      </m:oMath>
                    </m:oMathPara>
                  </a14:m>
                  <a:endParaRPr lang="en-US" sz="2000" i="1" dirty="0"/>
                </a:p>
              </p:txBody>
            </p:sp>
          </mc:Choice>
          <mc:Fallback xmlns="">
            <p:sp>
              <p:nvSpPr>
                <p:cNvPr id="279" name="TextBox 278">
                  <a:extLst>
                    <a:ext uri="{FF2B5EF4-FFF2-40B4-BE49-F238E27FC236}">
                      <a16:creationId xmlns:a16="http://schemas.microsoft.com/office/drawing/2014/main" id="{029B55E2-6200-4861-A027-298C0C769E81}"/>
                    </a:ext>
                  </a:extLst>
                </p:cNvPr>
                <p:cNvSpPr txBox="1">
                  <a:spLocks noRot="1" noChangeAspect="1" noMove="1" noResize="1" noEditPoints="1" noAdjustHandles="1" noChangeArrowheads="1" noChangeShapeType="1" noTextEdit="1"/>
                </p:cNvSpPr>
                <p:nvPr/>
              </p:nvSpPr>
              <p:spPr>
                <a:xfrm>
                  <a:off x="2061107" y="2940036"/>
                  <a:ext cx="712539" cy="340519"/>
                </a:xfrm>
                <a:prstGeom prst="roundRect">
                  <a:avLst/>
                </a:prstGeom>
                <a:blipFill>
                  <a:blip r:embed="rId51"/>
                  <a:stretch>
                    <a:fillRect l="-5042" r="-6723"/>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A9CE5CD4-217B-484A-BF6B-79BA3A3EA61D}"/>
                    </a:ext>
                  </a:extLst>
                </p:cNvPr>
                <p:cNvSpPr txBox="1"/>
                <p:nvPr/>
              </p:nvSpPr>
              <p:spPr>
                <a:xfrm>
                  <a:off x="2780042" y="2940036"/>
                  <a:ext cx="295821" cy="334566"/>
                </a:xfrm>
                <a:prstGeom prst="roundRect">
                  <a:avLst/>
                </a:prstGeom>
                <a:solidFill>
                  <a:schemeClr val="accent4">
                    <a:lumMod val="60000"/>
                    <a:lumOff val="40000"/>
                  </a:schemeClr>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oMath>
                    </m:oMathPara>
                  </a14:m>
                  <a:endParaRPr lang="en-US" sz="2000" i="1" dirty="0"/>
                </a:p>
              </p:txBody>
            </p:sp>
          </mc:Choice>
          <mc:Fallback xmlns="">
            <p:sp>
              <p:nvSpPr>
                <p:cNvPr id="280" name="TextBox 279">
                  <a:extLst>
                    <a:ext uri="{FF2B5EF4-FFF2-40B4-BE49-F238E27FC236}">
                      <a16:creationId xmlns:a16="http://schemas.microsoft.com/office/drawing/2014/main" id="{A9CE5CD4-217B-484A-BF6B-79BA3A3EA61D}"/>
                    </a:ext>
                  </a:extLst>
                </p:cNvPr>
                <p:cNvSpPr txBox="1">
                  <a:spLocks noRot="1" noChangeAspect="1" noMove="1" noResize="1" noEditPoints="1" noAdjustHandles="1" noChangeArrowheads="1" noChangeShapeType="1" noTextEdit="1"/>
                </p:cNvSpPr>
                <p:nvPr/>
              </p:nvSpPr>
              <p:spPr>
                <a:xfrm>
                  <a:off x="2780042" y="2940036"/>
                  <a:ext cx="295821" cy="334566"/>
                </a:xfrm>
                <a:prstGeom prst="roundRect">
                  <a:avLst/>
                </a:prstGeom>
                <a:blipFill>
                  <a:blip r:embed="rId52"/>
                  <a:stretch>
                    <a:fillRect l="-1961" r="-1961"/>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6D3A8236-B84B-4BE2-87C8-C5F923991EE9}"/>
                    </a:ext>
                  </a:extLst>
                </p:cNvPr>
                <p:cNvSpPr txBox="1"/>
                <p:nvPr/>
              </p:nvSpPr>
              <p:spPr>
                <a:xfrm>
                  <a:off x="1658258" y="3316633"/>
                  <a:ext cx="1504923"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𝐤𝐢𝐣𝐤𝐞𝐧</m:t>
                        </m:r>
                        <m:r>
                          <a:rPr lang="en-US" sz="2000" b="1">
                            <a:latin typeface="Cambria Math" panose="02040503050406030204" pitchFamily="18" charset="0"/>
                          </a:rPr>
                          <m:t> </m:t>
                        </m:r>
                        <m:r>
                          <a:rPr lang="en-US" sz="2000" b="1">
                            <a:latin typeface="Cambria Math" panose="02040503050406030204" pitchFamily="18" charset="0"/>
                          </a:rPr>
                          <m:t>𝐫𝐨𝐧𝐝</m:t>
                        </m:r>
                      </m:oMath>
                    </m:oMathPara>
                  </a14:m>
                  <a:endParaRPr lang="en-US" sz="2000" i="1" dirty="0"/>
                </a:p>
              </p:txBody>
            </p:sp>
          </mc:Choice>
          <mc:Fallback xmlns="">
            <p:sp>
              <p:nvSpPr>
                <p:cNvPr id="281" name="TextBox 280">
                  <a:extLst>
                    <a:ext uri="{FF2B5EF4-FFF2-40B4-BE49-F238E27FC236}">
                      <a16:creationId xmlns:a16="http://schemas.microsoft.com/office/drawing/2014/main" id="{6D3A8236-B84B-4BE2-87C8-C5F923991EE9}"/>
                    </a:ext>
                  </a:extLst>
                </p:cNvPr>
                <p:cNvSpPr txBox="1">
                  <a:spLocks noRot="1" noChangeAspect="1" noMove="1" noResize="1" noEditPoints="1" noAdjustHandles="1" noChangeArrowheads="1" noChangeShapeType="1" noTextEdit="1"/>
                </p:cNvSpPr>
                <p:nvPr/>
              </p:nvSpPr>
              <p:spPr>
                <a:xfrm>
                  <a:off x="1658258" y="3316633"/>
                  <a:ext cx="1504923" cy="340519"/>
                </a:xfrm>
                <a:prstGeom prst="roundRect">
                  <a:avLst/>
                </a:prstGeom>
                <a:blipFill>
                  <a:blip r:embed="rId53"/>
                  <a:stretch>
                    <a:fillRect l="-4418" r="-2811" b="-24561"/>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28A460C7-6C9C-454B-9AD7-CF6E104F5639}"/>
                    </a:ext>
                  </a:extLst>
                </p:cNvPr>
                <p:cNvSpPr txBox="1"/>
                <p:nvPr/>
              </p:nvSpPr>
              <p:spPr>
                <a:xfrm>
                  <a:off x="3169577" y="3316633"/>
                  <a:ext cx="295821" cy="334566"/>
                </a:xfrm>
                <a:prstGeom prst="roundRect">
                  <a:avLst/>
                </a:prstGeom>
                <a:solidFill>
                  <a:schemeClr val="accent4">
                    <a:lumMod val="60000"/>
                    <a:lumOff val="40000"/>
                  </a:schemeClr>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oMath>
                    </m:oMathPara>
                  </a14:m>
                  <a:endParaRPr lang="en-US" sz="2000" i="1" dirty="0"/>
                </a:p>
              </p:txBody>
            </p:sp>
          </mc:Choice>
          <mc:Fallback xmlns="">
            <p:sp>
              <p:nvSpPr>
                <p:cNvPr id="282" name="TextBox 281">
                  <a:extLst>
                    <a:ext uri="{FF2B5EF4-FFF2-40B4-BE49-F238E27FC236}">
                      <a16:creationId xmlns:a16="http://schemas.microsoft.com/office/drawing/2014/main" id="{28A460C7-6C9C-454B-9AD7-CF6E104F5639}"/>
                    </a:ext>
                  </a:extLst>
                </p:cNvPr>
                <p:cNvSpPr txBox="1">
                  <a:spLocks noRot="1" noChangeAspect="1" noMove="1" noResize="1" noEditPoints="1" noAdjustHandles="1" noChangeArrowheads="1" noChangeShapeType="1" noTextEdit="1"/>
                </p:cNvSpPr>
                <p:nvPr/>
              </p:nvSpPr>
              <p:spPr>
                <a:xfrm>
                  <a:off x="3169577" y="3316633"/>
                  <a:ext cx="295821" cy="334566"/>
                </a:xfrm>
                <a:prstGeom prst="roundRect">
                  <a:avLst/>
                </a:prstGeom>
                <a:blipFill>
                  <a:blip r:embed="rId54"/>
                  <a:stretch>
                    <a:fillRect l="-3922" b="-1786"/>
                  </a:stretch>
                </a:blipFill>
                <a:ln w="12700">
                  <a:solidFill>
                    <a:schemeClr val="tx1"/>
                  </a:solidFill>
                </a:ln>
              </p:spPr>
              <p:txBody>
                <a:bodyPr/>
                <a:lstStyle/>
                <a:p>
                  <a:r>
                    <a:rPr lang="en-NL">
                      <a:noFill/>
                    </a:rPr>
                    <a:t> </a:t>
                  </a:r>
                </a:p>
              </p:txBody>
            </p:sp>
          </mc:Fallback>
        </mc:AlternateContent>
      </p:grpSp>
      <p:grpSp>
        <p:nvGrpSpPr>
          <p:cNvPr id="284" name="Group 283">
            <a:extLst>
              <a:ext uri="{FF2B5EF4-FFF2-40B4-BE49-F238E27FC236}">
                <a16:creationId xmlns:a16="http://schemas.microsoft.com/office/drawing/2014/main" id="{919B2ECD-7F5A-4AB8-9E7B-D0CBB93FB779}"/>
              </a:ext>
            </a:extLst>
          </p:cNvPr>
          <p:cNvGrpSpPr/>
          <p:nvPr/>
        </p:nvGrpSpPr>
        <p:grpSpPr>
          <a:xfrm>
            <a:off x="3752138" y="4101225"/>
            <a:ext cx="835156" cy="340519"/>
            <a:chOff x="4160708" y="5096673"/>
            <a:chExt cx="835156" cy="340519"/>
          </a:xfrm>
        </p:grpSpPr>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F1966032-374C-4972-A989-0AE2BB374767}"/>
                    </a:ext>
                  </a:extLst>
                </p:cNvPr>
                <p:cNvSpPr txBox="1"/>
                <p:nvPr/>
              </p:nvSpPr>
              <p:spPr>
                <a:xfrm>
                  <a:off x="4160708" y="5096673"/>
                  <a:ext cx="539335"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𝐳𝐢𝐣𝐧</m:t>
                        </m:r>
                      </m:oMath>
                    </m:oMathPara>
                  </a14:m>
                  <a:endParaRPr lang="en-US" sz="2000" dirty="0"/>
                </a:p>
              </p:txBody>
            </p:sp>
          </mc:Choice>
          <mc:Fallback xmlns="">
            <p:sp>
              <p:nvSpPr>
                <p:cNvPr id="285" name="TextBox 284">
                  <a:extLst>
                    <a:ext uri="{FF2B5EF4-FFF2-40B4-BE49-F238E27FC236}">
                      <a16:creationId xmlns:a16="http://schemas.microsoft.com/office/drawing/2014/main" id="{F1966032-374C-4972-A989-0AE2BB374767}"/>
                    </a:ext>
                  </a:extLst>
                </p:cNvPr>
                <p:cNvSpPr txBox="1">
                  <a:spLocks noRot="1" noChangeAspect="1" noMove="1" noResize="1" noEditPoints="1" noAdjustHandles="1" noChangeArrowheads="1" noChangeShapeType="1" noTextEdit="1"/>
                </p:cNvSpPr>
                <p:nvPr/>
              </p:nvSpPr>
              <p:spPr>
                <a:xfrm>
                  <a:off x="4160708" y="5096673"/>
                  <a:ext cx="539335" cy="340519"/>
                </a:xfrm>
                <a:prstGeom prst="roundRect">
                  <a:avLst/>
                </a:prstGeom>
                <a:blipFill>
                  <a:blip r:embed="rId55"/>
                  <a:stretch>
                    <a:fillRect l="-12222" r="-13333" b="-22414"/>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889BD19B-81B8-4BCA-8365-9E8E1A1E18E4}"/>
                    </a:ext>
                  </a:extLst>
                </p:cNvPr>
                <p:cNvSpPr txBox="1"/>
                <p:nvPr/>
              </p:nvSpPr>
              <p:spPr>
                <a:xfrm>
                  <a:off x="4700043" y="5099649"/>
                  <a:ext cx="295821" cy="334566"/>
                </a:xfrm>
                <a:prstGeom prst="roundRect">
                  <a:avLst/>
                </a:prstGeom>
                <a:pattFill prst="pct80">
                  <a:fgClr>
                    <a:schemeClr val="accent1">
                      <a:lumMod val="60000"/>
                      <a:lumOff val="40000"/>
                    </a:schemeClr>
                  </a:fgClr>
                  <a:bgClr>
                    <a:schemeClr val="tx1"/>
                  </a:bgClr>
                </a:patt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oMath>
                    </m:oMathPara>
                  </a14:m>
                  <a:endParaRPr lang="en-US" sz="2000" i="1" dirty="0"/>
                </a:p>
              </p:txBody>
            </p:sp>
          </mc:Choice>
          <mc:Fallback xmlns="">
            <p:sp>
              <p:nvSpPr>
                <p:cNvPr id="286" name="TextBox 285">
                  <a:extLst>
                    <a:ext uri="{FF2B5EF4-FFF2-40B4-BE49-F238E27FC236}">
                      <a16:creationId xmlns:a16="http://schemas.microsoft.com/office/drawing/2014/main" id="{889BD19B-81B8-4BCA-8365-9E8E1A1E18E4}"/>
                    </a:ext>
                  </a:extLst>
                </p:cNvPr>
                <p:cNvSpPr txBox="1">
                  <a:spLocks noRot="1" noChangeAspect="1" noMove="1" noResize="1" noEditPoints="1" noAdjustHandles="1" noChangeArrowheads="1" noChangeShapeType="1" noTextEdit="1"/>
                </p:cNvSpPr>
                <p:nvPr/>
              </p:nvSpPr>
              <p:spPr>
                <a:xfrm>
                  <a:off x="4700043" y="5099649"/>
                  <a:ext cx="295821" cy="334566"/>
                </a:xfrm>
                <a:prstGeom prst="roundRect">
                  <a:avLst/>
                </a:prstGeom>
                <a:blipFill>
                  <a:blip r:embed="rId56"/>
                  <a:stretch>
                    <a:fillRect l="-3922" b="-1754"/>
                  </a:stretch>
                </a:blipFill>
                <a:ln w="12700">
                  <a:solidFill>
                    <a:schemeClr val="tx1"/>
                  </a:solidFill>
                </a:ln>
              </p:spPr>
              <p:txBody>
                <a:bodyPr/>
                <a:lstStyle/>
                <a:p>
                  <a:r>
                    <a:rPr lang="en-NL">
                      <a:noFill/>
                    </a:rPr>
                    <a:t> </a:t>
                  </a:r>
                </a:p>
              </p:txBody>
            </p:sp>
          </mc:Fallback>
        </mc:AlternateContent>
      </p:grpSp>
      <p:grpSp>
        <p:nvGrpSpPr>
          <p:cNvPr id="19" name="Group 18">
            <a:extLst>
              <a:ext uri="{FF2B5EF4-FFF2-40B4-BE49-F238E27FC236}">
                <a16:creationId xmlns:a16="http://schemas.microsoft.com/office/drawing/2014/main" id="{A05BDA65-CD5B-482C-95A7-085E6174FB1D}"/>
              </a:ext>
            </a:extLst>
          </p:cNvPr>
          <p:cNvGrpSpPr/>
          <p:nvPr/>
        </p:nvGrpSpPr>
        <p:grpSpPr>
          <a:xfrm>
            <a:off x="364638" y="4112122"/>
            <a:ext cx="2975866" cy="340519"/>
            <a:chOff x="27180" y="5004752"/>
            <a:chExt cx="2975866" cy="340519"/>
          </a:xfrm>
        </p:grpSpPr>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CA35262D-EF96-4FDC-A70C-5D1FBA1D3BFB}"/>
                    </a:ext>
                  </a:extLst>
                </p:cNvPr>
                <p:cNvSpPr txBox="1"/>
                <p:nvPr/>
              </p:nvSpPr>
              <p:spPr>
                <a:xfrm>
                  <a:off x="27180" y="5004752"/>
                  <a:ext cx="2672153"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defPPr>
                    <a:defRPr lang="nl-NL"/>
                  </a:defPPr>
                  <a:lvl1pPr algn="r">
                    <a:defRPr sz="2000" b="1" i="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𝐝𝐢𝐞</m:t>
                        </m:r>
                        <m:r>
                          <a:rPr lang="en-US" smtClean="0">
                            <a:latin typeface="Cambria Math" panose="02040503050406030204" pitchFamily="18" charset="0"/>
                          </a:rPr>
                          <m:t>  </m:t>
                        </m:r>
                        <m:r>
                          <a:rPr lang="en-US" smtClean="0">
                            <a:latin typeface="Cambria Math" panose="02040503050406030204" pitchFamily="18" charset="0"/>
                          </a:rPr>
                          <m:t>𝐫𝐨𝐧𝐝𝐤𝐢𝐣𝐤𝐞𝐧</m:t>
                        </m:r>
                        <m:r>
                          <a:rPr lang="en-US">
                            <a:latin typeface="Cambria Math" panose="02040503050406030204" pitchFamily="18" charset="0"/>
                          </a:rPr>
                          <m:t> </m:t>
                        </m:r>
                        <m:r>
                          <a:rPr lang="en-US" b="1" i="0" smtClean="0">
                            <a:latin typeface="Cambria Math" panose="02040503050406030204" pitchFamily="18" charset="0"/>
                          </a:rPr>
                          <m:t> </m:t>
                        </m:r>
                        <m:r>
                          <a:rPr lang="en-US" smtClean="0">
                            <a:latin typeface="Cambria Math" panose="02040503050406030204" pitchFamily="18" charset="0"/>
                          </a:rPr>
                          <m:t>𝐡𝐨𝐧𝐝</m:t>
                        </m:r>
                      </m:oMath>
                    </m:oMathPara>
                  </a14:m>
                  <a:endParaRPr lang="en-US" dirty="0"/>
                </a:p>
              </p:txBody>
            </p:sp>
          </mc:Choice>
          <mc:Fallback xmlns="">
            <p:sp>
              <p:nvSpPr>
                <p:cNvPr id="283" name="TextBox 282">
                  <a:extLst>
                    <a:ext uri="{FF2B5EF4-FFF2-40B4-BE49-F238E27FC236}">
                      <a16:creationId xmlns:a16="http://schemas.microsoft.com/office/drawing/2014/main" id="{CA35262D-EF96-4FDC-A70C-5D1FBA1D3BFB}"/>
                    </a:ext>
                  </a:extLst>
                </p:cNvPr>
                <p:cNvSpPr txBox="1">
                  <a:spLocks noRot="1" noChangeAspect="1" noMove="1" noResize="1" noEditPoints="1" noAdjustHandles="1" noChangeArrowheads="1" noChangeShapeType="1" noTextEdit="1"/>
                </p:cNvSpPr>
                <p:nvPr/>
              </p:nvSpPr>
              <p:spPr>
                <a:xfrm>
                  <a:off x="27180" y="5004752"/>
                  <a:ext cx="2672153" cy="340519"/>
                </a:xfrm>
                <a:prstGeom prst="roundRect">
                  <a:avLst/>
                </a:prstGeom>
                <a:blipFill>
                  <a:blip r:embed="rId57"/>
                  <a:stretch>
                    <a:fillRect l="-1364" r="-1591" b="-28070"/>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41BEEABE-AFBA-4A05-9073-F0E983D1E2E2}"/>
                    </a:ext>
                  </a:extLst>
                </p:cNvPr>
                <p:cNvSpPr txBox="1"/>
                <p:nvPr/>
              </p:nvSpPr>
              <p:spPr>
                <a:xfrm>
                  <a:off x="2707225" y="5004752"/>
                  <a:ext cx="295821" cy="334566"/>
                </a:xfrm>
                <a:prstGeom prst="roundRect">
                  <a:avLst/>
                </a:prstGeom>
                <a:pattFill prst="pct80">
                  <a:fgClr>
                    <a:schemeClr val="accent1">
                      <a:lumMod val="60000"/>
                      <a:lumOff val="40000"/>
                    </a:schemeClr>
                  </a:fgClr>
                  <a:bgClr>
                    <a:schemeClr val="tx1"/>
                  </a:bgClr>
                </a:pattFill>
                <a:ln w="12700">
                  <a:solidFill>
                    <a:schemeClr val="tx1"/>
                  </a:solidFill>
                </a:ln>
              </p:spPr>
              <p:txBody>
                <a:bodyPr wrap="square" lIns="0" tIns="0" rIns="0" bIns="0" rtlCol="0">
                  <a:spAutoFit/>
                </a:bodyPr>
                <a:lstStyle>
                  <a:defPPr>
                    <a:defRPr lang="nl-NL"/>
                  </a:defPPr>
                  <a:lvl1pPr algn="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h</m:t>
                        </m:r>
                      </m:oMath>
                    </m:oMathPara>
                  </a14:m>
                  <a:endParaRPr lang="en-US" dirty="0"/>
                </a:p>
              </p:txBody>
            </p:sp>
          </mc:Choice>
          <mc:Fallback xmlns="">
            <p:sp>
              <p:nvSpPr>
                <p:cNvPr id="293" name="TextBox 292">
                  <a:extLst>
                    <a:ext uri="{FF2B5EF4-FFF2-40B4-BE49-F238E27FC236}">
                      <a16:creationId xmlns:a16="http://schemas.microsoft.com/office/drawing/2014/main" id="{41BEEABE-AFBA-4A05-9073-F0E983D1E2E2}"/>
                    </a:ext>
                  </a:extLst>
                </p:cNvPr>
                <p:cNvSpPr txBox="1">
                  <a:spLocks noRot="1" noChangeAspect="1" noMove="1" noResize="1" noEditPoints="1" noAdjustHandles="1" noChangeArrowheads="1" noChangeShapeType="1" noTextEdit="1"/>
                </p:cNvSpPr>
                <p:nvPr/>
              </p:nvSpPr>
              <p:spPr>
                <a:xfrm>
                  <a:off x="2707225" y="5004752"/>
                  <a:ext cx="295821" cy="334566"/>
                </a:xfrm>
                <a:prstGeom prst="roundRect">
                  <a:avLst/>
                </a:prstGeom>
                <a:blipFill>
                  <a:blip r:embed="rId58"/>
                  <a:stretch>
                    <a:fillRect l="-1961" r="-1961" b="-5357"/>
                  </a:stretch>
                </a:blipFill>
                <a:ln w="12700">
                  <a:solidFill>
                    <a:schemeClr val="tx1"/>
                  </a:solidFill>
                </a:ln>
              </p:spPr>
              <p:txBody>
                <a:bodyPr/>
                <a:lstStyle/>
                <a:p>
                  <a:r>
                    <a:rPr lang="en-NL">
                      <a:noFill/>
                    </a:rPr>
                    <a:t> </a:t>
                  </a:r>
                </a:p>
              </p:txBody>
            </p:sp>
          </mc:Fallback>
        </mc:AlternateContent>
      </p:grpSp>
      <p:grpSp>
        <p:nvGrpSpPr>
          <p:cNvPr id="294" name="Group 293">
            <a:extLst>
              <a:ext uri="{FF2B5EF4-FFF2-40B4-BE49-F238E27FC236}">
                <a16:creationId xmlns:a16="http://schemas.microsoft.com/office/drawing/2014/main" id="{6A62F93A-17B7-4ED0-9591-2F9B8E31474F}"/>
              </a:ext>
            </a:extLst>
          </p:cNvPr>
          <p:cNvGrpSpPr/>
          <p:nvPr/>
        </p:nvGrpSpPr>
        <p:grpSpPr>
          <a:xfrm>
            <a:off x="71016" y="4951351"/>
            <a:ext cx="1749811" cy="340519"/>
            <a:chOff x="1253235" y="5004752"/>
            <a:chExt cx="1749811" cy="340519"/>
          </a:xfrm>
        </p:grpSpPr>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0C924ECD-DF73-4501-B1C0-017D556AA788}"/>
                    </a:ext>
                  </a:extLst>
                </p:cNvPr>
                <p:cNvSpPr txBox="1"/>
                <p:nvPr/>
              </p:nvSpPr>
              <p:spPr>
                <a:xfrm>
                  <a:off x="1253235" y="5004752"/>
                  <a:ext cx="1446098"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defPPr>
                    <a:defRPr lang="nl-NL"/>
                  </a:defPPr>
                  <a:lvl1pPr algn="r">
                    <a:defRPr sz="2000" b="1" i="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𝐫𝐨𝐧𝐝𝐤𝐢𝐣𝐤𝐞𝐧</m:t>
                        </m:r>
                      </m:oMath>
                    </m:oMathPara>
                  </a14:m>
                  <a:endParaRPr lang="en-US" dirty="0"/>
                </a:p>
              </p:txBody>
            </p:sp>
          </mc:Choice>
          <mc:Fallback xmlns="">
            <p:sp>
              <p:nvSpPr>
                <p:cNvPr id="295" name="TextBox 294">
                  <a:extLst>
                    <a:ext uri="{FF2B5EF4-FFF2-40B4-BE49-F238E27FC236}">
                      <a16:creationId xmlns:a16="http://schemas.microsoft.com/office/drawing/2014/main" id="{0C924ECD-DF73-4501-B1C0-017D556AA788}"/>
                    </a:ext>
                  </a:extLst>
                </p:cNvPr>
                <p:cNvSpPr txBox="1">
                  <a:spLocks noRot="1" noChangeAspect="1" noMove="1" noResize="1" noEditPoints="1" noAdjustHandles="1" noChangeArrowheads="1" noChangeShapeType="1" noTextEdit="1"/>
                </p:cNvSpPr>
                <p:nvPr/>
              </p:nvSpPr>
              <p:spPr>
                <a:xfrm>
                  <a:off x="1253235" y="5004752"/>
                  <a:ext cx="1446098" cy="340519"/>
                </a:xfrm>
                <a:prstGeom prst="roundRect">
                  <a:avLst/>
                </a:prstGeom>
                <a:blipFill>
                  <a:blip r:embed="rId59"/>
                  <a:stretch>
                    <a:fillRect l="-5021" r="-4603" b="-27586"/>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2E02B0B6-2984-4BC7-B0AA-85BBCF080C49}"/>
                    </a:ext>
                  </a:extLst>
                </p:cNvPr>
                <p:cNvSpPr txBox="1"/>
                <p:nvPr/>
              </p:nvSpPr>
              <p:spPr>
                <a:xfrm>
                  <a:off x="2707225" y="5004752"/>
                  <a:ext cx="295821" cy="334566"/>
                </a:xfrm>
                <a:prstGeom prst="roundRect">
                  <a:avLst/>
                </a:prstGeom>
                <a:solidFill>
                  <a:schemeClr val="bg2"/>
                </a:solidFill>
                <a:ln w="12700">
                  <a:solidFill>
                    <a:schemeClr val="tx1"/>
                  </a:solidFill>
                </a:ln>
              </p:spPr>
              <p:txBody>
                <a:bodyPr wrap="square" lIns="0" tIns="0" rIns="0" bIns="0" rtlCol="0">
                  <a:spAutoFit/>
                </a:bodyPr>
                <a:lstStyle>
                  <a:defPPr>
                    <a:defRPr lang="nl-NL"/>
                  </a:defPPr>
                  <a:lvl1pPr algn="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h</m:t>
                        </m:r>
                      </m:oMath>
                    </m:oMathPara>
                  </a14:m>
                  <a:endParaRPr lang="en-US" dirty="0"/>
                </a:p>
              </p:txBody>
            </p:sp>
          </mc:Choice>
          <mc:Fallback xmlns="">
            <p:sp>
              <p:nvSpPr>
                <p:cNvPr id="296" name="TextBox 295">
                  <a:extLst>
                    <a:ext uri="{FF2B5EF4-FFF2-40B4-BE49-F238E27FC236}">
                      <a16:creationId xmlns:a16="http://schemas.microsoft.com/office/drawing/2014/main" id="{2E02B0B6-2984-4BC7-B0AA-85BBCF080C49}"/>
                    </a:ext>
                  </a:extLst>
                </p:cNvPr>
                <p:cNvSpPr txBox="1">
                  <a:spLocks noRot="1" noChangeAspect="1" noMove="1" noResize="1" noEditPoints="1" noAdjustHandles="1" noChangeArrowheads="1" noChangeShapeType="1" noTextEdit="1"/>
                </p:cNvSpPr>
                <p:nvPr/>
              </p:nvSpPr>
              <p:spPr>
                <a:xfrm>
                  <a:off x="2707225" y="5004752"/>
                  <a:ext cx="295821" cy="334566"/>
                </a:xfrm>
                <a:prstGeom prst="roundRect">
                  <a:avLst/>
                </a:prstGeom>
                <a:blipFill>
                  <a:blip r:embed="rId60"/>
                  <a:stretch>
                    <a:fillRect l="-1961" r="-1961" b="-5263"/>
                  </a:stretch>
                </a:blipFill>
                <a:ln w="12700">
                  <a:solidFill>
                    <a:schemeClr val="tx1"/>
                  </a:solidFill>
                </a:ln>
              </p:spPr>
              <p:txBody>
                <a:bodyPr/>
                <a:lstStyle/>
                <a:p>
                  <a:r>
                    <a:rPr lang="en-NL">
                      <a:noFill/>
                    </a:rPr>
                    <a:t> </a:t>
                  </a:r>
                </a:p>
              </p:txBody>
            </p:sp>
          </mc:Fallback>
        </mc:AlternateContent>
      </p:grpSp>
      <p:grpSp>
        <p:nvGrpSpPr>
          <p:cNvPr id="297" name="Group 296">
            <a:extLst>
              <a:ext uri="{FF2B5EF4-FFF2-40B4-BE49-F238E27FC236}">
                <a16:creationId xmlns:a16="http://schemas.microsoft.com/office/drawing/2014/main" id="{2BB9AF86-98CE-45CD-91AB-6C107C7BD7AE}"/>
              </a:ext>
            </a:extLst>
          </p:cNvPr>
          <p:cNvGrpSpPr/>
          <p:nvPr/>
        </p:nvGrpSpPr>
        <p:grpSpPr>
          <a:xfrm>
            <a:off x="2299267" y="4949802"/>
            <a:ext cx="1014572" cy="340519"/>
            <a:chOff x="1988474" y="5004752"/>
            <a:chExt cx="1014572" cy="340519"/>
          </a:xfrm>
        </p:grpSpPr>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1DD11A64-8FA1-4AF5-BFCC-C9502C06B026}"/>
                    </a:ext>
                  </a:extLst>
                </p:cNvPr>
                <p:cNvSpPr txBox="1"/>
                <p:nvPr/>
              </p:nvSpPr>
              <p:spPr>
                <a:xfrm>
                  <a:off x="1988474" y="5004752"/>
                  <a:ext cx="710859"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defPPr>
                    <a:defRPr lang="nl-NL"/>
                  </a:defPPr>
                  <a:lvl1pPr algn="r">
                    <a:defRPr sz="2000" b="1" i="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𝐡𝐨𝐧𝐝</m:t>
                        </m:r>
                      </m:oMath>
                    </m:oMathPara>
                  </a14:m>
                  <a:endParaRPr lang="en-US" dirty="0"/>
                </a:p>
              </p:txBody>
            </p:sp>
          </mc:Choice>
          <mc:Fallback xmlns="">
            <p:sp>
              <p:nvSpPr>
                <p:cNvPr id="298" name="TextBox 297">
                  <a:extLst>
                    <a:ext uri="{FF2B5EF4-FFF2-40B4-BE49-F238E27FC236}">
                      <a16:creationId xmlns:a16="http://schemas.microsoft.com/office/drawing/2014/main" id="{1DD11A64-8FA1-4AF5-BFCC-C9502C06B026}"/>
                    </a:ext>
                  </a:extLst>
                </p:cNvPr>
                <p:cNvSpPr txBox="1">
                  <a:spLocks noRot="1" noChangeAspect="1" noMove="1" noResize="1" noEditPoints="1" noAdjustHandles="1" noChangeArrowheads="1" noChangeShapeType="1" noTextEdit="1"/>
                </p:cNvSpPr>
                <p:nvPr/>
              </p:nvSpPr>
              <p:spPr>
                <a:xfrm>
                  <a:off x="1988474" y="5004752"/>
                  <a:ext cx="710859" cy="340519"/>
                </a:xfrm>
                <a:prstGeom prst="roundRect">
                  <a:avLst/>
                </a:prstGeom>
                <a:blipFill>
                  <a:blip r:embed="rId61"/>
                  <a:stretch>
                    <a:fillRect l="-5882" r="-5882" b="-3448"/>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151BE4F8-55E3-457A-A9DA-DC4A17579B28}"/>
                    </a:ext>
                  </a:extLst>
                </p:cNvPr>
                <p:cNvSpPr txBox="1"/>
                <p:nvPr/>
              </p:nvSpPr>
              <p:spPr>
                <a:xfrm>
                  <a:off x="2707225" y="5004752"/>
                  <a:ext cx="295821" cy="334566"/>
                </a:xfrm>
                <a:prstGeom prst="roundRect">
                  <a:avLst/>
                </a:prstGeom>
                <a:solidFill>
                  <a:schemeClr val="bg2"/>
                </a:solidFill>
                <a:ln w="12700">
                  <a:solidFill>
                    <a:schemeClr val="tx1"/>
                  </a:solidFill>
                </a:ln>
              </p:spPr>
              <p:txBody>
                <a:bodyPr wrap="square" lIns="0" tIns="0" rIns="0" bIns="0" rtlCol="0">
                  <a:spAutoFit/>
                </a:bodyPr>
                <a:lstStyle>
                  <a:defPPr>
                    <a:defRPr lang="nl-NL"/>
                  </a:defPPr>
                  <a:lvl1pPr algn="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h</m:t>
                        </m:r>
                      </m:oMath>
                    </m:oMathPara>
                  </a14:m>
                  <a:endParaRPr lang="en-US" dirty="0"/>
                </a:p>
              </p:txBody>
            </p:sp>
          </mc:Choice>
          <mc:Fallback xmlns="">
            <p:sp>
              <p:nvSpPr>
                <p:cNvPr id="299" name="TextBox 298">
                  <a:extLst>
                    <a:ext uri="{FF2B5EF4-FFF2-40B4-BE49-F238E27FC236}">
                      <a16:creationId xmlns:a16="http://schemas.microsoft.com/office/drawing/2014/main" id="{151BE4F8-55E3-457A-A9DA-DC4A17579B28}"/>
                    </a:ext>
                  </a:extLst>
                </p:cNvPr>
                <p:cNvSpPr txBox="1">
                  <a:spLocks noRot="1" noChangeAspect="1" noMove="1" noResize="1" noEditPoints="1" noAdjustHandles="1" noChangeArrowheads="1" noChangeShapeType="1" noTextEdit="1"/>
                </p:cNvSpPr>
                <p:nvPr/>
              </p:nvSpPr>
              <p:spPr>
                <a:xfrm>
                  <a:off x="2707225" y="5004752"/>
                  <a:ext cx="295821" cy="334566"/>
                </a:xfrm>
                <a:prstGeom prst="roundRect">
                  <a:avLst/>
                </a:prstGeom>
                <a:blipFill>
                  <a:blip r:embed="rId62"/>
                  <a:stretch>
                    <a:fillRect l="-3922" b="-3509"/>
                  </a:stretch>
                </a:blipFill>
                <a:ln w="12700">
                  <a:solidFill>
                    <a:schemeClr val="tx1"/>
                  </a:solidFill>
                </a:ln>
              </p:spPr>
              <p:txBody>
                <a:bodyPr/>
                <a:lstStyle/>
                <a:p>
                  <a:r>
                    <a:rPr lang="en-NL">
                      <a:noFill/>
                    </a:rPr>
                    <a:t> </a:t>
                  </a:r>
                </a:p>
              </p:txBody>
            </p:sp>
          </mc:Fallback>
        </mc:AlternateContent>
      </p:grpSp>
      <p:cxnSp>
        <p:nvCxnSpPr>
          <p:cNvPr id="300" name="Straight Connector 299">
            <a:extLst>
              <a:ext uri="{FF2B5EF4-FFF2-40B4-BE49-F238E27FC236}">
                <a16:creationId xmlns:a16="http://schemas.microsoft.com/office/drawing/2014/main" id="{2F8A4D7B-6D77-434D-8ABA-E634070540EC}"/>
              </a:ext>
            </a:extLst>
          </p:cNvPr>
          <p:cNvCxnSpPr>
            <a:cxnSpLocks/>
            <a:stCxn id="283" idx="2"/>
            <a:endCxn id="295" idx="0"/>
          </p:cNvCxnSpPr>
          <p:nvPr/>
        </p:nvCxnSpPr>
        <p:spPr>
          <a:xfrm flipH="1">
            <a:off x="794065" y="4452641"/>
            <a:ext cx="906650" cy="498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A013DD76-8BB4-4731-9DA5-FCC2945FF5ED}"/>
              </a:ext>
            </a:extLst>
          </p:cNvPr>
          <p:cNvCxnSpPr>
            <a:cxnSpLocks/>
            <a:stCxn id="298" idx="0"/>
            <a:endCxn id="283" idx="2"/>
          </p:cNvCxnSpPr>
          <p:nvPr/>
        </p:nvCxnSpPr>
        <p:spPr>
          <a:xfrm flipH="1" flipV="1">
            <a:off x="1700715" y="4452641"/>
            <a:ext cx="953982" cy="4971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2" name="Picture 2" descr="Image result for cross error">
            <a:extLst>
              <a:ext uri="{FF2B5EF4-FFF2-40B4-BE49-F238E27FC236}">
                <a16:creationId xmlns:a16="http://schemas.microsoft.com/office/drawing/2014/main" id="{AB694E8E-4EFF-48D8-B668-645EB031E574}"/>
              </a:ext>
            </a:extLst>
          </p:cNvPr>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2587100" y="5402454"/>
            <a:ext cx="375874" cy="390281"/>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2" descr="Image result for cross error">
            <a:extLst>
              <a:ext uri="{FF2B5EF4-FFF2-40B4-BE49-F238E27FC236}">
                <a16:creationId xmlns:a16="http://schemas.microsoft.com/office/drawing/2014/main" id="{8177F502-075A-4FE2-AD89-72AF3F557AAE}"/>
              </a:ext>
            </a:extLst>
          </p:cNvPr>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517276" y="5369352"/>
            <a:ext cx="375874" cy="390281"/>
          </a:xfrm>
          <a:prstGeom prst="rect">
            <a:avLst/>
          </a:prstGeom>
          <a:noFill/>
          <a:extLst>
            <a:ext uri="{909E8E84-426E-40DD-AFC4-6F175D3DCCD1}">
              <a14:hiddenFill xmlns:a14="http://schemas.microsoft.com/office/drawing/2010/main">
                <a:solidFill>
                  <a:srgbClr val="FFFFFF"/>
                </a:solidFill>
              </a14:hiddenFill>
            </a:ext>
          </a:extLst>
        </p:spPr>
      </p:pic>
      <p:grpSp>
        <p:nvGrpSpPr>
          <p:cNvPr id="306" name="cl_rule">
            <a:extLst>
              <a:ext uri="{FF2B5EF4-FFF2-40B4-BE49-F238E27FC236}">
                <a16:creationId xmlns:a16="http://schemas.microsoft.com/office/drawing/2014/main" id="{75D1E104-8D59-4A79-8120-F80EA54CA818}"/>
              </a:ext>
            </a:extLst>
          </p:cNvPr>
          <p:cNvGrpSpPr/>
          <p:nvPr/>
        </p:nvGrpSpPr>
        <p:grpSpPr>
          <a:xfrm>
            <a:off x="9297767" y="4422150"/>
            <a:ext cx="1073931" cy="1573007"/>
            <a:chOff x="5907592" y="4450182"/>
            <a:chExt cx="1073931" cy="1573007"/>
          </a:xfrm>
        </p:grpSpPr>
        <p:grpSp>
          <p:nvGrpSpPr>
            <p:cNvPr id="307" name="Group 306">
              <a:extLst>
                <a:ext uri="{FF2B5EF4-FFF2-40B4-BE49-F238E27FC236}">
                  <a16:creationId xmlns:a16="http://schemas.microsoft.com/office/drawing/2014/main" id="{3DC16EC9-66AC-41B4-A066-C02162DFC07F}"/>
                </a:ext>
              </a:extLst>
            </p:cNvPr>
            <p:cNvGrpSpPr/>
            <p:nvPr/>
          </p:nvGrpSpPr>
          <p:grpSpPr>
            <a:xfrm>
              <a:off x="5907592" y="4450182"/>
              <a:ext cx="888293" cy="340519"/>
              <a:chOff x="636300" y="3207504"/>
              <a:chExt cx="888293" cy="340519"/>
            </a:xfrm>
          </p:grpSpPr>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35C436FE-AA5D-4D34-8B91-9EA236DFB02D}"/>
                      </a:ext>
                    </a:extLst>
                  </p:cNvPr>
                  <p:cNvSpPr txBox="1"/>
                  <p:nvPr/>
                </p:nvSpPr>
                <p:spPr>
                  <a:xfrm>
                    <a:off x="636300" y="3207504"/>
                    <a:ext cx="591912"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   </m:t>
                          </m:r>
                          <m:r>
                            <a:rPr lang="en-US" sz="2000" i="1">
                              <a:latin typeface="Cambria Math" panose="02040503050406030204" pitchFamily="18" charset="0"/>
                            </a:rPr>
                            <m:t>𝑃</m:t>
                          </m:r>
                        </m:oMath>
                      </m:oMathPara>
                    </a14:m>
                    <a:endParaRPr lang="en-US" sz="2000" dirty="0"/>
                  </a:p>
                </p:txBody>
              </p:sp>
            </mc:Choice>
            <mc:Fallback xmlns="">
              <p:sp>
                <p:nvSpPr>
                  <p:cNvPr id="313" name="TextBox 312">
                    <a:extLst>
                      <a:ext uri="{FF2B5EF4-FFF2-40B4-BE49-F238E27FC236}">
                        <a16:creationId xmlns:a16="http://schemas.microsoft.com/office/drawing/2014/main" id="{35C436FE-AA5D-4D34-8B91-9EA236DFB02D}"/>
                      </a:ext>
                    </a:extLst>
                  </p:cNvPr>
                  <p:cNvSpPr txBox="1">
                    <a:spLocks noRot="1" noChangeAspect="1" noMove="1" noResize="1" noEditPoints="1" noAdjustHandles="1" noChangeArrowheads="1" noChangeShapeType="1" noTextEdit="1"/>
                  </p:cNvSpPr>
                  <p:nvPr/>
                </p:nvSpPr>
                <p:spPr>
                  <a:xfrm>
                    <a:off x="636300" y="3207504"/>
                    <a:ext cx="591912" cy="340519"/>
                  </a:xfrm>
                  <a:prstGeom prst="roundRect">
                    <a:avLst/>
                  </a:prstGeom>
                  <a:blipFill>
                    <a:blip r:embed="rId63"/>
                    <a:stretch>
                      <a:fillRect l="-6061" r="-5051"/>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781652DB-47F1-4590-84AF-249595C25FF4}"/>
                      </a:ext>
                    </a:extLst>
                  </p:cNvPr>
                  <p:cNvSpPr txBox="1"/>
                  <p:nvPr/>
                </p:nvSpPr>
                <p:spPr>
                  <a:xfrm>
                    <a:off x="1228772" y="3208992"/>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4" name="TextBox 123"/>
                  <p:cNvSpPr txBox="1">
                    <a:spLocks noRot="1" noChangeAspect="1" noMove="1" noResize="1" noEditPoints="1" noAdjustHandles="1" noChangeArrowheads="1" noChangeShapeType="1" noTextEdit="1"/>
                  </p:cNvSpPr>
                  <p:nvPr/>
                </p:nvSpPr>
                <p:spPr>
                  <a:xfrm>
                    <a:off x="1228772" y="3208992"/>
                    <a:ext cx="295821" cy="334566"/>
                  </a:xfrm>
                  <a:prstGeom prst="roundRect">
                    <a:avLst/>
                  </a:prstGeom>
                  <a:blipFill>
                    <a:blip r:embed="rId45"/>
                    <a:stretch>
                      <a:fillRect r="-31373"/>
                    </a:stretch>
                  </a:blipFill>
                  <a:ln w="12700">
                    <a:solidFill>
                      <a:schemeClr val="tx1"/>
                    </a:solidFill>
                  </a:ln>
                </p:spPr>
                <p:txBody>
                  <a:bodyPr/>
                  <a:lstStyle/>
                  <a:p>
                    <a:r>
                      <a:rPr lang="en-US">
                        <a:noFill/>
                      </a:rPr>
                      <a:t> </a:t>
                    </a:r>
                  </a:p>
                </p:txBody>
              </p:sp>
            </mc:Fallback>
          </mc:AlternateContent>
        </p:grpSp>
        <p:grpSp>
          <p:nvGrpSpPr>
            <p:cNvPr id="308" name="Group 307">
              <a:extLst>
                <a:ext uri="{FF2B5EF4-FFF2-40B4-BE49-F238E27FC236}">
                  <a16:creationId xmlns:a16="http://schemas.microsoft.com/office/drawing/2014/main" id="{B78C0211-7921-4E06-A568-EAC5C56086A4}"/>
                </a:ext>
              </a:extLst>
            </p:cNvPr>
            <p:cNvGrpSpPr/>
            <p:nvPr/>
          </p:nvGrpSpPr>
          <p:grpSpPr>
            <a:xfrm>
              <a:off x="6012575" y="4848623"/>
              <a:ext cx="772261" cy="340519"/>
              <a:chOff x="571034" y="4139345"/>
              <a:chExt cx="772261" cy="340519"/>
            </a:xfrm>
          </p:grpSpPr>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B19F3E7D-D78B-43FC-9308-1BB66E66E2B3}"/>
                      </a:ext>
                    </a:extLst>
                  </p:cNvPr>
                  <p:cNvSpPr txBox="1"/>
                  <p:nvPr/>
                </p:nvSpPr>
                <p:spPr>
                  <a:xfrm>
                    <a:off x="571034" y="4139345"/>
                    <a:ext cx="470806"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 xmlns:m="http://schemas.openxmlformats.org/officeDocument/2006/math">
                        <m:r>
                          <a:rPr lang="en-US" sz="2000" b="0" i="0" dirty="0" smtClean="0">
                            <a:latin typeface="Cambria Math" panose="02040503050406030204" pitchFamily="18" charset="0"/>
                          </a:rPr>
                          <m:t> </m:t>
                        </m:r>
                        <m:r>
                          <a:rPr lang="en-US" sz="2000" b="0" i="1" dirty="0" smtClean="0">
                            <a:latin typeface="Cambria Math" panose="02040503050406030204" pitchFamily="18" charset="0"/>
                          </a:rPr>
                          <m:t>𝑃𝑌</m:t>
                        </m:r>
                      </m:oMath>
                    </a14:m>
                    <a:r>
                      <a:rPr lang="en-US" sz="2000" i="1" dirty="0"/>
                      <a:t> </a:t>
                    </a:r>
                  </a:p>
                </p:txBody>
              </p:sp>
            </mc:Choice>
            <mc:Fallback xmlns="">
              <p:sp>
                <p:nvSpPr>
                  <p:cNvPr id="311" name="TextBox 310">
                    <a:extLst>
                      <a:ext uri="{FF2B5EF4-FFF2-40B4-BE49-F238E27FC236}">
                        <a16:creationId xmlns:a16="http://schemas.microsoft.com/office/drawing/2014/main" id="{B19F3E7D-D78B-43FC-9308-1BB66E66E2B3}"/>
                      </a:ext>
                    </a:extLst>
                  </p:cNvPr>
                  <p:cNvSpPr txBox="1">
                    <a:spLocks noRot="1" noChangeAspect="1" noMove="1" noResize="1" noEditPoints="1" noAdjustHandles="1" noChangeArrowheads="1" noChangeShapeType="1" noTextEdit="1"/>
                  </p:cNvSpPr>
                  <p:nvPr/>
                </p:nvSpPr>
                <p:spPr>
                  <a:xfrm>
                    <a:off x="571034" y="4139345"/>
                    <a:ext cx="470806" cy="340519"/>
                  </a:xfrm>
                  <a:prstGeom prst="roundRect">
                    <a:avLst/>
                  </a:prstGeom>
                  <a:blipFill>
                    <a:blip r:embed="rId64"/>
                    <a:stretch>
                      <a:fillRect r="-1250"/>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B773FED2-E721-46A4-A63E-1BF3061FB076}"/>
                      </a:ext>
                    </a:extLst>
                  </p:cNvPr>
                  <p:cNvSpPr txBox="1"/>
                  <p:nvPr/>
                </p:nvSpPr>
                <p:spPr>
                  <a:xfrm>
                    <a:off x="1047474" y="4139345"/>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2" name="TextBox 121"/>
                  <p:cNvSpPr txBox="1">
                    <a:spLocks noRot="1" noChangeAspect="1" noMove="1" noResize="1" noEditPoints="1" noAdjustHandles="1" noChangeArrowheads="1" noChangeShapeType="1" noTextEdit="1"/>
                  </p:cNvSpPr>
                  <p:nvPr/>
                </p:nvSpPr>
                <p:spPr>
                  <a:xfrm>
                    <a:off x="1047474" y="4139345"/>
                    <a:ext cx="295821" cy="334566"/>
                  </a:xfrm>
                  <a:prstGeom prst="roundRect">
                    <a:avLst/>
                  </a:prstGeom>
                  <a:blipFill>
                    <a:blip r:embed="rId47"/>
                    <a:stretch>
                      <a:fillRect r="-31373"/>
                    </a:stretch>
                  </a:blipFill>
                  <a:ln w="12700">
                    <a:solidFill>
                      <a:schemeClr val="tx1"/>
                    </a:solidFill>
                  </a:ln>
                </p:spPr>
                <p:txBody>
                  <a:bodyPr/>
                  <a:lstStyle/>
                  <a:p>
                    <a:r>
                      <a:rPr lang="en-US">
                        <a:noFill/>
                      </a:rPr>
                      <a:t> </a:t>
                    </a:r>
                  </a:p>
                </p:txBody>
              </p:sp>
            </mc:Fallback>
          </mc:AlternateContent>
        </p:grpSp>
        <p:pic>
          <p:nvPicPr>
            <p:cNvPr id="309" name="Picture 2" descr="Image result for cross error">
              <a:extLst>
                <a:ext uri="{FF2B5EF4-FFF2-40B4-BE49-F238E27FC236}">
                  <a16:creationId xmlns:a16="http://schemas.microsoft.com/office/drawing/2014/main" id="{613332B9-2FEF-45D5-899E-893C06153BE4}"/>
                </a:ext>
              </a:extLst>
            </p:cNvPr>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6244450" y="5269062"/>
              <a:ext cx="375874" cy="3902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3B1606ED-BBD7-4E60-8EAA-FB7BD43CD34C}"/>
                    </a:ext>
                  </a:extLst>
                </p:cNvPr>
                <p:cNvSpPr txBox="1"/>
                <p:nvPr/>
              </p:nvSpPr>
              <p:spPr>
                <a:xfrm>
                  <a:off x="5930081" y="5623079"/>
                  <a:ext cx="1051442" cy="400110"/>
                </a:xfrm>
                <a:prstGeom prst="rect">
                  <a:avLst/>
                </a:prstGeom>
                <a:noFill/>
              </p:spPr>
              <p:txBody>
                <a:bodyPr wrap="none" rtlCol="0">
                  <a:spAutoFit/>
                </a:bodyPr>
                <a:lstStyle/>
                <a:p>
                  <a:r>
                    <a:rPr lang="en-US" sz="2000" dirty="0"/>
                    <a:t>If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oMath>
                  </a14:m>
                  <a:endParaRPr lang="en-US" sz="20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5930081" y="5623079"/>
                  <a:ext cx="1051442" cy="400110"/>
                </a:xfrm>
                <a:prstGeom prst="rect">
                  <a:avLst/>
                </a:prstGeom>
                <a:blipFill>
                  <a:blip r:embed="rId48"/>
                  <a:stretch>
                    <a:fillRect l="-6395" t="-7576" b="-25758"/>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EAED8F00-73D5-460F-AAF2-6290A2D08A11}"/>
              </a:ext>
            </a:extLst>
          </p:cNvPr>
          <p:cNvGrpSpPr/>
          <p:nvPr/>
        </p:nvGrpSpPr>
        <p:grpSpPr>
          <a:xfrm>
            <a:off x="9635944" y="2450145"/>
            <a:ext cx="2045162" cy="1044215"/>
            <a:chOff x="7550323" y="3099496"/>
            <a:chExt cx="2045162" cy="1044215"/>
          </a:xfrm>
        </p:grpSpPr>
        <p:grpSp>
          <p:nvGrpSpPr>
            <p:cNvPr id="315" name="Group 314">
              <a:extLst>
                <a:ext uri="{FF2B5EF4-FFF2-40B4-BE49-F238E27FC236}">
                  <a16:creationId xmlns:a16="http://schemas.microsoft.com/office/drawing/2014/main" id="{B74A35CB-6AA4-4E34-9EDD-2E5FE63FF5CF}"/>
                </a:ext>
              </a:extLst>
            </p:cNvPr>
            <p:cNvGrpSpPr/>
            <p:nvPr/>
          </p:nvGrpSpPr>
          <p:grpSpPr>
            <a:xfrm>
              <a:off x="7974693" y="3099496"/>
              <a:ext cx="1242286" cy="340519"/>
              <a:chOff x="1760760" y="5102726"/>
              <a:chExt cx="1242286" cy="340519"/>
            </a:xfrm>
          </p:grpSpPr>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0654C956-76B0-4C80-A97C-68E0967963AA}"/>
                      </a:ext>
                    </a:extLst>
                  </p:cNvPr>
                  <p:cNvSpPr txBox="1"/>
                  <p:nvPr/>
                </p:nvSpPr>
                <p:spPr>
                  <a:xfrm>
                    <a:off x="1760760" y="5102726"/>
                    <a:ext cx="938573"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defPPr>
                      <a:defRPr lang="nl-NL"/>
                    </a:defPPr>
                    <a:lvl1pPr algn="r">
                      <a:defRPr sz="2000" b="1" i="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𝐝𝐢𝐞</m:t>
                          </m:r>
                          <m:r>
                            <a:rPr lang="en-US" smtClean="0">
                              <a:latin typeface="Cambria Math" panose="02040503050406030204" pitchFamily="18" charset="0"/>
                            </a:rPr>
                            <m:t> </m:t>
                          </m:r>
                          <m:r>
                            <a:rPr lang="en-US" b="0" i="1" smtClean="0">
                              <a:latin typeface="Cambria Math" panose="02040503050406030204" pitchFamily="18" charset="0"/>
                            </a:rPr>
                            <m:t>𝑉</m:t>
                          </m:r>
                          <m:r>
                            <a:rPr lang="en-US">
                              <a:latin typeface="Cambria Math" panose="02040503050406030204" pitchFamily="18" charset="0"/>
                            </a:rPr>
                            <m:t> </m:t>
                          </m:r>
                          <m:r>
                            <a:rPr lang="en-US" b="0" i="1" smtClean="0">
                              <a:latin typeface="Cambria Math" panose="02040503050406030204" pitchFamily="18" charset="0"/>
                            </a:rPr>
                            <m:t>𝑁</m:t>
                          </m:r>
                        </m:oMath>
                      </m:oMathPara>
                    </a14:m>
                    <a:endParaRPr lang="en-US" b="0" i="1" dirty="0"/>
                  </a:p>
                </p:txBody>
              </p:sp>
            </mc:Choice>
            <mc:Fallback xmlns="">
              <p:sp>
                <p:nvSpPr>
                  <p:cNvPr id="316" name="TextBox 315">
                    <a:extLst>
                      <a:ext uri="{FF2B5EF4-FFF2-40B4-BE49-F238E27FC236}">
                        <a16:creationId xmlns:a16="http://schemas.microsoft.com/office/drawing/2014/main" id="{0654C956-76B0-4C80-A97C-68E0967963AA}"/>
                      </a:ext>
                    </a:extLst>
                  </p:cNvPr>
                  <p:cNvSpPr txBox="1">
                    <a:spLocks noRot="1" noChangeAspect="1" noMove="1" noResize="1" noEditPoints="1" noAdjustHandles="1" noChangeArrowheads="1" noChangeShapeType="1" noTextEdit="1"/>
                  </p:cNvSpPr>
                  <p:nvPr/>
                </p:nvSpPr>
                <p:spPr>
                  <a:xfrm>
                    <a:off x="1760760" y="5102726"/>
                    <a:ext cx="938573" cy="340519"/>
                  </a:xfrm>
                  <a:prstGeom prst="roundRect">
                    <a:avLst/>
                  </a:prstGeom>
                  <a:blipFill>
                    <a:blip r:embed="rId65"/>
                    <a:stretch>
                      <a:fillRect l="-3846" r="-3846" b="-3448"/>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95BEDF43-DC7A-4A1F-B513-AF208DE67818}"/>
                      </a:ext>
                    </a:extLst>
                  </p:cNvPr>
                  <p:cNvSpPr txBox="1"/>
                  <p:nvPr/>
                </p:nvSpPr>
                <p:spPr>
                  <a:xfrm>
                    <a:off x="2707225" y="5102726"/>
                    <a:ext cx="295821" cy="334566"/>
                  </a:xfrm>
                  <a:prstGeom prst="roundRect">
                    <a:avLst/>
                  </a:prstGeom>
                  <a:solidFill>
                    <a:schemeClr val="bg2"/>
                  </a:solidFill>
                  <a:ln w="12700">
                    <a:solidFill>
                      <a:schemeClr val="tx1"/>
                    </a:solidFill>
                  </a:ln>
                </p:spPr>
                <p:txBody>
                  <a:bodyPr wrap="square" lIns="0" tIns="0" rIns="0" bIns="0" rtlCol="0">
                    <a:spAutoFit/>
                  </a:bodyPr>
                  <a:lstStyle>
                    <a:defPPr>
                      <a:defRPr lang="nl-NL"/>
                    </a:defPPr>
                    <a:lvl1pPr algn="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smtClean="0">
                                  <a:latin typeface="Cambria Math" panose="02040503050406030204" pitchFamily="18" charset="0"/>
                                </a:rPr>
                                <m:t>𝑎</m:t>
                              </m:r>
                            </m:e>
                          </m:acc>
                        </m:oMath>
                      </m:oMathPara>
                    </a14:m>
                    <a:endParaRPr lang="en-US" dirty="0"/>
                  </a:p>
                </p:txBody>
              </p:sp>
            </mc:Choice>
            <mc:Fallback xmlns="">
              <p:sp>
                <p:nvSpPr>
                  <p:cNvPr id="317" name="TextBox 316">
                    <a:extLst>
                      <a:ext uri="{FF2B5EF4-FFF2-40B4-BE49-F238E27FC236}">
                        <a16:creationId xmlns:a16="http://schemas.microsoft.com/office/drawing/2014/main" id="{95BEDF43-DC7A-4A1F-B513-AF208DE67818}"/>
                      </a:ext>
                    </a:extLst>
                  </p:cNvPr>
                  <p:cNvSpPr txBox="1">
                    <a:spLocks noRot="1" noChangeAspect="1" noMove="1" noResize="1" noEditPoints="1" noAdjustHandles="1" noChangeArrowheads="1" noChangeShapeType="1" noTextEdit="1"/>
                  </p:cNvSpPr>
                  <p:nvPr/>
                </p:nvSpPr>
                <p:spPr>
                  <a:xfrm>
                    <a:off x="2707225" y="5102726"/>
                    <a:ext cx="295821" cy="334566"/>
                  </a:xfrm>
                  <a:prstGeom prst="roundRect">
                    <a:avLst/>
                  </a:prstGeom>
                  <a:blipFill>
                    <a:blip r:embed="rId66"/>
                    <a:stretch>
                      <a:fillRect r="-32000"/>
                    </a:stretch>
                  </a:blipFill>
                  <a:ln w="12700">
                    <a:solidFill>
                      <a:schemeClr val="tx1"/>
                    </a:solidFill>
                  </a:ln>
                </p:spPr>
                <p:txBody>
                  <a:bodyPr/>
                  <a:lstStyle/>
                  <a:p>
                    <a:r>
                      <a:rPr lang="en-NL">
                        <a:noFill/>
                      </a:rPr>
                      <a:t> </a:t>
                    </a:r>
                  </a:p>
                </p:txBody>
              </p:sp>
            </mc:Fallback>
          </mc:AlternateContent>
        </p:grpSp>
        <p:grpSp>
          <p:nvGrpSpPr>
            <p:cNvPr id="318" name="Group 317">
              <a:extLst>
                <a:ext uri="{FF2B5EF4-FFF2-40B4-BE49-F238E27FC236}">
                  <a16:creationId xmlns:a16="http://schemas.microsoft.com/office/drawing/2014/main" id="{E0873A9D-1F5B-4094-ACB7-8F1551321CC1}"/>
                </a:ext>
              </a:extLst>
            </p:cNvPr>
            <p:cNvGrpSpPr/>
            <p:nvPr/>
          </p:nvGrpSpPr>
          <p:grpSpPr>
            <a:xfrm>
              <a:off x="7550323" y="3809145"/>
              <a:ext cx="552150" cy="334566"/>
              <a:chOff x="2450896" y="5004752"/>
              <a:chExt cx="552150" cy="334566"/>
            </a:xfrm>
          </p:grpSpPr>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7BEC9691-0EC6-4FAE-91E9-192AF576D42B}"/>
                      </a:ext>
                    </a:extLst>
                  </p:cNvPr>
                  <p:cNvSpPr txBox="1"/>
                  <p:nvPr/>
                </p:nvSpPr>
                <p:spPr>
                  <a:xfrm>
                    <a:off x="2450896" y="5004752"/>
                    <a:ext cx="248437" cy="328613"/>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defPPr>
                      <a:defRPr lang="nl-NL"/>
                    </a:defPPr>
                    <a:lvl1pPr algn="r">
                      <a:defRPr sz="2000" b="1" i="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oMath>
                      </m:oMathPara>
                    </a14:m>
                    <a:endParaRPr lang="en-US" b="0" i="1" dirty="0"/>
                  </a:p>
                </p:txBody>
              </p:sp>
            </mc:Choice>
            <mc:Fallback xmlns="">
              <p:sp>
                <p:nvSpPr>
                  <p:cNvPr id="319" name="TextBox 318">
                    <a:extLst>
                      <a:ext uri="{FF2B5EF4-FFF2-40B4-BE49-F238E27FC236}">
                        <a16:creationId xmlns:a16="http://schemas.microsoft.com/office/drawing/2014/main" id="{7BEC9691-0EC6-4FAE-91E9-192AF576D42B}"/>
                      </a:ext>
                    </a:extLst>
                  </p:cNvPr>
                  <p:cNvSpPr txBox="1">
                    <a:spLocks noRot="1" noChangeAspect="1" noMove="1" noResize="1" noEditPoints="1" noAdjustHandles="1" noChangeArrowheads="1" noChangeShapeType="1" noTextEdit="1"/>
                  </p:cNvSpPr>
                  <p:nvPr/>
                </p:nvSpPr>
                <p:spPr>
                  <a:xfrm>
                    <a:off x="2450896" y="5004752"/>
                    <a:ext cx="248437" cy="328613"/>
                  </a:xfrm>
                  <a:prstGeom prst="roundRect">
                    <a:avLst/>
                  </a:prstGeom>
                  <a:blipFill>
                    <a:blip r:embed="rId67"/>
                    <a:stretch>
                      <a:fillRect l="-16667" r="-14286" b="-5357"/>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FDF5F30E-DCEF-4997-9E6F-3D43CDE173C9}"/>
                      </a:ext>
                    </a:extLst>
                  </p:cNvPr>
                  <p:cNvSpPr txBox="1"/>
                  <p:nvPr/>
                </p:nvSpPr>
                <p:spPr>
                  <a:xfrm>
                    <a:off x="2707225" y="5004752"/>
                    <a:ext cx="295821" cy="334566"/>
                  </a:xfrm>
                  <a:prstGeom prst="roundRect">
                    <a:avLst/>
                  </a:prstGeom>
                  <a:solidFill>
                    <a:schemeClr val="bg2"/>
                  </a:solidFill>
                  <a:ln w="12700">
                    <a:solidFill>
                      <a:schemeClr val="tx1"/>
                    </a:solidFill>
                  </a:ln>
                </p:spPr>
                <p:txBody>
                  <a:bodyPr wrap="square" lIns="0" tIns="0" rIns="0" bIns="0" rtlCol="0">
                    <a:spAutoFit/>
                  </a:bodyPr>
                  <a:lstStyle>
                    <a:defPPr>
                      <a:defRPr lang="nl-NL"/>
                    </a:defPPr>
                    <a:lvl1pPr algn="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smtClean="0">
                                  <a:latin typeface="Cambria Math" panose="02040503050406030204" pitchFamily="18" charset="0"/>
                                </a:rPr>
                                <m:t>𝑎</m:t>
                              </m:r>
                            </m:e>
                          </m:acc>
                        </m:oMath>
                      </m:oMathPara>
                    </a14:m>
                    <a:endParaRPr lang="en-US" dirty="0"/>
                  </a:p>
                </p:txBody>
              </p:sp>
            </mc:Choice>
            <mc:Fallback xmlns="">
              <p:sp>
                <p:nvSpPr>
                  <p:cNvPr id="320" name="TextBox 319">
                    <a:extLst>
                      <a:ext uri="{FF2B5EF4-FFF2-40B4-BE49-F238E27FC236}">
                        <a16:creationId xmlns:a16="http://schemas.microsoft.com/office/drawing/2014/main" id="{FDF5F30E-DCEF-4997-9E6F-3D43CDE173C9}"/>
                      </a:ext>
                    </a:extLst>
                  </p:cNvPr>
                  <p:cNvSpPr txBox="1">
                    <a:spLocks noRot="1" noChangeAspect="1" noMove="1" noResize="1" noEditPoints="1" noAdjustHandles="1" noChangeArrowheads="1" noChangeShapeType="1" noTextEdit="1"/>
                  </p:cNvSpPr>
                  <p:nvPr/>
                </p:nvSpPr>
                <p:spPr>
                  <a:xfrm>
                    <a:off x="2707225" y="5004752"/>
                    <a:ext cx="295821" cy="334566"/>
                  </a:xfrm>
                  <a:prstGeom prst="roundRect">
                    <a:avLst/>
                  </a:prstGeom>
                  <a:blipFill>
                    <a:blip r:embed="rId68"/>
                    <a:stretch>
                      <a:fillRect r="-34000"/>
                    </a:stretch>
                  </a:blipFill>
                  <a:ln w="12700">
                    <a:solidFill>
                      <a:schemeClr val="tx1"/>
                    </a:solidFill>
                  </a:ln>
                </p:spPr>
                <p:txBody>
                  <a:bodyPr/>
                  <a:lstStyle/>
                  <a:p>
                    <a:r>
                      <a:rPr lang="en-NL">
                        <a:noFill/>
                      </a:rPr>
                      <a:t> </a:t>
                    </a:r>
                  </a:p>
                </p:txBody>
              </p:sp>
            </mc:Fallback>
          </mc:AlternateContent>
        </p:grpSp>
        <p:grpSp>
          <p:nvGrpSpPr>
            <p:cNvPr id="321" name="Group 320">
              <a:extLst>
                <a:ext uri="{FF2B5EF4-FFF2-40B4-BE49-F238E27FC236}">
                  <a16:creationId xmlns:a16="http://schemas.microsoft.com/office/drawing/2014/main" id="{DA9B4A03-6422-4467-A8EC-B96D2AD49AD6}"/>
                </a:ext>
              </a:extLst>
            </p:cNvPr>
            <p:cNvGrpSpPr/>
            <p:nvPr/>
          </p:nvGrpSpPr>
          <p:grpSpPr>
            <a:xfrm>
              <a:off x="9013326" y="3807596"/>
              <a:ext cx="582159" cy="334566"/>
              <a:chOff x="2420887" y="5004752"/>
              <a:chExt cx="582159" cy="334566"/>
            </a:xfrm>
          </p:grpSpPr>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02C0A89B-5F3D-4E0A-A07C-C5926C9E341E}"/>
                      </a:ext>
                    </a:extLst>
                  </p:cNvPr>
                  <p:cNvSpPr txBox="1"/>
                  <p:nvPr/>
                </p:nvSpPr>
                <p:spPr>
                  <a:xfrm>
                    <a:off x="2420887" y="5004752"/>
                    <a:ext cx="278446" cy="334566"/>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defPPr>
                      <a:defRPr lang="nl-NL"/>
                    </a:defPPr>
                    <a:lvl1pPr algn="r">
                      <a:defRPr sz="2000" b="1" i="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oMath>
                      </m:oMathPara>
                    </a14:m>
                    <a:endParaRPr lang="en-US" b="0" i="1" dirty="0"/>
                  </a:p>
                </p:txBody>
              </p:sp>
            </mc:Choice>
            <mc:Fallback xmlns="">
              <p:sp>
                <p:nvSpPr>
                  <p:cNvPr id="322" name="TextBox 321">
                    <a:extLst>
                      <a:ext uri="{FF2B5EF4-FFF2-40B4-BE49-F238E27FC236}">
                        <a16:creationId xmlns:a16="http://schemas.microsoft.com/office/drawing/2014/main" id="{02C0A89B-5F3D-4E0A-A07C-C5926C9E341E}"/>
                      </a:ext>
                    </a:extLst>
                  </p:cNvPr>
                  <p:cNvSpPr txBox="1">
                    <a:spLocks noRot="1" noChangeAspect="1" noMove="1" noResize="1" noEditPoints="1" noAdjustHandles="1" noChangeArrowheads="1" noChangeShapeType="1" noTextEdit="1"/>
                  </p:cNvSpPr>
                  <p:nvPr/>
                </p:nvSpPr>
                <p:spPr>
                  <a:xfrm>
                    <a:off x="2420887" y="5004752"/>
                    <a:ext cx="278446" cy="334566"/>
                  </a:xfrm>
                  <a:prstGeom prst="roundRect">
                    <a:avLst/>
                  </a:prstGeom>
                  <a:blipFill>
                    <a:blip r:embed="rId69"/>
                    <a:stretch>
                      <a:fillRect l="-14894" r="-12766" b="-3509"/>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3318D447-8FF5-4FC6-9584-9412E243A2E8}"/>
                      </a:ext>
                    </a:extLst>
                  </p:cNvPr>
                  <p:cNvSpPr txBox="1"/>
                  <p:nvPr/>
                </p:nvSpPr>
                <p:spPr>
                  <a:xfrm>
                    <a:off x="2707225" y="5004752"/>
                    <a:ext cx="295821" cy="334566"/>
                  </a:xfrm>
                  <a:prstGeom prst="roundRect">
                    <a:avLst/>
                  </a:prstGeom>
                  <a:solidFill>
                    <a:schemeClr val="bg2"/>
                  </a:solidFill>
                  <a:ln w="12700">
                    <a:solidFill>
                      <a:schemeClr val="tx1"/>
                    </a:solidFill>
                  </a:ln>
                </p:spPr>
                <p:txBody>
                  <a:bodyPr wrap="square" lIns="0" tIns="0" rIns="0" bIns="0" rtlCol="0">
                    <a:spAutoFit/>
                  </a:bodyPr>
                  <a:lstStyle>
                    <a:defPPr>
                      <a:defRPr lang="nl-NL"/>
                    </a:defPPr>
                    <a:lvl1pPr algn="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smtClean="0">
                                  <a:latin typeface="Cambria Math" panose="02040503050406030204" pitchFamily="18" charset="0"/>
                                </a:rPr>
                                <m:t>𝑎</m:t>
                              </m:r>
                            </m:e>
                          </m:acc>
                        </m:oMath>
                      </m:oMathPara>
                    </a14:m>
                    <a:endParaRPr lang="en-US" dirty="0"/>
                  </a:p>
                </p:txBody>
              </p:sp>
            </mc:Choice>
            <mc:Fallback xmlns="">
              <p:sp>
                <p:nvSpPr>
                  <p:cNvPr id="323" name="TextBox 322">
                    <a:extLst>
                      <a:ext uri="{FF2B5EF4-FFF2-40B4-BE49-F238E27FC236}">
                        <a16:creationId xmlns:a16="http://schemas.microsoft.com/office/drawing/2014/main" id="{3318D447-8FF5-4FC6-9584-9412E243A2E8}"/>
                      </a:ext>
                    </a:extLst>
                  </p:cNvPr>
                  <p:cNvSpPr txBox="1">
                    <a:spLocks noRot="1" noChangeAspect="1" noMove="1" noResize="1" noEditPoints="1" noAdjustHandles="1" noChangeArrowheads="1" noChangeShapeType="1" noTextEdit="1"/>
                  </p:cNvSpPr>
                  <p:nvPr/>
                </p:nvSpPr>
                <p:spPr>
                  <a:xfrm>
                    <a:off x="2707225" y="5004752"/>
                    <a:ext cx="295821" cy="334566"/>
                  </a:xfrm>
                  <a:prstGeom prst="roundRect">
                    <a:avLst/>
                  </a:prstGeom>
                  <a:blipFill>
                    <a:blip r:embed="rId70"/>
                    <a:stretch>
                      <a:fillRect r="-34000"/>
                    </a:stretch>
                  </a:blipFill>
                  <a:ln w="12700">
                    <a:solidFill>
                      <a:schemeClr val="tx1"/>
                    </a:solidFill>
                  </a:ln>
                </p:spPr>
                <p:txBody>
                  <a:bodyPr/>
                  <a:lstStyle/>
                  <a:p>
                    <a:r>
                      <a:rPr lang="en-NL">
                        <a:noFill/>
                      </a:rPr>
                      <a:t> </a:t>
                    </a:r>
                  </a:p>
                </p:txBody>
              </p:sp>
            </mc:Fallback>
          </mc:AlternateContent>
        </p:grpSp>
        <p:cxnSp>
          <p:nvCxnSpPr>
            <p:cNvPr id="324" name="Straight Connector 323">
              <a:extLst>
                <a:ext uri="{FF2B5EF4-FFF2-40B4-BE49-F238E27FC236}">
                  <a16:creationId xmlns:a16="http://schemas.microsoft.com/office/drawing/2014/main" id="{D7FCA439-F76B-4BD5-AE0F-C946FCC1B44D}"/>
                </a:ext>
              </a:extLst>
            </p:cNvPr>
            <p:cNvCxnSpPr>
              <a:cxnSpLocks/>
              <a:stCxn id="316" idx="2"/>
              <a:endCxn id="319" idx="0"/>
            </p:cNvCxnSpPr>
            <p:nvPr/>
          </p:nvCxnSpPr>
          <p:spPr>
            <a:xfrm flipH="1">
              <a:off x="7674542" y="3440015"/>
              <a:ext cx="769438" cy="369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25969B3-2CA7-4D41-8A52-2C05D6D50841}"/>
                </a:ext>
              </a:extLst>
            </p:cNvPr>
            <p:cNvCxnSpPr>
              <a:cxnSpLocks/>
              <a:stCxn id="322" idx="0"/>
              <a:endCxn id="316" idx="2"/>
            </p:cNvCxnSpPr>
            <p:nvPr/>
          </p:nvCxnSpPr>
          <p:spPr>
            <a:xfrm flipH="1" flipV="1">
              <a:off x="8443980" y="3440015"/>
              <a:ext cx="708569" cy="3675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6" name="cl_rule">
            <a:extLst>
              <a:ext uri="{FF2B5EF4-FFF2-40B4-BE49-F238E27FC236}">
                <a16:creationId xmlns:a16="http://schemas.microsoft.com/office/drawing/2014/main" id="{A55BCD15-4723-4630-8871-87B9C853DD1F}"/>
              </a:ext>
            </a:extLst>
          </p:cNvPr>
          <p:cNvGrpSpPr/>
          <p:nvPr/>
        </p:nvGrpSpPr>
        <p:grpSpPr>
          <a:xfrm>
            <a:off x="7714505" y="4871093"/>
            <a:ext cx="840790" cy="810720"/>
            <a:chOff x="6031134" y="4848623"/>
            <a:chExt cx="840790" cy="810720"/>
          </a:xfrm>
        </p:grpSpPr>
        <p:grpSp>
          <p:nvGrpSpPr>
            <p:cNvPr id="328" name="Group 327">
              <a:extLst>
                <a:ext uri="{FF2B5EF4-FFF2-40B4-BE49-F238E27FC236}">
                  <a16:creationId xmlns:a16="http://schemas.microsoft.com/office/drawing/2014/main" id="{6A5F5158-2FC7-4574-8EB3-765BB174B7C1}"/>
                </a:ext>
              </a:extLst>
            </p:cNvPr>
            <p:cNvGrpSpPr/>
            <p:nvPr/>
          </p:nvGrpSpPr>
          <p:grpSpPr>
            <a:xfrm>
              <a:off x="6031134" y="4848623"/>
              <a:ext cx="840790" cy="340519"/>
              <a:chOff x="589593" y="4139345"/>
              <a:chExt cx="840790" cy="340519"/>
            </a:xfrm>
          </p:grpSpPr>
          <mc:AlternateContent xmlns:mc="http://schemas.openxmlformats.org/markup-compatibility/2006" xmlns:a14="http://schemas.microsoft.com/office/drawing/2010/main">
            <mc:Choice Requires="a14">
              <p:sp>
                <p:nvSpPr>
                  <p:cNvPr id="331" name="TextBox 330">
                    <a:extLst>
                      <a:ext uri="{FF2B5EF4-FFF2-40B4-BE49-F238E27FC236}">
                        <a16:creationId xmlns:a16="http://schemas.microsoft.com/office/drawing/2014/main" id="{1E241578-7011-42E3-A55E-798AE5833071}"/>
                      </a:ext>
                    </a:extLst>
                  </p:cNvPr>
                  <p:cNvSpPr txBox="1"/>
                  <p:nvPr/>
                </p:nvSpPr>
                <p:spPr>
                  <a:xfrm>
                    <a:off x="589593" y="4139345"/>
                    <a:ext cx="539335"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𝐳𝐢𝐣𝐧</m:t>
                          </m:r>
                        </m:oMath>
                      </m:oMathPara>
                    </a14:m>
                    <a:endParaRPr lang="en-US" sz="2000" i="1" dirty="0"/>
                  </a:p>
                </p:txBody>
              </p:sp>
            </mc:Choice>
            <mc:Fallback xmlns="">
              <p:sp>
                <p:nvSpPr>
                  <p:cNvPr id="331" name="TextBox 330">
                    <a:extLst>
                      <a:ext uri="{FF2B5EF4-FFF2-40B4-BE49-F238E27FC236}">
                        <a16:creationId xmlns:a16="http://schemas.microsoft.com/office/drawing/2014/main" id="{1E241578-7011-42E3-A55E-798AE5833071}"/>
                      </a:ext>
                    </a:extLst>
                  </p:cNvPr>
                  <p:cNvSpPr txBox="1">
                    <a:spLocks noRot="1" noChangeAspect="1" noMove="1" noResize="1" noEditPoints="1" noAdjustHandles="1" noChangeArrowheads="1" noChangeShapeType="1" noTextEdit="1"/>
                  </p:cNvSpPr>
                  <p:nvPr/>
                </p:nvSpPr>
                <p:spPr>
                  <a:xfrm>
                    <a:off x="589593" y="4139345"/>
                    <a:ext cx="539335" cy="340519"/>
                  </a:xfrm>
                  <a:prstGeom prst="roundRect">
                    <a:avLst/>
                  </a:prstGeom>
                  <a:blipFill>
                    <a:blip r:embed="rId71"/>
                    <a:stretch>
                      <a:fillRect l="-12222" r="-13333" b="-22414"/>
                    </a:stretch>
                  </a:blipFill>
                  <a:ln w="1270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332" name="TextBox 331">
                    <a:extLst>
                      <a:ext uri="{FF2B5EF4-FFF2-40B4-BE49-F238E27FC236}">
                        <a16:creationId xmlns:a16="http://schemas.microsoft.com/office/drawing/2014/main" id="{4A818DEA-D7BB-40D7-8804-5AA0BEE3C983}"/>
                      </a:ext>
                    </a:extLst>
                  </p:cNvPr>
                  <p:cNvSpPr txBox="1"/>
                  <p:nvPr/>
                </p:nvSpPr>
                <p:spPr>
                  <a:xfrm>
                    <a:off x="1134562" y="4139345"/>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332" name="TextBox 331">
                    <a:extLst>
                      <a:ext uri="{FF2B5EF4-FFF2-40B4-BE49-F238E27FC236}">
                        <a16:creationId xmlns:a16="http://schemas.microsoft.com/office/drawing/2014/main" id="{4A818DEA-D7BB-40D7-8804-5AA0BEE3C983}"/>
                      </a:ext>
                    </a:extLst>
                  </p:cNvPr>
                  <p:cNvSpPr txBox="1">
                    <a:spLocks noRot="1" noChangeAspect="1" noMove="1" noResize="1" noEditPoints="1" noAdjustHandles="1" noChangeArrowheads="1" noChangeShapeType="1" noTextEdit="1"/>
                  </p:cNvSpPr>
                  <p:nvPr/>
                </p:nvSpPr>
                <p:spPr>
                  <a:xfrm>
                    <a:off x="1134562" y="4139345"/>
                    <a:ext cx="295821" cy="334566"/>
                  </a:xfrm>
                  <a:prstGeom prst="roundRect">
                    <a:avLst/>
                  </a:prstGeom>
                  <a:blipFill>
                    <a:blip r:embed="rId72"/>
                    <a:stretch>
                      <a:fillRect r="-34000"/>
                    </a:stretch>
                  </a:blipFill>
                  <a:ln w="12700">
                    <a:solidFill>
                      <a:schemeClr val="tx1"/>
                    </a:solidFill>
                  </a:ln>
                </p:spPr>
                <p:txBody>
                  <a:bodyPr/>
                  <a:lstStyle/>
                  <a:p>
                    <a:r>
                      <a:rPr lang="en-NL">
                        <a:noFill/>
                      </a:rPr>
                      <a:t> </a:t>
                    </a:r>
                  </a:p>
                </p:txBody>
              </p:sp>
            </mc:Fallback>
          </mc:AlternateContent>
        </p:grpSp>
        <p:pic>
          <p:nvPicPr>
            <p:cNvPr id="329" name="Picture 2" descr="Image result for cross error">
              <a:extLst>
                <a:ext uri="{FF2B5EF4-FFF2-40B4-BE49-F238E27FC236}">
                  <a16:creationId xmlns:a16="http://schemas.microsoft.com/office/drawing/2014/main" id="{470FE10C-DB72-4A9B-B77D-794171818540}"/>
                </a:ext>
              </a:extLst>
            </p:cNvPr>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6244450" y="5269062"/>
              <a:ext cx="375874" cy="3902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34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9"/>
                                        </p:tgtEl>
                                        <p:attrNameLst>
                                          <p:attrName>style.opacity</p:attrName>
                                        </p:attrNameLst>
                                      </p:cBhvr>
                                      <p:to>
                                        <p:strVal val="0.5"/>
                                      </p:to>
                                    </p:set>
                                    <p:animEffect filter="image" prLst="opacity: 0.5">
                                      <p:cBhvr rctx="IE">
                                        <p:cTn id="7" dur="indefinite"/>
                                        <p:tgtEl>
                                          <p:spTgt spid="209"/>
                                        </p:tgtEl>
                                      </p:cBhvr>
                                    </p:animEffect>
                                  </p:childTnLst>
                                </p:cTn>
                              </p:par>
                              <p:par>
                                <p:cTn id="8" presetID="9" presetClass="emph" presetSubtype="0" nodeType="withEffect">
                                  <p:stCondLst>
                                    <p:cond delay="0"/>
                                  </p:stCondLst>
                                  <p:childTnLst>
                                    <p:set>
                                      <p:cBhvr>
                                        <p:cTn id="9" dur="indefinite"/>
                                        <p:tgtEl>
                                          <p:spTgt spid="243"/>
                                        </p:tgtEl>
                                        <p:attrNameLst>
                                          <p:attrName>style.opacity</p:attrName>
                                        </p:attrNameLst>
                                      </p:cBhvr>
                                      <p:to>
                                        <p:strVal val="0.5"/>
                                      </p:to>
                                    </p:set>
                                    <p:animEffect filter="image" prLst="opacity: 0.5">
                                      <p:cBhvr rctx="IE">
                                        <p:cTn id="10" dur="indefinite"/>
                                        <p:tgtEl>
                                          <p:spTgt spid="243"/>
                                        </p:tgtEl>
                                      </p:cBhvr>
                                    </p:animEffect>
                                  </p:childTnLst>
                                </p:cTn>
                              </p:par>
                              <p:par>
                                <p:cTn id="11" presetID="9" presetClass="emph" presetSubtype="0" nodeType="withEffect">
                                  <p:stCondLst>
                                    <p:cond delay="0"/>
                                  </p:stCondLst>
                                  <p:childTnLst>
                                    <p:set>
                                      <p:cBhvr>
                                        <p:cTn id="12" dur="indefinite"/>
                                        <p:tgtEl>
                                          <p:spTgt spid="263"/>
                                        </p:tgtEl>
                                        <p:attrNameLst>
                                          <p:attrName>style.opacity</p:attrName>
                                        </p:attrNameLst>
                                      </p:cBhvr>
                                      <p:to>
                                        <p:strVal val="0.5"/>
                                      </p:to>
                                    </p:set>
                                    <p:animEffect filter="image" prLst="opacity: 0.5">
                                      <p:cBhvr rctx="IE">
                                        <p:cTn id="13" dur="indefinite"/>
                                        <p:tgtEl>
                                          <p:spTgt spid="263"/>
                                        </p:tgtEl>
                                      </p:cBhvr>
                                    </p:animEffect>
                                  </p:childTnLst>
                                </p:cTn>
                              </p:par>
                              <p:par>
                                <p:cTn id="14" presetID="9" presetClass="emph" presetSubtype="0" nodeType="withEffect">
                                  <p:stCondLst>
                                    <p:cond delay="0"/>
                                  </p:stCondLst>
                                  <p:childTnLst>
                                    <p:set>
                                      <p:cBhvr>
                                        <p:cTn id="15" dur="indefinite"/>
                                        <p:tgtEl>
                                          <p:spTgt spid="326"/>
                                        </p:tgtEl>
                                        <p:attrNameLst>
                                          <p:attrName>style.opacity</p:attrName>
                                        </p:attrNameLst>
                                      </p:cBhvr>
                                      <p:to>
                                        <p:strVal val="0.5"/>
                                      </p:to>
                                    </p:set>
                                    <p:animEffect filter="image" prLst="opacity: 0.5">
                                      <p:cBhvr rctx="IE">
                                        <p:cTn id="16" dur="indefinite"/>
                                        <p:tgtEl>
                                          <p:spTgt spid="326"/>
                                        </p:tgtEl>
                                      </p:cBhvr>
                                    </p:animEffect>
                                  </p:childTnLst>
                                </p:cTn>
                              </p:par>
                              <p:par>
                                <p:cTn id="17" presetID="9" presetClass="emph" presetSubtype="0" nodeType="withEffect">
                                  <p:stCondLst>
                                    <p:cond delay="0"/>
                                  </p:stCondLst>
                                  <p:childTnLst>
                                    <p:set>
                                      <p:cBhvr>
                                        <p:cTn id="18" dur="indefinite"/>
                                        <p:tgtEl>
                                          <p:spTgt spid="233"/>
                                        </p:tgtEl>
                                        <p:attrNameLst>
                                          <p:attrName>style.opacity</p:attrName>
                                        </p:attrNameLst>
                                      </p:cBhvr>
                                      <p:to>
                                        <p:strVal val="0.5"/>
                                      </p:to>
                                    </p:set>
                                    <p:animEffect filter="image" prLst="opacity: 0.5">
                                      <p:cBhvr rctx="IE">
                                        <p:cTn id="19" dur="indefinite"/>
                                        <p:tgtEl>
                                          <p:spTgt spid="233"/>
                                        </p:tgtEl>
                                      </p:cBhvr>
                                    </p:animEffect>
                                  </p:childTnLst>
                                </p:cTn>
                              </p:par>
                              <p:par>
                                <p:cTn id="20" presetID="9" presetClass="emph" presetSubtype="0" nodeType="withEffect">
                                  <p:stCondLst>
                                    <p:cond delay="0"/>
                                  </p:stCondLst>
                                  <p:childTnLst>
                                    <p:set>
                                      <p:cBhvr>
                                        <p:cTn id="21" dur="indefinite"/>
                                        <p:tgtEl>
                                          <p:spTgt spid="28"/>
                                        </p:tgtEl>
                                        <p:attrNameLst>
                                          <p:attrName>style.opacity</p:attrName>
                                        </p:attrNameLst>
                                      </p:cBhvr>
                                      <p:to>
                                        <p:strVal val="0.5"/>
                                      </p:to>
                                    </p:set>
                                    <p:animEffect filter="image" prLst="opacity: 0.5">
                                      <p:cBhvr rctx="IE">
                                        <p:cTn id="22" dur="indefinite"/>
                                        <p:tgtEl>
                                          <p:spTgt spid="28"/>
                                        </p:tgtEl>
                                      </p:cBhvr>
                                    </p:animEffect>
                                  </p:childTnLst>
                                </p:cTn>
                              </p:par>
                              <p:par>
                                <p:cTn id="23" presetID="9" presetClass="emph" presetSubtype="0" nodeType="withEffect">
                                  <p:stCondLst>
                                    <p:cond delay="0"/>
                                  </p:stCondLst>
                                  <p:childTnLst>
                                    <p:set>
                                      <p:cBhvr>
                                        <p:cTn id="24" dur="indefinite"/>
                                        <p:tgtEl>
                                          <p:spTgt spid="306"/>
                                        </p:tgtEl>
                                        <p:attrNameLst>
                                          <p:attrName>style.opacity</p:attrName>
                                        </p:attrNameLst>
                                      </p:cBhvr>
                                      <p:to>
                                        <p:strVal val="0.5"/>
                                      </p:to>
                                    </p:set>
                                    <p:animEffect filter="image" prLst="opacity: 0.5">
                                      <p:cBhvr rctx="IE">
                                        <p:cTn id="25" dur="indefinite"/>
                                        <p:tgtEl>
                                          <p:spTgt spid="30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p:cTn id="33" dur="indefinite"/>
                                        <p:tgtEl>
                                          <p:spTgt spid="243"/>
                                        </p:tgtEl>
                                        <p:attrNameLst>
                                          <p:attrName>style.opacity</p:attrName>
                                        </p:attrNameLst>
                                      </p:cBhvr>
                                      <p:to>
                                        <p:strVal val="1"/>
                                      </p:to>
                                    </p:set>
                                    <p:animEffect filter="image" prLst="opacity: 1">
                                      <p:cBhvr rctx="IE">
                                        <p:cTn id="34" dur="indefinite"/>
                                        <p:tgtEl>
                                          <p:spTgt spid="24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mph" presetSubtype="0" nodeType="clickEffect">
                                  <p:stCondLst>
                                    <p:cond delay="0"/>
                                  </p:stCondLst>
                                  <p:childTnLst>
                                    <p:set>
                                      <p:cBhvr>
                                        <p:cTn id="44" dur="indefinite"/>
                                        <p:tgtEl>
                                          <p:spTgt spid="243"/>
                                        </p:tgtEl>
                                        <p:attrNameLst>
                                          <p:attrName>style.opacity</p:attrName>
                                        </p:attrNameLst>
                                      </p:cBhvr>
                                      <p:to>
                                        <p:strVal val="0.5"/>
                                      </p:to>
                                    </p:set>
                                    <p:animEffect filter="image" prLst="opacity: 0.5">
                                      <p:cBhvr rctx="IE">
                                        <p:cTn id="45" dur="indefinite"/>
                                        <p:tgtEl>
                                          <p:spTgt spid="24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mph" presetSubtype="0" nodeType="clickEffect">
                                  <p:stCondLst>
                                    <p:cond delay="0"/>
                                  </p:stCondLst>
                                  <p:childTnLst>
                                    <p:set>
                                      <p:cBhvr>
                                        <p:cTn id="49" dur="indefinite"/>
                                        <p:tgtEl>
                                          <p:spTgt spid="209"/>
                                        </p:tgtEl>
                                        <p:attrNameLst>
                                          <p:attrName>style.opacity</p:attrName>
                                        </p:attrNameLst>
                                      </p:cBhvr>
                                      <p:to>
                                        <p:strVal val="1"/>
                                      </p:to>
                                    </p:set>
                                    <p:animEffect filter="image" prLst="opacity: 1">
                                      <p:cBhvr rctx="IE">
                                        <p:cTn id="50" dur="indefinite"/>
                                        <p:tgtEl>
                                          <p:spTgt spid="20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mph" presetSubtype="0" nodeType="clickEffect">
                                  <p:stCondLst>
                                    <p:cond delay="0"/>
                                  </p:stCondLst>
                                  <p:childTnLst>
                                    <p:set>
                                      <p:cBhvr>
                                        <p:cTn id="60" dur="indefinite"/>
                                        <p:tgtEl>
                                          <p:spTgt spid="209"/>
                                        </p:tgtEl>
                                        <p:attrNameLst>
                                          <p:attrName>style.opacity</p:attrName>
                                        </p:attrNameLst>
                                      </p:cBhvr>
                                      <p:to>
                                        <p:strVal val="0.5"/>
                                      </p:to>
                                    </p:set>
                                    <p:animEffect filter="image" prLst="opacity: 0.5">
                                      <p:cBhvr rctx="IE">
                                        <p:cTn id="61" dur="indefinite"/>
                                        <p:tgtEl>
                                          <p:spTgt spid="20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nodeType="clickEffect">
                                  <p:stCondLst>
                                    <p:cond delay="0"/>
                                  </p:stCondLst>
                                  <p:childTnLst>
                                    <p:set>
                                      <p:cBhvr>
                                        <p:cTn id="65" dur="indefinite"/>
                                        <p:tgtEl>
                                          <p:spTgt spid="233"/>
                                        </p:tgtEl>
                                        <p:attrNameLst>
                                          <p:attrName>style.opacity</p:attrName>
                                        </p:attrNameLst>
                                      </p:cBhvr>
                                      <p:to>
                                        <p:strVal val="1"/>
                                      </p:to>
                                    </p:set>
                                    <p:animEffect filter="image" prLst="opacity: 1">
                                      <p:cBhvr rctx="IE">
                                        <p:cTn id="66" dur="indefinite"/>
                                        <p:tgtEl>
                                          <p:spTgt spid="23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9" presetClass="emph" presetSubtype="0" nodeType="clickEffect">
                                  <p:stCondLst>
                                    <p:cond delay="0"/>
                                  </p:stCondLst>
                                  <p:childTnLst>
                                    <p:set>
                                      <p:cBhvr>
                                        <p:cTn id="80" dur="indefinite"/>
                                        <p:tgtEl>
                                          <p:spTgt spid="233"/>
                                        </p:tgtEl>
                                        <p:attrNameLst>
                                          <p:attrName>style.opacity</p:attrName>
                                        </p:attrNameLst>
                                      </p:cBhvr>
                                      <p:to>
                                        <p:strVal val="0.5"/>
                                      </p:to>
                                    </p:set>
                                    <p:animEffect filter="image" prLst="opacity: 0.5">
                                      <p:cBhvr rctx="IE">
                                        <p:cTn id="81" dur="indefinite"/>
                                        <p:tgtEl>
                                          <p:spTgt spid="23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mph" presetSubtype="0" nodeType="clickEffect">
                                  <p:stCondLst>
                                    <p:cond delay="0"/>
                                  </p:stCondLst>
                                  <p:childTnLst>
                                    <p:set>
                                      <p:cBhvr>
                                        <p:cTn id="85" dur="indefinite"/>
                                        <p:tgtEl>
                                          <p:spTgt spid="326"/>
                                        </p:tgtEl>
                                        <p:attrNameLst>
                                          <p:attrName>style.opacity</p:attrName>
                                        </p:attrNameLst>
                                      </p:cBhvr>
                                      <p:to>
                                        <p:strVal val="1"/>
                                      </p:to>
                                    </p:set>
                                    <p:animEffect filter="image" prLst="opacity: 1">
                                      <p:cBhvr rctx="IE">
                                        <p:cTn id="86" dur="indefinite"/>
                                        <p:tgtEl>
                                          <p:spTgt spid="32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mph" presetSubtype="0" nodeType="clickEffect">
                                  <p:stCondLst>
                                    <p:cond delay="0"/>
                                  </p:stCondLst>
                                  <p:childTnLst>
                                    <p:set>
                                      <p:cBhvr>
                                        <p:cTn id="94" dur="indefinite"/>
                                        <p:tgtEl>
                                          <p:spTgt spid="326"/>
                                        </p:tgtEl>
                                        <p:attrNameLst>
                                          <p:attrName>style.opacity</p:attrName>
                                        </p:attrNameLst>
                                      </p:cBhvr>
                                      <p:to>
                                        <p:strVal val="0.5"/>
                                      </p:to>
                                    </p:set>
                                    <p:animEffect filter="image" prLst="opacity: 0.5">
                                      <p:cBhvr rctx="IE">
                                        <p:cTn id="95" dur="indefinite"/>
                                        <p:tgtEl>
                                          <p:spTgt spid="326"/>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mph" presetSubtype="0" nodeType="clickEffect">
                                  <p:stCondLst>
                                    <p:cond delay="0"/>
                                  </p:stCondLst>
                                  <p:childTnLst>
                                    <p:set>
                                      <p:cBhvr>
                                        <p:cTn id="99" dur="indefinite"/>
                                        <p:tgtEl>
                                          <p:spTgt spid="28"/>
                                        </p:tgtEl>
                                        <p:attrNameLst>
                                          <p:attrName>style.opacity</p:attrName>
                                        </p:attrNameLst>
                                      </p:cBhvr>
                                      <p:to>
                                        <p:strVal val="1"/>
                                      </p:to>
                                    </p:set>
                                    <p:animEffect filter="image" prLst="opacity: 1">
                                      <p:cBhvr rctx="IE">
                                        <p:cTn id="100" dur="indefinite"/>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0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9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9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9" presetClass="emph" presetSubtype="0" nodeType="clickEffect">
                                  <p:stCondLst>
                                    <p:cond delay="0"/>
                                  </p:stCondLst>
                                  <p:childTnLst>
                                    <p:set>
                                      <p:cBhvr>
                                        <p:cTn id="114" dur="indefinite"/>
                                        <p:tgtEl>
                                          <p:spTgt spid="28"/>
                                        </p:tgtEl>
                                        <p:attrNameLst>
                                          <p:attrName>style.opacity</p:attrName>
                                        </p:attrNameLst>
                                      </p:cBhvr>
                                      <p:to>
                                        <p:strVal val="0.5"/>
                                      </p:to>
                                    </p:set>
                                    <p:animEffect filter="image" prLst="opacity: 0.5">
                                      <p:cBhvr rctx="IE">
                                        <p:cTn id="115" dur="indefinite"/>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mph" presetSubtype="0" nodeType="clickEffect">
                                  <p:stCondLst>
                                    <p:cond delay="0"/>
                                  </p:stCondLst>
                                  <p:childTnLst>
                                    <p:set>
                                      <p:cBhvr>
                                        <p:cTn id="119" dur="indefinite"/>
                                        <p:tgtEl>
                                          <p:spTgt spid="306"/>
                                        </p:tgtEl>
                                        <p:attrNameLst>
                                          <p:attrName>style.opacity</p:attrName>
                                        </p:attrNameLst>
                                      </p:cBhvr>
                                      <p:to>
                                        <p:strVal val="1"/>
                                      </p:to>
                                    </p:set>
                                    <p:animEffect filter="image" prLst="opacity: 1">
                                      <p:cBhvr rctx="IE">
                                        <p:cTn id="120" dur="indefinite"/>
                                        <p:tgtEl>
                                          <p:spTgt spid="306"/>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0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9" presetClass="emph" presetSubtype="0" nodeType="clickEffect">
                                  <p:stCondLst>
                                    <p:cond delay="0"/>
                                  </p:stCondLst>
                                  <p:childTnLst>
                                    <p:set>
                                      <p:cBhvr>
                                        <p:cTn id="128" dur="indefinite"/>
                                        <p:tgtEl>
                                          <p:spTgt spid="306"/>
                                        </p:tgtEl>
                                        <p:attrNameLst>
                                          <p:attrName>style.opacity</p:attrName>
                                        </p:attrNameLst>
                                      </p:cBhvr>
                                      <p:to>
                                        <p:strVal val="0.5"/>
                                      </p:to>
                                    </p:set>
                                    <p:animEffect filter="image" prLst="opacity: 0.5">
                                      <p:cBhvr rctx="IE">
                                        <p:cTn id="129" dur="indefinite"/>
                                        <p:tgtEl>
                                          <p:spTgt spid="30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mph" presetSubtype="0" nodeType="clickEffect">
                                  <p:stCondLst>
                                    <p:cond delay="0"/>
                                  </p:stCondLst>
                                  <p:childTnLst>
                                    <p:set>
                                      <p:cBhvr>
                                        <p:cTn id="133" dur="indefinite"/>
                                        <p:tgtEl>
                                          <p:spTgt spid="263"/>
                                        </p:tgtEl>
                                        <p:attrNameLst>
                                          <p:attrName>style.opacity</p:attrName>
                                        </p:attrNameLst>
                                      </p:cBhvr>
                                      <p:to>
                                        <p:strVal val="1"/>
                                      </p:to>
                                    </p:set>
                                    <p:animEffect filter="image" prLst="opacity: 1">
                                      <p:cBhvr rctx="IE">
                                        <p:cTn id="134" dur="indefinite"/>
                                        <p:tgtEl>
                                          <p:spTgt spid="263"/>
                                        </p:tgtEl>
                                      </p:cBhvr>
                                    </p:animEffec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0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9" presetClass="emph" presetSubtype="0" nodeType="clickEffect">
                                  <p:stCondLst>
                                    <p:cond delay="0"/>
                                  </p:stCondLst>
                                  <p:childTnLst>
                                    <p:set>
                                      <p:cBhvr>
                                        <p:cTn id="142" dur="indefinite"/>
                                        <p:tgtEl>
                                          <p:spTgt spid="263"/>
                                        </p:tgtEl>
                                        <p:attrNameLst>
                                          <p:attrName>style.opacity</p:attrName>
                                        </p:attrNameLst>
                                      </p:cBhvr>
                                      <p:to>
                                        <p:strVal val="0.5"/>
                                      </p:to>
                                    </p:set>
                                    <p:animEffect filter="image" prLst="opacity: 0.5">
                                      <p:cBhvr rctx="IE">
                                        <p:cTn id="143" dur="indefinite"/>
                                        <p:tgtEl>
                                          <p:spTgt spid="263"/>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998B-F828-4A47-B8FD-C1954710F07D}"/>
              </a:ext>
            </a:extLst>
          </p:cNvPr>
          <p:cNvSpPr>
            <a:spLocks noGrp="1"/>
          </p:cNvSpPr>
          <p:nvPr>
            <p:ph type="title"/>
          </p:nvPr>
        </p:nvSpPr>
        <p:spPr/>
        <p:txBody>
          <a:bodyPr/>
          <a:lstStyle/>
          <a:p>
            <a:r>
              <a:rPr lang="en-US" dirty="0"/>
              <a:t>Parsing with linear </a:t>
            </a:r>
            <a:r>
              <a:rPr lang="el-GR" dirty="0"/>
              <a:t>λ-</a:t>
            </a:r>
            <a:r>
              <a:rPr lang="en-US" dirty="0"/>
              <a:t>calculus</a:t>
            </a:r>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053D37-50E2-476C-901C-F9733DF90CE6}"/>
                  </a:ext>
                </a:extLst>
              </p:cNvPr>
              <p:cNvSpPr>
                <a:spLocks noGrp="1"/>
              </p:cNvSpPr>
              <p:nvPr>
                <p:ph idx="1"/>
              </p:nvPr>
            </p:nvSpPr>
            <p:spPr>
              <a:xfrm>
                <a:off x="875210" y="1581470"/>
                <a:ext cx="10515600" cy="4914220"/>
              </a:xfrm>
            </p:spPr>
            <p:txBody>
              <a:bodyPr/>
              <a:lstStyle/>
              <a:p>
                <a:pPr marL="0" indent="0">
                  <a:buNone/>
                </a:pPr>
                <a:r>
                  <a:rPr lang="en-US" dirty="0"/>
                  <a:t>Parses are </a:t>
                </a:r>
                <a14:m>
                  <m:oMath xmlns:m="http://schemas.openxmlformats.org/officeDocument/2006/math">
                    <m:r>
                      <a:rPr lang="en-US" b="0" i="1" smtClean="0">
                        <a:latin typeface="Cambria Math" panose="02040503050406030204" pitchFamily="18" charset="0"/>
                      </a:rPr>
                      <m:t>𝜆</m:t>
                    </m:r>
                  </m:oMath>
                </a14:m>
                <a:r>
                  <a:rPr lang="nl-NL" dirty="0"/>
                  <a:t>-</a:t>
                </a:r>
                <a:r>
                  <a:rPr lang="nl-NL" dirty="0" err="1"/>
                  <a:t>terms</a:t>
                </a:r>
                <a:r>
                  <a:rPr lang="nl-NL" dirty="0"/>
                  <a:t> </a:t>
                </a:r>
                <a:r>
                  <a:rPr lang="nl-NL" dirty="0" err="1"/>
                  <a:t>typed</a:t>
                </a:r>
                <a:r>
                  <a:rPr lang="nl-NL" dirty="0"/>
                  <a:t> </a:t>
                </a:r>
                <a:r>
                  <a:rPr lang="nl-NL" dirty="0" err="1"/>
                  <a:t>with</a:t>
                </a:r>
                <a:r>
                  <a:rPr lang="nl-NL" dirty="0"/>
                  <a:t> </a:t>
                </a:r>
                <a:r>
                  <a:rPr lang="nl-NL" dirty="0" err="1"/>
                  <a:t>linear</a:t>
                </a:r>
                <a:r>
                  <a:rPr lang="nl-NL" dirty="0"/>
                  <a:t> types:</a:t>
                </a:r>
              </a:p>
              <a:p>
                <a:pPr marL="0" indent="0">
                  <a:buNone/>
                </a:pPr>
                <a:endParaRPr lang="nl-NL" dirty="0"/>
              </a:p>
              <a:p>
                <a:pPr marL="0" indent="0">
                  <a:buNone/>
                </a:pPr>
                <a:endParaRPr lang="nl-NL" dirty="0"/>
              </a:p>
              <a:p>
                <a:pPr marL="0" indent="0">
                  <a:buNone/>
                </a:pPr>
                <a:endParaRPr lang="nl-NL" sz="1100" dirty="0"/>
              </a:p>
              <a:p>
                <a:pPr marL="0" indent="0">
                  <a:buNone/>
                </a:pPr>
                <a:endParaRPr lang="nl-NL" sz="1100" dirty="0"/>
              </a:p>
              <a:p>
                <a:pPr marL="0" indent="0">
                  <a:buNone/>
                </a:pPr>
                <a:endParaRPr lang="nl-NL" sz="1100" dirty="0"/>
              </a:p>
              <a:p>
                <a:pPr marL="0" indent="0">
                  <a:buNone/>
                </a:pPr>
                <a:endParaRPr lang="nl-NL" sz="1100" dirty="0"/>
              </a:p>
              <a:p>
                <a:pPr marL="0" indent="0">
                  <a:buNone/>
                </a:pPr>
                <a:endParaRPr lang="nl-NL" sz="1100" dirty="0"/>
              </a:p>
              <a:p>
                <a:pPr marL="0" indent="0">
                  <a:buNone/>
                </a:pPr>
                <a:r>
                  <a:rPr lang="nl-NL" dirty="0" err="1"/>
                  <a:t>Terms</a:t>
                </a:r>
                <a:r>
                  <a:rPr lang="nl-NL" dirty="0"/>
                  <a:t> </a:t>
                </a:r>
                <a:r>
                  <a:rPr lang="nl-NL" dirty="0" err="1"/>
                  <a:t>and</a:t>
                </a:r>
                <a:r>
                  <a:rPr lang="nl-NL" dirty="0"/>
                  <a:t> types </a:t>
                </a:r>
                <a:r>
                  <a:rPr lang="en-US" dirty="0"/>
                  <a:t>come</a:t>
                </a:r>
                <a:r>
                  <a:rPr lang="nl-NL" dirty="0"/>
                  <a:t> </a:t>
                </a:r>
                <a:r>
                  <a:rPr lang="nl-NL" dirty="0" err="1"/>
                  <a:t>with</a:t>
                </a:r>
                <a:r>
                  <a:rPr lang="nl-NL" dirty="0"/>
                  <a:t> </a:t>
                </a:r>
                <a:r>
                  <a:rPr lang="nl-NL" dirty="0" err="1"/>
                  <a:t>modalities</a:t>
                </a:r>
                <a:r>
                  <a:rPr lang="nl-NL" dirty="0"/>
                  <a:t> </a:t>
                </a:r>
                <a:r>
                  <a:rPr lang="nl-NL" dirty="0" err="1"/>
                  <a:t>that</a:t>
                </a:r>
                <a:r>
                  <a:rPr lang="nl-NL" dirty="0"/>
                  <a:t> </a:t>
                </a:r>
                <a:r>
                  <a:rPr lang="nl-NL" dirty="0" err="1"/>
                  <a:t>correspond</a:t>
                </a:r>
                <a:r>
                  <a:rPr lang="nl-NL" dirty="0"/>
                  <a:t> </a:t>
                </a:r>
                <a:r>
                  <a:rPr lang="nl-NL" dirty="0" err="1"/>
                  <a:t>to</a:t>
                </a:r>
                <a:r>
                  <a:rPr lang="nl-NL" dirty="0"/>
                  <a:t> </a:t>
                </a:r>
                <a:r>
                  <a:rPr lang="nl-NL" dirty="0" err="1"/>
                  <a:t>dependency</a:t>
                </a:r>
                <a:r>
                  <a:rPr lang="nl-NL" dirty="0"/>
                  <a:t> relations </a:t>
                </a:r>
                <a:r>
                  <a:rPr lang="nl-NL" sz="2000" dirty="0"/>
                  <a:t>(but we </a:t>
                </a:r>
                <a:r>
                  <a:rPr lang="nl-NL" sz="2000" dirty="0" err="1"/>
                  <a:t>won’t</a:t>
                </a:r>
                <a:r>
                  <a:rPr lang="nl-NL" sz="2000" dirty="0"/>
                  <a:t> </a:t>
                </a:r>
                <a:r>
                  <a:rPr lang="nl-NL" sz="2000" dirty="0" err="1"/>
                  <a:t>use</a:t>
                </a:r>
                <a:r>
                  <a:rPr lang="nl-NL" sz="2000" dirty="0"/>
                  <a:t> </a:t>
                </a:r>
                <a:r>
                  <a:rPr lang="nl-NL" sz="2000" dirty="0" err="1"/>
                  <a:t>the</a:t>
                </a:r>
                <a:r>
                  <a:rPr lang="nl-NL" sz="2000" dirty="0"/>
                  <a:t> </a:t>
                </a:r>
                <a:r>
                  <a:rPr lang="nl-NL" sz="2000" dirty="0" err="1"/>
                  <a:t>dependency</a:t>
                </a:r>
                <a:r>
                  <a:rPr lang="nl-NL" sz="2000" dirty="0"/>
                  <a:t> relations).</a:t>
                </a:r>
                <a:endParaRPr lang="nl-NL" dirty="0"/>
              </a:p>
            </p:txBody>
          </p:sp>
        </mc:Choice>
        <mc:Fallback xmlns="">
          <p:sp>
            <p:nvSpPr>
              <p:cNvPr id="3" name="Content Placeholder 2">
                <a:extLst>
                  <a:ext uri="{FF2B5EF4-FFF2-40B4-BE49-F238E27FC236}">
                    <a16:creationId xmlns:a16="http://schemas.microsoft.com/office/drawing/2014/main" id="{B0053D37-50E2-476C-901C-F9733DF90CE6}"/>
                  </a:ext>
                </a:extLst>
              </p:cNvPr>
              <p:cNvSpPr>
                <a:spLocks noGrp="1" noRot="1" noChangeAspect="1" noMove="1" noResize="1" noEditPoints="1" noAdjustHandles="1" noChangeArrowheads="1" noChangeShapeType="1" noTextEdit="1"/>
              </p:cNvSpPr>
              <p:nvPr>
                <p:ph idx="1"/>
              </p:nvPr>
            </p:nvSpPr>
            <p:spPr>
              <a:xfrm>
                <a:off x="875210" y="1581470"/>
                <a:ext cx="10515600" cy="4914220"/>
              </a:xfrm>
              <a:blipFill>
                <a:blip r:embed="rId2"/>
                <a:stretch>
                  <a:fillRect l="-1217" t="-1983"/>
                </a:stretch>
              </a:blipFill>
            </p:spPr>
            <p:txBody>
              <a:bodyPr/>
              <a:lstStyle/>
              <a:p>
                <a:r>
                  <a:rPr lang="nl-NL">
                    <a:noFill/>
                  </a:rPr>
                  <a:t> </a:t>
                </a:r>
              </a:p>
            </p:txBody>
          </p:sp>
        </mc:Fallback>
      </mc:AlternateContent>
      <p:sp>
        <p:nvSpPr>
          <p:cNvPr id="4" name="Date Placeholder 3">
            <a:extLst>
              <a:ext uri="{FF2B5EF4-FFF2-40B4-BE49-F238E27FC236}">
                <a16:creationId xmlns:a16="http://schemas.microsoft.com/office/drawing/2014/main" id="{846CBBA1-1F27-47B3-82E9-B7C2E353B01F}"/>
              </a:ext>
            </a:extLst>
          </p:cNvPr>
          <p:cNvSpPr>
            <a:spLocks noGrp="1"/>
          </p:cNvSpPr>
          <p:nvPr>
            <p:ph type="dt" sz="half" idx="10"/>
          </p:nvPr>
        </p:nvSpPr>
        <p:spPr/>
        <p:txBody>
          <a:bodyPr/>
          <a:lstStyle/>
          <a:p>
            <a:r>
              <a:rPr lang="nl-NL"/>
              <a:t>Lasha Abzianidze</a:t>
            </a:r>
          </a:p>
        </p:txBody>
      </p:sp>
      <p:sp>
        <p:nvSpPr>
          <p:cNvPr id="5" name="Footer Placeholder 4">
            <a:extLst>
              <a:ext uri="{FF2B5EF4-FFF2-40B4-BE49-F238E27FC236}">
                <a16:creationId xmlns:a16="http://schemas.microsoft.com/office/drawing/2014/main" id="{D8DA71B4-2AB0-44EF-8321-6F0EA2484F2B}"/>
              </a:ext>
            </a:extLst>
          </p:cNvPr>
          <p:cNvSpPr>
            <a:spLocks noGrp="1"/>
          </p:cNvSpPr>
          <p:nvPr>
            <p:ph type="ftr" sz="quarter" idx="11"/>
          </p:nvPr>
        </p:nvSpPr>
        <p:spPr/>
        <p:txBody>
          <a:bodyPr/>
          <a:lstStyle/>
          <a:p>
            <a:r>
              <a:rPr lang="en-US" dirty="0"/>
              <a:t>Dutch Natural Tableau</a:t>
            </a:r>
            <a:endParaRPr lang="nl-NL" dirty="0"/>
          </a:p>
        </p:txBody>
      </p:sp>
      <p:sp>
        <p:nvSpPr>
          <p:cNvPr id="6" name="Slide Number Placeholder 5">
            <a:extLst>
              <a:ext uri="{FF2B5EF4-FFF2-40B4-BE49-F238E27FC236}">
                <a16:creationId xmlns:a16="http://schemas.microsoft.com/office/drawing/2014/main" id="{4E280DA8-541F-4944-82C8-AA5F856C4BE0}"/>
              </a:ext>
            </a:extLst>
          </p:cNvPr>
          <p:cNvSpPr>
            <a:spLocks noGrp="1"/>
          </p:cNvSpPr>
          <p:nvPr>
            <p:ph type="sldNum" sz="quarter" idx="12"/>
          </p:nvPr>
        </p:nvSpPr>
        <p:spPr/>
        <p:txBody>
          <a:bodyPr/>
          <a:lstStyle/>
          <a:p>
            <a:fld id="{A9A09D6B-D05C-411B-9FD4-A4FD8E9C0886}" type="slidenum">
              <a:rPr lang="nl-NL" smtClean="0"/>
              <a:t>16</a:t>
            </a:fld>
            <a:endParaRPr lang="nl-NL" dirty="0"/>
          </a:p>
        </p:txBody>
      </p:sp>
      <p:pic>
        <p:nvPicPr>
          <p:cNvPr id="10" name="Picture 9">
            <a:extLst>
              <a:ext uri="{FF2B5EF4-FFF2-40B4-BE49-F238E27FC236}">
                <a16:creationId xmlns:a16="http://schemas.microsoft.com/office/drawing/2014/main" id="{24FA6987-F5B6-48A7-AA8A-9F6BEF93B6D8}"/>
              </a:ext>
            </a:extLst>
          </p:cNvPr>
          <p:cNvPicPr>
            <a:picLocks noChangeAspect="1"/>
          </p:cNvPicPr>
          <p:nvPr/>
        </p:nvPicPr>
        <p:blipFill>
          <a:blip r:embed="rId3"/>
          <a:stretch>
            <a:fillRect/>
          </a:stretch>
        </p:blipFill>
        <p:spPr>
          <a:xfrm>
            <a:off x="2117629" y="3429000"/>
            <a:ext cx="8245571" cy="845366"/>
          </a:xfrm>
          <a:prstGeom prst="rect">
            <a:avLst/>
          </a:prstGeom>
        </p:spPr>
      </p:pic>
      <p:sp>
        <p:nvSpPr>
          <p:cNvPr id="11" name="TextBox 10">
            <a:extLst>
              <a:ext uri="{FF2B5EF4-FFF2-40B4-BE49-F238E27FC236}">
                <a16:creationId xmlns:a16="http://schemas.microsoft.com/office/drawing/2014/main" id="{A21E5C9B-945C-42CC-81D0-B44319F713E6}"/>
              </a:ext>
            </a:extLst>
          </p:cNvPr>
          <p:cNvSpPr txBox="1"/>
          <p:nvPr/>
        </p:nvSpPr>
        <p:spPr>
          <a:xfrm>
            <a:off x="5352504" y="2427685"/>
            <a:ext cx="2067425" cy="584775"/>
          </a:xfrm>
          <a:prstGeom prst="rect">
            <a:avLst/>
          </a:prstGeom>
          <a:noFill/>
        </p:spPr>
        <p:txBody>
          <a:bodyPr wrap="none" rtlCol="0">
            <a:spAutoFit/>
          </a:bodyPr>
          <a:lstStyle/>
          <a:p>
            <a:r>
              <a:rPr lang="en-US" sz="3200" dirty="0">
                <a:solidFill>
                  <a:srgbClr val="C00000"/>
                </a:solidFill>
              </a:rPr>
              <a:t>A boy plays</a:t>
            </a:r>
            <a:endParaRPr lang="nl-NL" sz="3200" dirty="0">
              <a:solidFill>
                <a:srgbClr val="C00000"/>
              </a:solidFill>
            </a:endParaRPr>
          </a:p>
        </p:txBody>
      </p:sp>
      <p:sp>
        <p:nvSpPr>
          <p:cNvPr id="13" name="TextBox 12">
            <a:extLst>
              <a:ext uri="{FF2B5EF4-FFF2-40B4-BE49-F238E27FC236}">
                <a16:creationId xmlns:a16="http://schemas.microsoft.com/office/drawing/2014/main" id="{F1D4DB4C-06CD-41BC-89A3-E72F982F2AF1}"/>
              </a:ext>
            </a:extLst>
          </p:cNvPr>
          <p:cNvSpPr txBox="1"/>
          <p:nvPr/>
        </p:nvSpPr>
        <p:spPr>
          <a:xfrm>
            <a:off x="3275611" y="6121896"/>
            <a:ext cx="10319886" cy="369332"/>
          </a:xfrm>
          <a:prstGeom prst="rect">
            <a:avLst/>
          </a:prstGeom>
          <a:noFill/>
        </p:spPr>
        <p:txBody>
          <a:bodyPr wrap="square">
            <a:spAutoFit/>
          </a:bodyPr>
          <a:lstStyle/>
          <a:p>
            <a:pPr marL="0" indent="0">
              <a:buNone/>
            </a:pPr>
            <a:r>
              <a:rPr lang="nl-NL" dirty="0">
                <a:hlinkClick r:id="rId4"/>
              </a:rPr>
              <a:t>ÆTHEL: </a:t>
            </a:r>
            <a:r>
              <a:rPr lang="nl-NL" dirty="0" err="1">
                <a:hlinkClick r:id="rId4"/>
              </a:rPr>
              <a:t>Automatically</a:t>
            </a:r>
            <a:r>
              <a:rPr lang="nl-NL" dirty="0">
                <a:hlinkClick r:id="rId4"/>
              </a:rPr>
              <a:t> </a:t>
            </a:r>
            <a:r>
              <a:rPr lang="nl-NL" dirty="0" err="1">
                <a:hlinkClick r:id="rId4"/>
              </a:rPr>
              <a:t>Extracted</a:t>
            </a:r>
            <a:r>
              <a:rPr lang="nl-NL" dirty="0">
                <a:hlinkClick r:id="rId4"/>
              </a:rPr>
              <a:t> </a:t>
            </a:r>
            <a:r>
              <a:rPr lang="nl-NL" dirty="0" err="1">
                <a:hlinkClick r:id="rId4"/>
              </a:rPr>
              <a:t>Typelogical</a:t>
            </a:r>
            <a:r>
              <a:rPr lang="nl-NL" dirty="0">
                <a:hlinkClick r:id="rId4"/>
              </a:rPr>
              <a:t> </a:t>
            </a:r>
            <a:r>
              <a:rPr lang="nl-NL" dirty="0" err="1">
                <a:hlinkClick r:id="rId4"/>
              </a:rPr>
              <a:t>Derivations</a:t>
            </a:r>
            <a:r>
              <a:rPr lang="nl-NL" dirty="0">
                <a:hlinkClick r:id="rId4"/>
              </a:rPr>
              <a:t> </a:t>
            </a:r>
            <a:r>
              <a:rPr lang="nl-NL" dirty="0" err="1">
                <a:hlinkClick r:id="rId4"/>
              </a:rPr>
              <a:t>for</a:t>
            </a:r>
            <a:r>
              <a:rPr lang="nl-NL" dirty="0">
                <a:hlinkClick r:id="rId4"/>
              </a:rPr>
              <a:t> Dutch</a:t>
            </a:r>
            <a:r>
              <a:rPr lang="nl-NL" dirty="0"/>
              <a:t> (</a:t>
            </a:r>
            <a:r>
              <a:rPr lang="nl-NL" dirty="0" err="1"/>
              <a:t>Kogkalidis</a:t>
            </a:r>
            <a:r>
              <a:rPr lang="nl-NL" dirty="0"/>
              <a:t> et al., LREC 2020)</a:t>
            </a:r>
          </a:p>
        </p:txBody>
      </p:sp>
    </p:spTree>
    <p:extLst>
      <p:ext uri="{BB962C8B-B14F-4D97-AF65-F5344CB8AC3E}">
        <p14:creationId xmlns:p14="http://schemas.microsoft.com/office/powerpoint/2010/main" val="407062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C0A95-C0B6-4237-AA0C-17F8FD08113C}"/>
              </a:ext>
            </a:extLst>
          </p:cNvPr>
          <p:cNvPicPr>
            <a:picLocks noChangeAspect="1"/>
          </p:cNvPicPr>
          <p:nvPr/>
        </p:nvPicPr>
        <p:blipFill>
          <a:blip r:embed="rId2"/>
          <a:stretch>
            <a:fillRect/>
          </a:stretch>
        </p:blipFill>
        <p:spPr>
          <a:xfrm>
            <a:off x="61717" y="1757820"/>
            <a:ext cx="4845107" cy="3157051"/>
          </a:xfrm>
          <a:prstGeom prst="rect">
            <a:avLst/>
          </a:prstGeom>
        </p:spPr>
      </p:pic>
      <p:sp>
        <p:nvSpPr>
          <p:cNvPr id="2" name="Title 1">
            <a:extLst>
              <a:ext uri="{FF2B5EF4-FFF2-40B4-BE49-F238E27FC236}">
                <a16:creationId xmlns:a16="http://schemas.microsoft.com/office/drawing/2014/main" id="{FA51998B-F828-4A47-B8FD-C1954710F07D}"/>
              </a:ext>
            </a:extLst>
          </p:cNvPr>
          <p:cNvSpPr>
            <a:spLocks noGrp="1"/>
          </p:cNvSpPr>
          <p:nvPr>
            <p:ph type="title"/>
          </p:nvPr>
        </p:nvSpPr>
        <p:spPr/>
        <p:txBody>
          <a:bodyPr/>
          <a:lstStyle/>
          <a:p>
            <a:r>
              <a:rPr lang="en-US" dirty="0"/>
              <a:t>Parsing with proof nets</a:t>
            </a:r>
            <a:endParaRPr lang="nl-NL" dirty="0"/>
          </a:p>
        </p:txBody>
      </p:sp>
      <p:sp>
        <p:nvSpPr>
          <p:cNvPr id="3" name="Content Placeholder 2">
            <a:extLst>
              <a:ext uri="{FF2B5EF4-FFF2-40B4-BE49-F238E27FC236}">
                <a16:creationId xmlns:a16="http://schemas.microsoft.com/office/drawing/2014/main" id="{B0053D37-50E2-476C-901C-F9733DF90CE6}"/>
              </a:ext>
            </a:extLst>
          </p:cNvPr>
          <p:cNvSpPr>
            <a:spLocks noGrp="1"/>
          </p:cNvSpPr>
          <p:nvPr>
            <p:ph idx="1"/>
          </p:nvPr>
        </p:nvSpPr>
        <p:spPr>
          <a:xfrm>
            <a:off x="4763387" y="1330670"/>
            <a:ext cx="7428614" cy="4914220"/>
          </a:xfrm>
        </p:spPr>
        <p:txBody>
          <a:bodyPr/>
          <a:lstStyle/>
          <a:p>
            <a:pPr marL="0" indent="0">
              <a:buNone/>
            </a:pPr>
            <a:r>
              <a:rPr lang="en-US" dirty="0"/>
              <a:t>seq2seq for </a:t>
            </a:r>
            <a:r>
              <a:rPr lang="en-US" dirty="0" err="1"/>
              <a:t>supertagging</a:t>
            </a:r>
            <a:r>
              <a:rPr lang="en-US" dirty="0"/>
              <a:t>: assign types to tokens</a:t>
            </a:r>
          </a:p>
          <a:p>
            <a:pPr marL="0" indent="0">
              <a:buNone/>
            </a:pPr>
            <a:r>
              <a:rPr lang="en-US" dirty="0"/>
              <a:t>Proving with approximating permutation matrices with the </a:t>
            </a:r>
            <a:r>
              <a:rPr lang="nl-NL" dirty="0" err="1"/>
              <a:t>Sinkhorn</a:t>
            </a:r>
            <a:r>
              <a:rPr lang="nl-NL" dirty="0"/>
              <a:t> operator.</a:t>
            </a:r>
            <a:r>
              <a:rPr lang="en-US" dirty="0"/>
              <a:t>  </a:t>
            </a:r>
            <a:endParaRPr lang="nl-NL" dirty="0"/>
          </a:p>
        </p:txBody>
      </p:sp>
      <p:sp>
        <p:nvSpPr>
          <p:cNvPr id="4" name="Date Placeholder 3">
            <a:extLst>
              <a:ext uri="{FF2B5EF4-FFF2-40B4-BE49-F238E27FC236}">
                <a16:creationId xmlns:a16="http://schemas.microsoft.com/office/drawing/2014/main" id="{846CBBA1-1F27-47B3-82E9-B7C2E353B01F}"/>
              </a:ext>
            </a:extLst>
          </p:cNvPr>
          <p:cNvSpPr>
            <a:spLocks noGrp="1"/>
          </p:cNvSpPr>
          <p:nvPr>
            <p:ph type="dt" sz="half" idx="10"/>
          </p:nvPr>
        </p:nvSpPr>
        <p:spPr/>
        <p:txBody>
          <a:bodyPr/>
          <a:lstStyle/>
          <a:p>
            <a:r>
              <a:rPr lang="nl-NL"/>
              <a:t>Lasha Abzianidze</a:t>
            </a:r>
          </a:p>
        </p:txBody>
      </p:sp>
      <p:sp>
        <p:nvSpPr>
          <p:cNvPr id="5" name="Footer Placeholder 4">
            <a:extLst>
              <a:ext uri="{FF2B5EF4-FFF2-40B4-BE49-F238E27FC236}">
                <a16:creationId xmlns:a16="http://schemas.microsoft.com/office/drawing/2014/main" id="{D8DA71B4-2AB0-44EF-8321-6F0EA2484F2B}"/>
              </a:ext>
            </a:extLst>
          </p:cNvPr>
          <p:cNvSpPr>
            <a:spLocks noGrp="1"/>
          </p:cNvSpPr>
          <p:nvPr>
            <p:ph type="ftr" sz="quarter" idx="11"/>
          </p:nvPr>
        </p:nvSpPr>
        <p:spPr/>
        <p:txBody>
          <a:bodyPr/>
          <a:lstStyle/>
          <a:p>
            <a:r>
              <a:rPr lang="en-US" dirty="0"/>
              <a:t>Dutch Natural Tableau</a:t>
            </a:r>
            <a:endParaRPr lang="nl-NL" dirty="0"/>
          </a:p>
        </p:txBody>
      </p:sp>
      <p:sp>
        <p:nvSpPr>
          <p:cNvPr id="6" name="Slide Number Placeholder 5">
            <a:extLst>
              <a:ext uri="{FF2B5EF4-FFF2-40B4-BE49-F238E27FC236}">
                <a16:creationId xmlns:a16="http://schemas.microsoft.com/office/drawing/2014/main" id="{4E280DA8-541F-4944-82C8-AA5F856C4BE0}"/>
              </a:ext>
            </a:extLst>
          </p:cNvPr>
          <p:cNvSpPr>
            <a:spLocks noGrp="1"/>
          </p:cNvSpPr>
          <p:nvPr>
            <p:ph type="sldNum" sz="quarter" idx="12"/>
          </p:nvPr>
        </p:nvSpPr>
        <p:spPr/>
        <p:txBody>
          <a:bodyPr/>
          <a:lstStyle/>
          <a:p>
            <a:fld id="{A9A09D6B-D05C-411B-9FD4-A4FD8E9C0886}" type="slidenum">
              <a:rPr lang="nl-NL" smtClean="0"/>
              <a:t>17</a:t>
            </a:fld>
            <a:endParaRPr lang="nl-NL" dirty="0"/>
          </a:p>
        </p:txBody>
      </p:sp>
      <p:sp>
        <p:nvSpPr>
          <p:cNvPr id="9" name="TextBox 8">
            <a:extLst>
              <a:ext uri="{FF2B5EF4-FFF2-40B4-BE49-F238E27FC236}">
                <a16:creationId xmlns:a16="http://schemas.microsoft.com/office/drawing/2014/main" id="{B0E7AEA1-CBB6-4CB2-819B-DE1FE46010CD}"/>
              </a:ext>
            </a:extLst>
          </p:cNvPr>
          <p:cNvSpPr txBox="1"/>
          <p:nvPr/>
        </p:nvSpPr>
        <p:spPr>
          <a:xfrm>
            <a:off x="7577022" y="6121768"/>
            <a:ext cx="6097772" cy="369332"/>
          </a:xfrm>
          <a:prstGeom prst="rect">
            <a:avLst/>
          </a:prstGeom>
          <a:noFill/>
        </p:spPr>
        <p:txBody>
          <a:bodyPr wrap="square">
            <a:spAutoFit/>
          </a:bodyPr>
          <a:lstStyle/>
          <a:p>
            <a:r>
              <a:rPr lang="nl-NL" dirty="0" err="1">
                <a:hlinkClick r:id="rId3"/>
              </a:rPr>
              <a:t>Neural</a:t>
            </a:r>
            <a:r>
              <a:rPr lang="nl-NL" dirty="0">
                <a:hlinkClick r:id="rId3"/>
              </a:rPr>
              <a:t> </a:t>
            </a:r>
            <a:r>
              <a:rPr lang="nl-NL" dirty="0" err="1">
                <a:hlinkClick r:id="rId3"/>
              </a:rPr>
              <a:t>Proof</a:t>
            </a:r>
            <a:r>
              <a:rPr lang="nl-NL" dirty="0">
                <a:hlinkClick r:id="rId3"/>
              </a:rPr>
              <a:t> Nets</a:t>
            </a:r>
            <a:r>
              <a:rPr lang="nl-NL" dirty="0"/>
              <a:t> (</a:t>
            </a:r>
            <a:r>
              <a:rPr lang="nl-NL" dirty="0" err="1"/>
              <a:t>Kogkalidis</a:t>
            </a:r>
            <a:r>
              <a:rPr lang="nl-NL" dirty="0"/>
              <a:t> et al., </a:t>
            </a:r>
            <a:r>
              <a:rPr lang="nl-NL" dirty="0" err="1"/>
              <a:t>CoNLL</a:t>
            </a:r>
            <a:r>
              <a:rPr lang="nl-NL" dirty="0"/>
              <a:t> 2020)</a:t>
            </a:r>
          </a:p>
        </p:txBody>
      </p:sp>
      <p:sp>
        <p:nvSpPr>
          <p:cNvPr id="10" name="TextBox 9">
            <a:extLst>
              <a:ext uri="{FF2B5EF4-FFF2-40B4-BE49-F238E27FC236}">
                <a16:creationId xmlns:a16="http://schemas.microsoft.com/office/drawing/2014/main" id="{2837AB8A-13C7-472A-A746-BAA0A7967C02}"/>
              </a:ext>
            </a:extLst>
          </p:cNvPr>
          <p:cNvSpPr txBox="1"/>
          <p:nvPr/>
        </p:nvSpPr>
        <p:spPr>
          <a:xfrm>
            <a:off x="953916" y="5257520"/>
            <a:ext cx="3060710" cy="461665"/>
          </a:xfrm>
          <a:prstGeom prst="rect">
            <a:avLst/>
          </a:prstGeom>
          <a:noFill/>
        </p:spPr>
        <p:txBody>
          <a:bodyPr wrap="none" rtlCol="0">
            <a:spAutoFit/>
          </a:bodyPr>
          <a:lstStyle/>
          <a:p>
            <a:r>
              <a:rPr lang="en-US" sz="2400" dirty="0"/>
              <a:t>a ((very easy) example)</a:t>
            </a:r>
            <a:endParaRPr lang="nl-NL" sz="2400" dirty="0"/>
          </a:p>
        </p:txBody>
      </p:sp>
      <p:pic>
        <p:nvPicPr>
          <p:cNvPr id="12" name="Picture 11">
            <a:extLst>
              <a:ext uri="{FF2B5EF4-FFF2-40B4-BE49-F238E27FC236}">
                <a16:creationId xmlns:a16="http://schemas.microsoft.com/office/drawing/2014/main" id="{FFD06598-1C14-44A3-82A0-FB7C83341B88}"/>
              </a:ext>
            </a:extLst>
          </p:cNvPr>
          <p:cNvPicPr>
            <a:picLocks noChangeAspect="1"/>
          </p:cNvPicPr>
          <p:nvPr/>
        </p:nvPicPr>
        <p:blipFill>
          <a:blip r:embed="rId4"/>
          <a:stretch>
            <a:fillRect/>
          </a:stretch>
        </p:blipFill>
        <p:spPr>
          <a:xfrm>
            <a:off x="5787655" y="2660690"/>
            <a:ext cx="6002479" cy="2327165"/>
          </a:xfrm>
          <a:prstGeom prst="rect">
            <a:avLst/>
          </a:prstGeom>
        </p:spPr>
      </p:pic>
      <p:pic>
        <p:nvPicPr>
          <p:cNvPr id="14" name="Picture 13">
            <a:extLst>
              <a:ext uri="{FF2B5EF4-FFF2-40B4-BE49-F238E27FC236}">
                <a16:creationId xmlns:a16="http://schemas.microsoft.com/office/drawing/2014/main" id="{E282004B-C264-49E3-8B7C-F39E84D9D2D6}"/>
              </a:ext>
            </a:extLst>
          </p:cNvPr>
          <p:cNvPicPr>
            <a:picLocks noChangeAspect="1"/>
          </p:cNvPicPr>
          <p:nvPr/>
        </p:nvPicPr>
        <p:blipFill>
          <a:blip r:embed="rId5"/>
          <a:stretch>
            <a:fillRect/>
          </a:stretch>
        </p:blipFill>
        <p:spPr>
          <a:xfrm>
            <a:off x="5975502" y="5052193"/>
            <a:ext cx="1490195" cy="1379161"/>
          </a:xfrm>
          <a:prstGeom prst="rect">
            <a:avLst/>
          </a:prstGeom>
        </p:spPr>
      </p:pic>
    </p:spTree>
    <p:extLst>
      <p:ext uri="{BB962C8B-B14F-4D97-AF65-F5344CB8AC3E}">
        <p14:creationId xmlns:p14="http://schemas.microsoft.com/office/powerpoint/2010/main" val="35766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998B-F828-4A47-B8FD-C1954710F07D}"/>
              </a:ext>
            </a:extLst>
          </p:cNvPr>
          <p:cNvSpPr>
            <a:spLocks noGrp="1"/>
          </p:cNvSpPr>
          <p:nvPr>
            <p:ph type="title"/>
          </p:nvPr>
        </p:nvSpPr>
        <p:spPr/>
        <p:txBody>
          <a:bodyPr/>
          <a:lstStyle/>
          <a:p>
            <a:r>
              <a:rPr lang="en-US" dirty="0"/>
              <a:t>Syntactic λ-terms to λ-logical forms</a:t>
            </a:r>
            <a:endParaRPr lang="nl-NL" dirty="0"/>
          </a:p>
        </p:txBody>
      </p:sp>
      <p:sp>
        <p:nvSpPr>
          <p:cNvPr id="4" name="Date Placeholder 3">
            <a:extLst>
              <a:ext uri="{FF2B5EF4-FFF2-40B4-BE49-F238E27FC236}">
                <a16:creationId xmlns:a16="http://schemas.microsoft.com/office/drawing/2014/main" id="{846CBBA1-1F27-47B3-82E9-B7C2E353B01F}"/>
              </a:ext>
            </a:extLst>
          </p:cNvPr>
          <p:cNvSpPr>
            <a:spLocks noGrp="1"/>
          </p:cNvSpPr>
          <p:nvPr>
            <p:ph type="dt" sz="half" idx="10"/>
          </p:nvPr>
        </p:nvSpPr>
        <p:spPr/>
        <p:txBody>
          <a:bodyPr/>
          <a:lstStyle/>
          <a:p>
            <a:r>
              <a:rPr lang="nl-NL"/>
              <a:t>Lasha Abzianidze</a:t>
            </a:r>
          </a:p>
        </p:txBody>
      </p:sp>
      <p:sp>
        <p:nvSpPr>
          <p:cNvPr id="5" name="Footer Placeholder 4">
            <a:extLst>
              <a:ext uri="{FF2B5EF4-FFF2-40B4-BE49-F238E27FC236}">
                <a16:creationId xmlns:a16="http://schemas.microsoft.com/office/drawing/2014/main" id="{D8DA71B4-2AB0-44EF-8321-6F0EA2484F2B}"/>
              </a:ext>
            </a:extLst>
          </p:cNvPr>
          <p:cNvSpPr>
            <a:spLocks noGrp="1"/>
          </p:cNvSpPr>
          <p:nvPr>
            <p:ph type="ftr" sz="quarter" idx="11"/>
          </p:nvPr>
        </p:nvSpPr>
        <p:spPr/>
        <p:txBody>
          <a:bodyPr/>
          <a:lstStyle/>
          <a:p>
            <a:r>
              <a:rPr lang="en-US" dirty="0"/>
              <a:t>Dutch Natural Tableau</a:t>
            </a:r>
            <a:endParaRPr lang="nl-NL" dirty="0"/>
          </a:p>
        </p:txBody>
      </p:sp>
      <p:sp>
        <p:nvSpPr>
          <p:cNvPr id="6" name="Slide Number Placeholder 5">
            <a:extLst>
              <a:ext uri="{FF2B5EF4-FFF2-40B4-BE49-F238E27FC236}">
                <a16:creationId xmlns:a16="http://schemas.microsoft.com/office/drawing/2014/main" id="{4E280DA8-541F-4944-82C8-AA5F856C4BE0}"/>
              </a:ext>
            </a:extLst>
          </p:cNvPr>
          <p:cNvSpPr>
            <a:spLocks noGrp="1"/>
          </p:cNvSpPr>
          <p:nvPr>
            <p:ph type="sldNum" sz="quarter" idx="12"/>
          </p:nvPr>
        </p:nvSpPr>
        <p:spPr/>
        <p:txBody>
          <a:bodyPr/>
          <a:lstStyle/>
          <a:p>
            <a:fld id="{A9A09D6B-D05C-411B-9FD4-A4FD8E9C0886}" type="slidenum">
              <a:rPr lang="nl-NL" smtClean="0"/>
              <a:t>18</a:t>
            </a:fld>
            <a:endParaRPr lang="nl-NL" dirty="0"/>
          </a:p>
        </p:txBody>
      </p:sp>
      <p:pic>
        <p:nvPicPr>
          <p:cNvPr id="15" name="Picture 14">
            <a:extLst>
              <a:ext uri="{FF2B5EF4-FFF2-40B4-BE49-F238E27FC236}">
                <a16:creationId xmlns:a16="http://schemas.microsoft.com/office/drawing/2014/main" id="{548CEF90-46EC-485D-A086-4481CF16C6BB}"/>
              </a:ext>
            </a:extLst>
          </p:cNvPr>
          <p:cNvPicPr>
            <a:picLocks noChangeAspect="1"/>
          </p:cNvPicPr>
          <p:nvPr/>
        </p:nvPicPr>
        <p:blipFill>
          <a:blip r:embed="rId3"/>
          <a:stretch>
            <a:fillRect/>
          </a:stretch>
        </p:blipFill>
        <p:spPr>
          <a:xfrm>
            <a:off x="63795" y="1774005"/>
            <a:ext cx="12192000" cy="3458845"/>
          </a:xfrm>
          <a:prstGeom prst="rect">
            <a:avLst/>
          </a:prstGeom>
        </p:spPr>
      </p:pic>
    </p:spTree>
    <p:extLst>
      <p:ext uri="{BB962C8B-B14F-4D97-AF65-F5344CB8AC3E}">
        <p14:creationId xmlns:p14="http://schemas.microsoft.com/office/powerpoint/2010/main" val="130294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failed proofs (low recall)</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Learning 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1</a:t>
            </a:fld>
            <a:endParaRPr lang="nl-NL"/>
          </a:p>
        </p:txBody>
      </p:sp>
      <p:grpSp>
        <p:nvGrpSpPr>
          <p:cNvPr id="44" name="image" hidden="1"/>
          <p:cNvGrpSpPr/>
          <p:nvPr/>
        </p:nvGrpSpPr>
        <p:grpSpPr>
          <a:xfrm>
            <a:off x="649429" y="1401032"/>
            <a:ext cx="2728632" cy="1859551"/>
            <a:chOff x="67279" y="1939839"/>
            <a:chExt cx="2728632" cy="1859551"/>
          </a:xfrm>
        </p:grpSpPr>
        <p:pic>
          <p:nvPicPr>
            <p:cNvPr id="45" name="Picture 2" descr="woman holding mascara, eyeliner, cilia, volume eyelashes, makeup, woman applying make up, shadows, beauty, female, ma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15" y="1939839"/>
              <a:ext cx="2487264" cy="165635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67279" y="3545474"/>
              <a:ext cx="2728632" cy="253916"/>
            </a:xfrm>
            <a:prstGeom prst="rect">
              <a:avLst/>
            </a:prstGeom>
          </p:spPr>
          <p:txBody>
            <a:bodyPr wrap="none">
              <a:spAutoFit/>
            </a:bodyPr>
            <a:lstStyle/>
            <a:p>
              <a:r>
                <a:rPr lang="nl-NL" sz="1050" dirty="0">
                  <a:hlinkClick r:id="rId4"/>
                </a:rPr>
                <a:t>https://www.pxfuel.com/en/free-photo-jvuvg</a:t>
              </a:r>
              <a:r>
                <a:rPr lang="nl-NL" sz="1050" dirty="0"/>
                <a:t> </a:t>
              </a:r>
            </a:p>
          </p:txBody>
        </p:sp>
      </p:gr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4292" y="292147"/>
            <a:ext cx="1578261" cy="1578261"/>
          </a:xfrm>
          <a:prstGeom prst="rect">
            <a:avLst/>
          </a:prstGeom>
        </p:spPr>
      </p:pic>
      <p:sp>
        <p:nvSpPr>
          <p:cNvPr id="9" name="Rectangle 8"/>
          <p:cNvSpPr/>
          <p:nvPr/>
        </p:nvSpPr>
        <p:spPr>
          <a:xfrm>
            <a:off x="-1" y="6163903"/>
            <a:ext cx="6558888" cy="369332"/>
          </a:xfrm>
          <a:prstGeom prst="rect">
            <a:avLst/>
          </a:prstGeom>
        </p:spPr>
        <p:txBody>
          <a:bodyPr wrap="square">
            <a:spAutoFit/>
          </a:bodyPr>
          <a:lstStyle/>
          <a:p>
            <a:r>
              <a:rPr lang="nl-NL" dirty="0">
                <a:solidFill>
                  <a:schemeClr val="accent4">
                    <a:lumMod val="50000"/>
                  </a:schemeClr>
                </a:solidFill>
              </a:rPr>
              <a:t>L. </a:t>
            </a:r>
            <a:r>
              <a:rPr lang="nl-NL" dirty="0" err="1">
                <a:solidFill>
                  <a:schemeClr val="accent4">
                    <a:lumMod val="50000"/>
                  </a:schemeClr>
                </a:solidFill>
              </a:rPr>
              <a:t>Abzianidze</a:t>
            </a:r>
            <a:r>
              <a:rPr lang="nl-NL" dirty="0">
                <a:solidFill>
                  <a:schemeClr val="accent4">
                    <a:lumMod val="50000"/>
                  </a:schemeClr>
                </a:solidFill>
              </a:rPr>
              <a:t> (2015): A tableau </a:t>
            </a:r>
            <a:r>
              <a:rPr lang="nl-NL" dirty="0" err="1">
                <a:solidFill>
                  <a:schemeClr val="accent4">
                    <a:lumMod val="50000"/>
                  </a:schemeClr>
                </a:solidFill>
              </a:rPr>
              <a:t>prover</a:t>
            </a:r>
            <a:r>
              <a:rPr lang="nl-NL" dirty="0">
                <a:solidFill>
                  <a:schemeClr val="accent4">
                    <a:lumMod val="50000"/>
                  </a:schemeClr>
                </a:solidFill>
              </a:rPr>
              <a:t> </a:t>
            </a:r>
            <a:r>
              <a:rPr lang="nl-NL" dirty="0" err="1">
                <a:solidFill>
                  <a:schemeClr val="accent4">
                    <a:lumMod val="50000"/>
                  </a:schemeClr>
                </a:solidFill>
              </a:rPr>
              <a:t>for</a:t>
            </a:r>
            <a:r>
              <a:rPr lang="nl-NL" dirty="0">
                <a:solidFill>
                  <a:schemeClr val="accent4">
                    <a:lumMod val="50000"/>
                  </a:schemeClr>
                </a:solidFill>
              </a:rPr>
              <a:t> </a:t>
            </a:r>
            <a:r>
              <a:rPr lang="nl-NL" dirty="0" err="1">
                <a:solidFill>
                  <a:schemeClr val="accent4">
                    <a:lumMod val="50000"/>
                  </a:schemeClr>
                </a:solidFill>
              </a:rPr>
              <a:t>natural</a:t>
            </a:r>
            <a:r>
              <a:rPr lang="nl-NL" dirty="0">
                <a:solidFill>
                  <a:schemeClr val="accent4">
                    <a:lumMod val="50000"/>
                  </a:schemeClr>
                </a:solidFill>
              </a:rPr>
              <a:t> logic </a:t>
            </a:r>
            <a:r>
              <a:rPr lang="nl-NL" dirty="0" err="1">
                <a:solidFill>
                  <a:schemeClr val="accent4">
                    <a:lumMod val="50000"/>
                  </a:schemeClr>
                </a:solidFill>
              </a:rPr>
              <a:t>and</a:t>
            </a:r>
            <a:r>
              <a:rPr lang="nl-NL" dirty="0">
                <a:solidFill>
                  <a:schemeClr val="accent4">
                    <a:lumMod val="50000"/>
                  </a:schemeClr>
                </a:solidFill>
              </a:rPr>
              <a:t> </a:t>
            </a:r>
            <a:r>
              <a:rPr lang="nl-NL" dirty="0" err="1">
                <a:solidFill>
                  <a:schemeClr val="accent4">
                    <a:lumMod val="50000"/>
                  </a:schemeClr>
                </a:solidFill>
              </a:rPr>
              <a:t>language</a:t>
            </a:r>
            <a:endParaRPr lang="nl-NL" dirty="0">
              <a:solidFill>
                <a:schemeClr val="accent4">
                  <a:lumMod val="50000"/>
                </a:schemeClr>
              </a:solidFill>
            </a:endParaRPr>
          </a:p>
        </p:txBody>
      </p:sp>
      <p:grpSp>
        <p:nvGrpSpPr>
          <p:cNvPr id="16" name="Group 15"/>
          <p:cNvGrpSpPr/>
          <p:nvPr/>
        </p:nvGrpSpPr>
        <p:grpSpPr>
          <a:xfrm>
            <a:off x="7698307" y="2965989"/>
            <a:ext cx="4276667" cy="902375"/>
            <a:chOff x="67302" y="1243763"/>
            <a:chExt cx="4276667" cy="902375"/>
          </a:xfrm>
        </p:grpSpPr>
        <p:sp>
          <p:nvSpPr>
            <p:cNvPr id="17" name="TextBox 16"/>
            <p:cNvSpPr txBox="1"/>
            <p:nvPr/>
          </p:nvSpPr>
          <p:spPr>
            <a:xfrm>
              <a:off x="67302" y="1243763"/>
              <a:ext cx="4276667" cy="902375"/>
            </a:xfrm>
            <a:prstGeom prst="roundRect">
              <a:avLst/>
            </a:prstGeom>
            <a:solidFill>
              <a:schemeClr val="bg1"/>
            </a:solidFill>
            <a:ln w="25400">
              <a:solidFill>
                <a:srgbClr val="FF0000"/>
              </a:solidFill>
            </a:ln>
          </p:spPr>
          <p:txBody>
            <a:bodyPr wrap="square" lIns="72000" tIns="0" rIns="72000" bIns="0" rtlCol="0">
              <a:spAutoFit/>
            </a:bodyPr>
            <a:lstStyle/>
            <a:p>
              <a:pPr defTabSz="715963">
                <a:tabLst>
                  <a:tab pos="533400" algn="l"/>
                </a:tabLst>
              </a:pPr>
              <a:r>
                <a:rPr lang="en-US" sz="2400" dirty="0"/>
                <a:t>It is </a:t>
              </a:r>
              <a:r>
                <a:rPr lang="en-US" sz="2400" b="1" dirty="0"/>
                <a:t>raining</a:t>
              </a:r>
              <a:r>
                <a:rPr lang="en-US" sz="2400" dirty="0"/>
                <a:t> on a walking man</a:t>
              </a:r>
            </a:p>
            <a:p>
              <a:pPr defTabSz="715963">
                <a:spcBef>
                  <a:spcPts val="600"/>
                </a:spcBef>
                <a:tabLst>
                  <a:tab pos="625475" algn="l"/>
                </a:tabLst>
              </a:pPr>
              <a:r>
                <a:rPr lang="en-US" sz="2400" b="1" dirty="0">
                  <a:effectLst>
                    <a:glow rad="127000">
                      <a:schemeClr val="accent4"/>
                    </a:glow>
                  </a:effectLst>
                </a:rPr>
                <a:t>E</a:t>
              </a:r>
              <a:r>
                <a:rPr lang="en-US" sz="2400" dirty="0">
                  <a:effectLst/>
                </a:rPr>
                <a:t>/</a:t>
              </a:r>
              <a:r>
                <a:rPr lang="en-US" sz="2400" b="1" dirty="0">
                  <a:solidFill>
                    <a:srgbClr val="C00000"/>
                  </a:solidFill>
                  <a:effectLst/>
                </a:rPr>
                <a:t>N</a:t>
              </a:r>
              <a:r>
                <a:rPr lang="en-US" sz="2400" dirty="0"/>
                <a:t>	A man is walking in the </a:t>
              </a:r>
              <a:r>
                <a:rPr lang="en-US" sz="2400" b="1" dirty="0"/>
                <a:t>rain</a:t>
              </a:r>
            </a:p>
          </p:txBody>
        </p:sp>
        <p:cxnSp>
          <p:nvCxnSpPr>
            <p:cNvPr id="18" name="Straight Connector 17"/>
            <p:cNvCxnSpPr>
              <a:cxnSpLocks/>
              <a:stCxn id="17" idx="1"/>
              <a:endCxn id="17" idx="3"/>
            </p:cNvCxnSpPr>
            <p:nvPr/>
          </p:nvCxnSpPr>
          <p:spPr>
            <a:xfrm>
              <a:off x="67302" y="1694951"/>
              <a:ext cx="42766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38071" y="1705442"/>
              <a:ext cx="0" cy="4406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979382" y="2969045"/>
            <a:ext cx="5181421" cy="902375"/>
            <a:chOff x="67302" y="1243763"/>
            <a:chExt cx="5181421" cy="902375"/>
          </a:xfrm>
        </p:grpSpPr>
        <p:sp>
          <p:nvSpPr>
            <p:cNvPr id="34" name="TextBox 33"/>
            <p:cNvSpPr txBox="1"/>
            <p:nvPr/>
          </p:nvSpPr>
          <p:spPr>
            <a:xfrm>
              <a:off x="67302" y="1243763"/>
              <a:ext cx="5181421" cy="902375"/>
            </a:xfrm>
            <a:prstGeom prst="roundRect">
              <a:avLst/>
            </a:prstGeom>
            <a:solidFill>
              <a:schemeClr val="bg1"/>
            </a:solidFill>
            <a:ln w="25400">
              <a:solidFill>
                <a:srgbClr val="FF0000"/>
              </a:solidFill>
            </a:ln>
          </p:spPr>
          <p:txBody>
            <a:bodyPr wrap="square" lIns="72000" tIns="0" rIns="72000" bIns="0" rtlCol="0">
              <a:spAutoFit/>
            </a:bodyPr>
            <a:lstStyle/>
            <a:p>
              <a:pPr defTabSz="715963">
                <a:tabLst>
                  <a:tab pos="533400" algn="l"/>
                </a:tabLst>
              </a:pPr>
              <a:r>
                <a:rPr lang="en-US" sz="2400" b="1" dirty="0"/>
                <a:t>A man and a woman </a:t>
              </a:r>
              <a:r>
                <a:rPr lang="en-US" sz="2400" dirty="0"/>
                <a:t>are shaking hands</a:t>
              </a:r>
            </a:p>
            <a:p>
              <a:pPr defTabSz="715963">
                <a:spcBef>
                  <a:spcPts val="600"/>
                </a:spcBef>
                <a:tabLst>
                  <a:tab pos="625475" algn="l"/>
                </a:tabLst>
              </a:pPr>
              <a:r>
                <a:rPr lang="en-US" sz="2400" b="1" dirty="0">
                  <a:effectLst>
                    <a:glow rad="127000">
                      <a:schemeClr val="accent4"/>
                    </a:glow>
                  </a:effectLst>
                </a:rPr>
                <a:t>E</a:t>
              </a:r>
              <a:r>
                <a:rPr lang="en-US" sz="2400" dirty="0">
                  <a:effectLst/>
                </a:rPr>
                <a:t>/</a:t>
              </a:r>
              <a:r>
                <a:rPr lang="en-US" sz="2400" b="1" dirty="0">
                  <a:solidFill>
                    <a:srgbClr val="C00000"/>
                  </a:solidFill>
                  <a:effectLst/>
                </a:rPr>
                <a:t>N</a:t>
              </a:r>
              <a:r>
                <a:rPr lang="en-US" sz="2400" dirty="0"/>
                <a:t>	</a:t>
              </a:r>
              <a:r>
                <a:rPr lang="en-US" sz="2400" b="1" dirty="0"/>
                <a:t>Two persons </a:t>
              </a:r>
              <a:r>
                <a:rPr lang="en-US" sz="2400" dirty="0"/>
                <a:t>are shaking hands</a:t>
              </a:r>
              <a:endParaRPr lang="en-US" sz="2400" b="1" dirty="0"/>
            </a:p>
          </p:txBody>
        </p:sp>
        <p:cxnSp>
          <p:nvCxnSpPr>
            <p:cNvPr id="39" name="Straight Connector 38"/>
            <p:cNvCxnSpPr>
              <a:cxnSpLocks/>
              <a:stCxn id="34" idx="1"/>
              <a:endCxn id="34" idx="3"/>
            </p:cNvCxnSpPr>
            <p:nvPr/>
          </p:nvCxnSpPr>
          <p:spPr>
            <a:xfrm>
              <a:off x="67302" y="1694951"/>
              <a:ext cx="51814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38071" y="1705442"/>
              <a:ext cx="0" cy="4406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81672" y="4673330"/>
            <a:ext cx="4670206" cy="902375"/>
            <a:chOff x="67303" y="1243763"/>
            <a:chExt cx="4670206" cy="902375"/>
          </a:xfrm>
        </p:grpSpPr>
        <p:sp>
          <p:nvSpPr>
            <p:cNvPr id="53" name="TextBox 52"/>
            <p:cNvSpPr txBox="1"/>
            <p:nvPr/>
          </p:nvSpPr>
          <p:spPr>
            <a:xfrm>
              <a:off x="67303" y="1243763"/>
              <a:ext cx="4670206" cy="902375"/>
            </a:xfrm>
            <a:prstGeom prst="roundRect">
              <a:avLst/>
            </a:prstGeom>
            <a:solidFill>
              <a:schemeClr val="bg1"/>
            </a:solidFill>
            <a:ln w="25400">
              <a:solidFill>
                <a:srgbClr val="7030A0"/>
              </a:solidFill>
            </a:ln>
          </p:spPr>
          <p:txBody>
            <a:bodyPr wrap="square" lIns="72000" tIns="0" rIns="72000" bIns="0" rtlCol="0">
              <a:spAutoFit/>
            </a:bodyPr>
            <a:lstStyle/>
            <a:p>
              <a:pPr defTabSz="715963">
                <a:tabLst>
                  <a:tab pos="533400" algn="l"/>
                </a:tabLst>
              </a:pPr>
              <a:r>
                <a:rPr lang="en-US" sz="2400" dirty="0"/>
                <a:t>A man and woman are </a:t>
              </a:r>
              <a:r>
                <a:rPr lang="en-US" sz="2400" b="1" dirty="0"/>
                <a:t>talking</a:t>
              </a:r>
            </a:p>
            <a:p>
              <a:pPr defTabSz="715963">
                <a:spcBef>
                  <a:spcPts val="600"/>
                </a:spcBef>
                <a:tabLst>
                  <a:tab pos="625475" algn="l"/>
                </a:tabLst>
              </a:pPr>
              <a:r>
                <a:rPr lang="en-US" sz="2400" b="1">
                  <a:effectLst>
                    <a:glow rad="127000">
                      <a:schemeClr val="accent4"/>
                    </a:glow>
                  </a:effectLst>
                </a:rPr>
                <a:t>C</a:t>
              </a:r>
              <a:r>
                <a:rPr lang="en-US" sz="2400">
                  <a:effectLst/>
                </a:rPr>
                <a:t>/</a:t>
              </a:r>
              <a:r>
                <a:rPr lang="en-US" sz="2400" b="1" dirty="0">
                  <a:solidFill>
                    <a:srgbClr val="C00000"/>
                  </a:solidFill>
                  <a:effectLst/>
                </a:rPr>
                <a:t>N</a:t>
              </a:r>
              <a:r>
                <a:rPr lang="en-US" sz="2400" dirty="0"/>
                <a:t>	A man and a woman are </a:t>
              </a:r>
              <a:r>
                <a:rPr lang="en-US" sz="2400" b="1" dirty="0"/>
                <a:t>silent</a:t>
              </a:r>
            </a:p>
          </p:txBody>
        </p:sp>
        <p:cxnSp>
          <p:nvCxnSpPr>
            <p:cNvPr id="54" name="Straight Connector 53"/>
            <p:cNvCxnSpPr>
              <a:cxnSpLocks/>
              <a:stCxn id="53" idx="1"/>
              <a:endCxn id="53" idx="3"/>
            </p:cNvCxnSpPr>
            <p:nvPr/>
          </p:nvCxnSpPr>
          <p:spPr>
            <a:xfrm>
              <a:off x="67303" y="1694951"/>
              <a:ext cx="467020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8071" y="1705442"/>
              <a:ext cx="0" cy="44069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6877381" y="4673330"/>
            <a:ext cx="5113028" cy="902375"/>
            <a:chOff x="67303" y="1243763"/>
            <a:chExt cx="5113028" cy="902375"/>
          </a:xfrm>
        </p:grpSpPr>
        <p:sp>
          <p:nvSpPr>
            <p:cNvPr id="57" name="TextBox 56"/>
            <p:cNvSpPr txBox="1"/>
            <p:nvPr/>
          </p:nvSpPr>
          <p:spPr>
            <a:xfrm>
              <a:off x="67303" y="1243763"/>
              <a:ext cx="5113028" cy="902375"/>
            </a:xfrm>
            <a:prstGeom prst="roundRect">
              <a:avLst/>
            </a:prstGeom>
            <a:solidFill>
              <a:schemeClr val="bg1"/>
            </a:solidFill>
            <a:ln w="25400">
              <a:solidFill>
                <a:srgbClr val="7030A0"/>
              </a:solidFill>
            </a:ln>
          </p:spPr>
          <p:txBody>
            <a:bodyPr wrap="square" lIns="36000" tIns="0" rIns="0" bIns="0" rtlCol="0">
              <a:spAutoFit/>
            </a:bodyPr>
            <a:lstStyle/>
            <a:p>
              <a:pPr defTabSz="715963">
                <a:tabLst>
                  <a:tab pos="533400" algn="l"/>
                </a:tabLst>
              </a:pPr>
              <a:r>
                <a:rPr lang="en-US" sz="2400" dirty="0"/>
                <a:t>Someone is holding a </a:t>
              </a:r>
              <a:r>
                <a:rPr lang="en-US" sz="2400" b="1" dirty="0"/>
                <a:t>hedgehog</a:t>
              </a:r>
            </a:p>
            <a:p>
              <a:pPr defTabSz="715963">
                <a:spcBef>
                  <a:spcPts val="600"/>
                </a:spcBef>
                <a:tabLst>
                  <a:tab pos="625475" algn="l"/>
                </a:tabLst>
              </a:pPr>
              <a:r>
                <a:rPr lang="en-US" sz="2400" b="1" dirty="0">
                  <a:effectLst>
                    <a:glow rad="127000">
                      <a:schemeClr val="accent4"/>
                    </a:glow>
                  </a:effectLst>
                </a:rPr>
                <a:t>E</a:t>
              </a:r>
              <a:r>
                <a:rPr lang="en-US" sz="2400" dirty="0">
                  <a:effectLst/>
                </a:rPr>
                <a:t>/</a:t>
              </a:r>
              <a:r>
                <a:rPr lang="en-US" sz="2400" b="1" dirty="0">
                  <a:solidFill>
                    <a:srgbClr val="C00000"/>
                  </a:solidFill>
                  <a:effectLst/>
                </a:rPr>
                <a:t>N</a:t>
              </a:r>
              <a:r>
                <a:rPr lang="en-US" sz="2400" dirty="0"/>
                <a:t>	Someone is holding a </a:t>
              </a:r>
              <a:r>
                <a:rPr lang="en-US" sz="2400" b="1" dirty="0"/>
                <a:t>small animal</a:t>
              </a:r>
            </a:p>
          </p:txBody>
        </p:sp>
        <p:cxnSp>
          <p:nvCxnSpPr>
            <p:cNvPr id="58" name="Straight Connector 57"/>
            <p:cNvCxnSpPr>
              <a:cxnSpLocks/>
              <a:stCxn id="57" idx="1"/>
              <a:endCxn id="57" idx="3"/>
            </p:cNvCxnSpPr>
            <p:nvPr/>
          </p:nvCxnSpPr>
          <p:spPr>
            <a:xfrm>
              <a:off x="67303" y="1694951"/>
              <a:ext cx="511302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38071" y="1705442"/>
              <a:ext cx="0" cy="44069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979382" y="1421418"/>
            <a:ext cx="8836825" cy="902375"/>
            <a:chOff x="67302" y="1243763"/>
            <a:chExt cx="8836825" cy="902375"/>
          </a:xfrm>
        </p:grpSpPr>
        <p:sp>
          <p:nvSpPr>
            <p:cNvPr id="61" name="TextBox 60"/>
            <p:cNvSpPr txBox="1"/>
            <p:nvPr/>
          </p:nvSpPr>
          <p:spPr>
            <a:xfrm>
              <a:off x="67302" y="1243763"/>
              <a:ext cx="8836825" cy="902375"/>
            </a:xfrm>
            <a:prstGeom prst="roundRect">
              <a:avLst/>
            </a:prstGeom>
            <a:solidFill>
              <a:schemeClr val="bg1"/>
            </a:solidFill>
            <a:ln w="25400">
              <a:solidFill>
                <a:schemeClr val="accent3">
                  <a:lumMod val="60000"/>
                  <a:lumOff val="40000"/>
                </a:schemeClr>
              </a:solidFill>
            </a:ln>
          </p:spPr>
          <p:txBody>
            <a:bodyPr wrap="square" lIns="72000" tIns="0" rIns="72000" bIns="0" rtlCol="0">
              <a:spAutoFit/>
            </a:bodyPr>
            <a:lstStyle/>
            <a:p>
              <a:pPr defTabSz="715963">
                <a:tabLst>
                  <a:tab pos="533400" algn="l"/>
                </a:tabLst>
              </a:pPr>
              <a:r>
                <a:rPr lang="en-US" sz="2400" dirty="0"/>
                <a:t>A small boy in a yellow shirt is laughing on the beach</a:t>
              </a:r>
            </a:p>
            <a:p>
              <a:pPr defTabSz="715963">
                <a:spcBef>
                  <a:spcPts val="600"/>
                </a:spcBef>
                <a:tabLst>
                  <a:tab pos="625475" algn="l"/>
                </a:tabLst>
              </a:pPr>
              <a:r>
                <a:rPr lang="en-US" sz="2400" b="1" dirty="0">
                  <a:effectLst>
                    <a:glow rad="127000">
                      <a:schemeClr val="accent4"/>
                    </a:glow>
                  </a:effectLst>
                </a:rPr>
                <a:t>C</a:t>
              </a:r>
              <a:r>
                <a:rPr lang="en-US" sz="2400" dirty="0">
                  <a:effectLst/>
                </a:rPr>
                <a:t>/</a:t>
              </a:r>
              <a:r>
                <a:rPr lang="en-US" sz="2400" b="1" dirty="0">
                  <a:solidFill>
                    <a:srgbClr val="C00000"/>
                  </a:solidFill>
                  <a:effectLst/>
                </a:rPr>
                <a:t>N</a:t>
              </a:r>
              <a:r>
                <a:rPr lang="en-US" sz="2400" dirty="0"/>
                <a:t>	There is no small boy </a:t>
              </a:r>
              <a:r>
                <a:rPr lang="en-US" sz="2400" b="1" dirty="0">
                  <a:solidFill>
                    <a:srgbClr val="FF0000"/>
                  </a:solidFill>
                </a:rPr>
                <a:t>[</a:t>
              </a:r>
              <a:r>
                <a:rPr lang="en-US" sz="2400" dirty="0"/>
                <a:t>in a yellow shirt </a:t>
              </a:r>
              <a:r>
                <a:rPr lang="en-US" sz="2400" b="1" dirty="0">
                  <a:solidFill>
                    <a:srgbClr val="FF0000"/>
                  </a:solidFill>
                </a:rPr>
                <a:t>[</a:t>
              </a:r>
              <a:r>
                <a:rPr lang="en-US" sz="2400" dirty="0"/>
                <a:t>laughing on the beach</a:t>
              </a:r>
              <a:r>
                <a:rPr lang="en-US" sz="2400" b="1" dirty="0">
                  <a:solidFill>
                    <a:srgbClr val="FF0000"/>
                  </a:solidFill>
                </a:rPr>
                <a:t>]]</a:t>
              </a:r>
            </a:p>
          </p:txBody>
        </p:sp>
        <p:cxnSp>
          <p:nvCxnSpPr>
            <p:cNvPr id="62" name="Straight Connector 61"/>
            <p:cNvCxnSpPr>
              <a:cxnSpLocks/>
              <a:stCxn id="61" idx="1"/>
              <a:endCxn id="61" idx="3"/>
            </p:cNvCxnSpPr>
            <p:nvPr/>
          </p:nvCxnSpPr>
          <p:spPr>
            <a:xfrm>
              <a:off x="67302" y="1694951"/>
              <a:ext cx="8836825"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38071" y="1705442"/>
              <a:ext cx="0" cy="440696"/>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8" name="Rounded Rectangle 67"/>
          <p:cNvSpPr/>
          <p:nvPr/>
        </p:nvSpPr>
        <p:spPr>
          <a:xfrm>
            <a:off x="8317129" y="1209634"/>
            <a:ext cx="1643605" cy="423567"/>
          </a:xfrm>
          <a:prstGeom prst="round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 error</a:t>
            </a:r>
            <a:endParaRPr lang="nl-NL" dirty="0">
              <a:solidFill>
                <a:schemeClr val="tx1"/>
              </a:solidFill>
            </a:endParaRPr>
          </a:p>
        </p:txBody>
      </p:sp>
      <p:sp>
        <p:nvSpPr>
          <p:cNvPr id="69" name="Rounded Rectangle 68"/>
          <p:cNvSpPr/>
          <p:nvPr/>
        </p:nvSpPr>
        <p:spPr>
          <a:xfrm>
            <a:off x="6345033" y="2987453"/>
            <a:ext cx="1169043" cy="859445"/>
          </a:xfrm>
          <a:prstGeom prst="round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Missing inference</a:t>
            </a:r>
          </a:p>
          <a:p>
            <a:pPr algn="ctr"/>
            <a:r>
              <a:rPr lang="en-US" dirty="0">
                <a:solidFill>
                  <a:schemeClr val="tx1"/>
                </a:solidFill>
              </a:rPr>
              <a:t>rule</a:t>
            </a:r>
            <a:endParaRPr lang="nl-NL" dirty="0">
              <a:solidFill>
                <a:schemeClr val="tx1"/>
              </a:solidFill>
            </a:endParaRPr>
          </a:p>
        </p:txBody>
      </p:sp>
      <p:sp>
        <p:nvSpPr>
          <p:cNvPr id="70" name="Rounded Rectangle 69"/>
          <p:cNvSpPr/>
          <p:nvPr/>
        </p:nvSpPr>
        <p:spPr>
          <a:xfrm>
            <a:off x="5344705" y="4626618"/>
            <a:ext cx="1333886" cy="949825"/>
          </a:xfrm>
          <a:prstGeom prst="round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Missing lexical knowledge</a:t>
            </a:r>
            <a:endParaRPr lang="nl-NL" dirty="0">
              <a:solidFill>
                <a:schemeClr val="bg1"/>
              </a:solidFill>
            </a:endParaRPr>
          </a:p>
        </p:txBody>
      </p:sp>
      <p:sp>
        <p:nvSpPr>
          <p:cNvPr id="71" name="premise  callout"/>
          <p:cNvSpPr/>
          <p:nvPr/>
        </p:nvSpPr>
        <p:spPr>
          <a:xfrm>
            <a:off x="6345033" y="5722112"/>
            <a:ext cx="1710884" cy="369754"/>
          </a:xfrm>
          <a:prstGeom prst="wedgeRoundRectCallout">
            <a:avLst>
              <a:gd name="adj1" fmla="val -38453"/>
              <a:gd name="adj2" fmla="val -108587"/>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50% of errors</a:t>
            </a:r>
          </a:p>
        </p:txBody>
      </p:sp>
      <p:sp>
        <p:nvSpPr>
          <p:cNvPr id="72" name="premise  callout"/>
          <p:cNvSpPr/>
          <p:nvPr/>
        </p:nvSpPr>
        <p:spPr>
          <a:xfrm>
            <a:off x="6929554" y="3979456"/>
            <a:ext cx="1710884" cy="369754"/>
          </a:xfrm>
          <a:prstGeom prst="wedgeRoundRectCallout">
            <a:avLst>
              <a:gd name="adj1" fmla="val -37778"/>
              <a:gd name="adj2" fmla="val -99195"/>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25% of errors</a:t>
            </a:r>
          </a:p>
        </p:txBody>
      </p:sp>
    </p:spTree>
    <p:extLst>
      <p:ext uri="{BB962C8B-B14F-4D97-AF65-F5344CB8AC3E}">
        <p14:creationId xmlns:p14="http://schemas.microsoft.com/office/powerpoint/2010/main" val="12087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Dutch Natural Tableau</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19</a:t>
            </a:fld>
            <a:endParaRPr lang="nl-NL"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682" y="221710"/>
            <a:ext cx="2277290" cy="2116844"/>
          </a:xfrm>
          <a:prstGeom prst="rect">
            <a:avLst/>
          </a:prstGeom>
        </p:spPr>
      </p:pic>
      <p:sp>
        <p:nvSpPr>
          <p:cNvPr id="2" name="Title 1"/>
          <p:cNvSpPr>
            <a:spLocks noGrp="1"/>
          </p:cNvSpPr>
          <p:nvPr>
            <p:ph type="title"/>
          </p:nvPr>
        </p:nvSpPr>
        <p:spPr>
          <a:xfrm>
            <a:off x="1937658" y="234503"/>
            <a:ext cx="7882816" cy="845366"/>
          </a:xfrm>
        </p:spPr>
        <p:txBody>
          <a:bodyPr>
            <a:normAutofit/>
          </a:bodyPr>
          <a:lstStyle/>
          <a:p>
            <a:r>
              <a:rPr lang="en-US">
                <a:solidFill>
                  <a:srgbClr val="C00000"/>
                </a:solidFill>
              </a:rPr>
              <a:t>Lang</a:t>
            </a:r>
            <a:r>
              <a:rPr lang="en-US"/>
              <a:t>uage </a:t>
            </a:r>
            <a:r>
              <a:rPr lang="en-US" dirty="0"/>
              <a:t>Theorem </a:t>
            </a:r>
            <a:r>
              <a:rPr lang="en-US" dirty="0">
                <a:solidFill>
                  <a:srgbClr val="C00000"/>
                </a:solidFill>
              </a:rPr>
              <a:t>Pro</a:t>
            </a:r>
            <a:r>
              <a:rPr lang="en-US" dirty="0"/>
              <a:t>ver</a:t>
            </a:r>
            <a:endParaRPr lang="nl-NL" dirty="0"/>
          </a:p>
        </p:txBody>
      </p:sp>
      <p:grpSp>
        <p:nvGrpSpPr>
          <p:cNvPr id="13" name="Langpro"/>
          <p:cNvGrpSpPr/>
          <p:nvPr/>
        </p:nvGrpSpPr>
        <p:grpSpPr>
          <a:xfrm>
            <a:off x="2838385" y="2171733"/>
            <a:ext cx="7565061" cy="2120566"/>
            <a:chOff x="1484208" y="1340822"/>
            <a:chExt cx="7565061" cy="2120566"/>
          </a:xfrm>
        </p:grpSpPr>
        <p:sp>
          <p:nvSpPr>
            <p:cNvPr id="8" name="Rounded Rectangle 7"/>
            <p:cNvSpPr/>
            <p:nvPr/>
          </p:nvSpPr>
          <p:spPr>
            <a:xfrm>
              <a:off x="1497289" y="1820157"/>
              <a:ext cx="7551980" cy="1641231"/>
            </a:xfrm>
            <a:custGeom>
              <a:avLst/>
              <a:gdLst>
                <a:gd name="connsiteX0" fmla="*/ 0 w 8153972"/>
                <a:gd name="connsiteY0" fmla="*/ 273544 h 1641231"/>
                <a:gd name="connsiteX1" fmla="*/ 273544 w 8153972"/>
                <a:gd name="connsiteY1" fmla="*/ 0 h 1641231"/>
                <a:gd name="connsiteX2" fmla="*/ 7880428 w 8153972"/>
                <a:gd name="connsiteY2" fmla="*/ 0 h 1641231"/>
                <a:gd name="connsiteX3" fmla="*/ 8153972 w 8153972"/>
                <a:gd name="connsiteY3" fmla="*/ 273544 h 1641231"/>
                <a:gd name="connsiteX4" fmla="*/ 8153972 w 8153972"/>
                <a:gd name="connsiteY4" fmla="*/ 1367687 h 1641231"/>
                <a:gd name="connsiteX5" fmla="*/ 7880428 w 8153972"/>
                <a:gd name="connsiteY5" fmla="*/ 1641231 h 1641231"/>
                <a:gd name="connsiteX6" fmla="*/ 273544 w 8153972"/>
                <a:gd name="connsiteY6" fmla="*/ 1641231 h 1641231"/>
                <a:gd name="connsiteX7" fmla="*/ 0 w 8153972"/>
                <a:gd name="connsiteY7" fmla="*/ 1367687 h 1641231"/>
                <a:gd name="connsiteX8" fmla="*/ 0 w 8153972"/>
                <a:gd name="connsiteY8" fmla="*/ 273544 h 1641231"/>
                <a:gd name="connsiteX0" fmla="*/ 0 w 8153972"/>
                <a:gd name="connsiteY0" fmla="*/ 99923 h 1655180"/>
                <a:gd name="connsiteX1" fmla="*/ 273544 w 8153972"/>
                <a:gd name="connsiteY1" fmla="*/ 13949 h 1655180"/>
                <a:gd name="connsiteX2" fmla="*/ 7880428 w 8153972"/>
                <a:gd name="connsiteY2" fmla="*/ 13949 h 1655180"/>
                <a:gd name="connsiteX3" fmla="*/ 8153972 w 8153972"/>
                <a:gd name="connsiteY3" fmla="*/ 287493 h 1655180"/>
                <a:gd name="connsiteX4" fmla="*/ 8153972 w 8153972"/>
                <a:gd name="connsiteY4" fmla="*/ 1381636 h 1655180"/>
                <a:gd name="connsiteX5" fmla="*/ 7880428 w 8153972"/>
                <a:gd name="connsiteY5" fmla="*/ 1655180 h 1655180"/>
                <a:gd name="connsiteX6" fmla="*/ 273544 w 8153972"/>
                <a:gd name="connsiteY6" fmla="*/ 1655180 h 1655180"/>
                <a:gd name="connsiteX7" fmla="*/ 0 w 8153972"/>
                <a:gd name="connsiteY7" fmla="*/ 1381636 h 1655180"/>
                <a:gd name="connsiteX8" fmla="*/ 0 w 8153972"/>
                <a:gd name="connsiteY8" fmla="*/ 99923 h 1655180"/>
                <a:gd name="connsiteX0" fmla="*/ 0 w 8153972"/>
                <a:gd name="connsiteY0" fmla="*/ 1367687 h 1641231"/>
                <a:gd name="connsiteX1" fmla="*/ 273544 w 8153972"/>
                <a:gd name="connsiteY1" fmla="*/ 0 h 1641231"/>
                <a:gd name="connsiteX2" fmla="*/ 7880428 w 8153972"/>
                <a:gd name="connsiteY2" fmla="*/ 0 h 1641231"/>
                <a:gd name="connsiteX3" fmla="*/ 8153972 w 8153972"/>
                <a:gd name="connsiteY3" fmla="*/ 273544 h 1641231"/>
                <a:gd name="connsiteX4" fmla="*/ 8153972 w 8153972"/>
                <a:gd name="connsiteY4" fmla="*/ 1367687 h 1641231"/>
                <a:gd name="connsiteX5" fmla="*/ 7880428 w 8153972"/>
                <a:gd name="connsiteY5" fmla="*/ 1641231 h 1641231"/>
                <a:gd name="connsiteX6" fmla="*/ 273544 w 8153972"/>
                <a:gd name="connsiteY6" fmla="*/ 1641231 h 1641231"/>
                <a:gd name="connsiteX7" fmla="*/ 0 w 8153972"/>
                <a:gd name="connsiteY7" fmla="*/ 1367687 h 1641231"/>
                <a:gd name="connsiteX0" fmla="*/ 19533 w 8173505"/>
                <a:gd name="connsiteY0" fmla="*/ 1379410 h 1652954"/>
                <a:gd name="connsiteX1" fmla="*/ 0 w 8173505"/>
                <a:gd name="connsiteY1" fmla="*/ 0 h 1652954"/>
                <a:gd name="connsiteX2" fmla="*/ 7899961 w 8173505"/>
                <a:gd name="connsiteY2" fmla="*/ 11723 h 1652954"/>
                <a:gd name="connsiteX3" fmla="*/ 8173505 w 8173505"/>
                <a:gd name="connsiteY3" fmla="*/ 285267 h 1652954"/>
                <a:gd name="connsiteX4" fmla="*/ 8173505 w 8173505"/>
                <a:gd name="connsiteY4" fmla="*/ 1379410 h 1652954"/>
                <a:gd name="connsiteX5" fmla="*/ 7899961 w 8173505"/>
                <a:gd name="connsiteY5" fmla="*/ 1652954 h 1652954"/>
                <a:gd name="connsiteX6" fmla="*/ 293077 w 8173505"/>
                <a:gd name="connsiteY6" fmla="*/ 1652954 h 1652954"/>
                <a:gd name="connsiteX7" fmla="*/ 19533 w 8173505"/>
                <a:gd name="connsiteY7" fmla="*/ 1379410 h 1652954"/>
                <a:gd name="connsiteX0" fmla="*/ 0 w 8153972"/>
                <a:gd name="connsiteY0" fmla="*/ 1367687 h 1641231"/>
                <a:gd name="connsiteX1" fmla="*/ 3913 w 8153972"/>
                <a:gd name="connsiteY1" fmla="*/ 0 h 1641231"/>
                <a:gd name="connsiteX2" fmla="*/ 7880428 w 8153972"/>
                <a:gd name="connsiteY2" fmla="*/ 0 h 1641231"/>
                <a:gd name="connsiteX3" fmla="*/ 8153972 w 8153972"/>
                <a:gd name="connsiteY3" fmla="*/ 273544 h 1641231"/>
                <a:gd name="connsiteX4" fmla="*/ 8153972 w 8153972"/>
                <a:gd name="connsiteY4" fmla="*/ 1367687 h 1641231"/>
                <a:gd name="connsiteX5" fmla="*/ 7880428 w 8153972"/>
                <a:gd name="connsiteY5" fmla="*/ 1641231 h 1641231"/>
                <a:gd name="connsiteX6" fmla="*/ 273544 w 8153972"/>
                <a:gd name="connsiteY6" fmla="*/ 1641231 h 1641231"/>
                <a:gd name="connsiteX7" fmla="*/ 0 w 8153972"/>
                <a:gd name="connsiteY7" fmla="*/ 1367687 h 1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972" h="1641231">
                  <a:moveTo>
                    <a:pt x="0" y="1367687"/>
                  </a:moveTo>
                  <a:cubicBezTo>
                    <a:pt x="1304" y="911791"/>
                    <a:pt x="2609" y="455896"/>
                    <a:pt x="3913" y="0"/>
                  </a:cubicBezTo>
                  <a:lnTo>
                    <a:pt x="7880428" y="0"/>
                  </a:lnTo>
                  <a:cubicBezTo>
                    <a:pt x="8031502" y="0"/>
                    <a:pt x="8153972" y="122470"/>
                    <a:pt x="8153972" y="273544"/>
                  </a:cubicBezTo>
                  <a:lnTo>
                    <a:pt x="8153972" y="1367687"/>
                  </a:lnTo>
                  <a:cubicBezTo>
                    <a:pt x="8153972" y="1518761"/>
                    <a:pt x="8031502" y="1641231"/>
                    <a:pt x="7880428" y="1641231"/>
                  </a:cubicBezTo>
                  <a:lnTo>
                    <a:pt x="273544" y="1641231"/>
                  </a:lnTo>
                  <a:cubicBezTo>
                    <a:pt x="122470" y="1641231"/>
                    <a:pt x="0" y="1518761"/>
                    <a:pt x="0" y="1367687"/>
                  </a:cubicBezTo>
                  <a:close/>
                </a:path>
              </a:pathLst>
            </a:custGeom>
            <a:solidFill>
              <a:schemeClr val="accent6">
                <a:lumMod val="60000"/>
                <a:lumOff val="40000"/>
              </a:schemeClr>
            </a:solidFill>
            <a:ln w="190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ound Same Side Corner Rectangle 13"/>
            <p:cNvSpPr/>
            <p:nvPr/>
          </p:nvSpPr>
          <p:spPr>
            <a:xfrm>
              <a:off x="1484208" y="1340822"/>
              <a:ext cx="1290865" cy="478330"/>
            </a:xfrm>
            <a:prstGeom prst="round2SameRect">
              <a:avLst>
                <a:gd name="adj1" fmla="val 26470"/>
                <a:gd name="adj2" fmla="val 0"/>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LangPro</a:t>
              </a:r>
            </a:p>
          </p:txBody>
        </p:sp>
        <p:sp>
          <p:nvSpPr>
            <p:cNvPr id="16" name="Rounded Rectangle 15"/>
            <p:cNvSpPr/>
            <p:nvPr/>
          </p:nvSpPr>
          <p:spPr>
            <a:xfrm>
              <a:off x="7479968" y="2011024"/>
              <a:ext cx="1316666" cy="1274405"/>
            </a:xfrm>
            <a:prstGeom prst="roundRect">
              <a:avLst/>
            </a:prstGeom>
            <a:solidFill>
              <a:schemeClr val="accent6">
                <a:lumMod val="50000"/>
              </a:schemeClr>
            </a:solidFill>
            <a:ln w="190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Natural</a:t>
              </a:r>
            </a:p>
            <a:p>
              <a:pPr algn="ctr"/>
              <a:r>
                <a:rPr lang="en-US" sz="2400" dirty="0">
                  <a:solidFill>
                    <a:schemeClr val="bg1"/>
                  </a:solidFill>
                </a:rPr>
                <a:t>Tableau</a:t>
              </a:r>
            </a:p>
            <a:p>
              <a:pPr algn="ctr"/>
              <a:r>
                <a:rPr lang="en-US" sz="2400" dirty="0">
                  <a:solidFill>
                    <a:schemeClr val="bg1"/>
                  </a:solidFill>
                </a:rPr>
                <a:t>prover</a:t>
              </a:r>
            </a:p>
          </p:txBody>
        </p:sp>
        <p:sp>
          <p:nvSpPr>
            <p:cNvPr id="17" name="Rounded Rectangle 16"/>
            <p:cNvSpPr/>
            <p:nvPr/>
          </p:nvSpPr>
          <p:spPr>
            <a:xfrm>
              <a:off x="4306504" y="2033567"/>
              <a:ext cx="1918209" cy="1229319"/>
            </a:xfrm>
            <a:prstGeom prst="roundRect">
              <a:avLst/>
            </a:prstGeom>
            <a:solidFill>
              <a:schemeClr val="accent6">
                <a:lumMod val="50000"/>
              </a:schemeClr>
            </a:solidFill>
            <a:ln w="190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Logical</a:t>
              </a:r>
            </a:p>
            <a:p>
              <a:pPr algn="ctr"/>
              <a:r>
                <a:rPr lang="en-US" sz="2400" dirty="0">
                  <a:solidFill>
                    <a:schemeClr val="bg1"/>
                  </a:solidFill>
                </a:rPr>
                <a:t>Form</a:t>
              </a:r>
            </a:p>
            <a:p>
              <a:pPr algn="ctr"/>
              <a:r>
                <a:rPr lang="en-US" sz="2400" dirty="0">
                  <a:solidFill>
                    <a:schemeClr val="bg1"/>
                  </a:solidFill>
                </a:rPr>
                <a:t>generator</a:t>
              </a:r>
            </a:p>
          </p:txBody>
        </p:sp>
        <p:sp>
          <p:nvSpPr>
            <p:cNvPr id="18" name="Rounded Rectangle 17"/>
            <p:cNvSpPr/>
            <p:nvPr/>
          </p:nvSpPr>
          <p:spPr>
            <a:xfrm>
              <a:off x="1836649" y="2033567"/>
              <a:ext cx="1233456" cy="1229319"/>
            </a:xfrm>
            <a:prstGeom prst="roundRect">
              <a:avLst/>
            </a:prstGeom>
            <a:solidFill>
              <a:schemeClr val="accent6">
                <a:lumMod val="50000"/>
              </a:schemeClr>
            </a:solidFill>
            <a:ln w="190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Syntactic</a:t>
              </a:r>
              <a:r>
                <a:rPr lang="en-US" sz="2400">
                  <a:solidFill>
                    <a:schemeClr val="bg1"/>
                  </a:solidFill>
                </a:rPr>
                <a:t> parser</a:t>
              </a:r>
              <a:endParaRPr lang="en-US" sz="2400" dirty="0">
                <a:solidFill>
                  <a:schemeClr val="bg1"/>
                </a:solidFill>
              </a:endParaRPr>
            </a:p>
          </p:txBody>
        </p:sp>
        <p:sp>
          <p:nvSpPr>
            <p:cNvPr id="10" name="Right Arrow 9"/>
            <p:cNvSpPr/>
            <p:nvPr/>
          </p:nvSpPr>
          <p:spPr>
            <a:xfrm>
              <a:off x="3235787" y="2281486"/>
              <a:ext cx="902117" cy="733481"/>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Trees</a:t>
              </a:r>
            </a:p>
          </p:txBody>
        </p:sp>
        <p:sp>
          <p:nvSpPr>
            <p:cNvPr id="20" name="Right Arrow 19"/>
            <p:cNvSpPr/>
            <p:nvPr/>
          </p:nvSpPr>
          <p:spPr>
            <a:xfrm>
              <a:off x="6390397" y="2281486"/>
              <a:ext cx="933766" cy="733481"/>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Terms</a:t>
              </a:r>
            </a:p>
          </p:txBody>
        </p:sp>
      </p:grpSp>
      <p:grpSp>
        <p:nvGrpSpPr>
          <p:cNvPr id="29" name="nli_gold"/>
          <p:cNvGrpSpPr/>
          <p:nvPr/>
        </p:nvGrpSpPr>
        <p:grpSpPr>
          <a:xfrm>
            <a:off x="325687" y="2975507"/>
            <a:ext cx="1636722" cy="1012386"/>
            <a:chOff x="6196149" y="5122408"/>
            <a:chExt cx="1636722" cy="1012386"/>
          </a:xfrm>
        </p:grpSpPr>
        <p:sp>
          <p:nvSpPr>
            <p:cNvPr id="31" name="TextBox 30"/>
            <p:cNvSpPr txBox="1"/>
            <p:nvPr/>
          </p:nvSpPr>
          <p:spPr>
            <a:xfrm>
              <a:off x="6304310" y="5157781"/>
              <a:ext cx="1528561" cy="476358"/>
            </a:xfrm>
            <a:prstGeom prst="rect">
              <a:avLst/>
            </a:prstGeom>
            <a:noFill/>
          </p:spPr>
          <p:txBody>
            <a:bodyPr wrap="square" rtlCol="0">
              <a:spAutoFit/>
            </a:bodyPr>
            <a:lstStyle/>
            <a:p>
              <a:r>
                <a:rPr lang="en-US" sz="2400" dirty="0">
                  <a:cs typeface="Times New Roman" panose="02020603050405020304" pitchFamily="18" charset="0"/>
                </a:rPr>
                <a:t>Premises</a:t>
              </a:r>
            </a:p>
          </p:txBody>
        </p:sp>
        <p:sp>
          <p:nvSpPr>
            <p:cNvPr id="32" name="TextBox 31"/>
            <p:cNvSpPr txBox="1"/>
            <p:nvPr/>
          </p:nvSpPr>
          <p:spPr>
            <a:xfrm>
              <a:off x="6248299" y="5658436"/>
              <a:ext cx="1584572" cy="476358"/>
            </a:xfrm>
            <a:prstGeom prst="rect">
              <a:avLst/>
            </a:prstGeom>
            <a:noFill/>
          </p:spPr>
          <p:txBody>
            <a:bodyPr wrap="square" rtlCol="0">
              <a:spAutoFit/>
            </a:bodyPr>
            <a:lstStyle/>
            <a:p>
              <a:r>
                <a:rPr lang="en-US" sz="2400" dirty="0">
                  <a:cs typeface="Times New Roman" panose="02020603050405020304" pitchFamily="18" charset="0"/>
                </a:rPr>
                <a:t>Hypothesis</a:t>
              </a:r>
            </a:p>
          </p:txBody>
        </p:sp>
        <p:sp>
          <p:nvSpPr>
            <p:cNvPr id="33" name="Rounded Rectangle 32"/>
            <p:cNvSpPr/>
            <p:nvPr/>
          </p:nvSpPr>
          <p:spPr>
            <a:xfrm>
              <a:off x="6196149" y="5122408"/>
              <a:ext cx="1636722" cy="1012386"/>
            </a:xfrm>
            <a:prstGeom prst="roundRect">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cxnSp>
          <p:nvCxnSpPr>
            <p:cNvPr id="34" name="Straight Connector 33"/>
            <p:cNvCxnSpPr>
              <a:stCxn id="33" idx="1"/>
              <a:endCxn id="33" idx="3"/>
            </p:cNvCxnSpPr>
            <p:nvPr/>
          </p:nvCxnSpPr>
          <p:spPr>
            <a:xfrm>
              <a:off x="6196149" y="5628601"/>
              <a:ext cx="1636722"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6" name="contra"/>
          <p:cNvSpPr/>
          <p:nvPr/>
        </p:nvSpPr>
        <p:spPr>
          <a:xfrm rot="16200000">
            <a:off x="10887090" y="3219231"/>
            <a:ext cx="1505510" cy="449301"/>
          </a:xfrm>
          <a:prstGeom prst="roundRect">
            <a:avLst>
              <a:gd name="adj" fmla="val 32962"/>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en-US" sz="2400" b="1" i="1" dirty="0">
                <a:solidFill>
                  <a:schemeClr val="tx1"/>
                </a:solidFill>
              </a:rPr>
              <a:t>Prediction</a:t>
            </a:r>
            <a:endParaRPr lang="nl-NL" sz="2400" b="1" i="1" dirty="0">
              <a:solidFill>
                <a:schemeClr val="tx1"/>
              </a:solidFill>
            </a:endParaRPr>
          </a:p>
        </p:txBody>
      </p:sp>
      <p:sp>
        <p:nvSpPr>
          <p:cNvPr id="41" name="Right Arrow 40"/>
          <p:cNvSpPr/>
          <p:nvPr/>
        </p:nvSpPr>
        <p:spPr>
          <a:xfrm>
            <a:off x="2089312" y="3254240"/>
            <a:ext cx="682408" cy="449794"/>
          </a:xfrm>
          <a:prstGeom prst="rightArrow">
            <a:avLst>
              <a:gd name="adj1" fmla="val 29437"/>
              <a:gd name="adj2" fmla="val 48715"/>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ight Arrow 41"/>
          <p:cNvSpPr/>
          <p:nvPr/>
        </p:nvSpPr>
        <p:spPr>
          <a:xfrm>
            <a:off x="10578587" y="3197818"/>
            <a:ext cx="682408" cy="449794"/>
          </a:xfrm>
          <a:prstGeom prst="rightArrow">
            <a:avLst>
              <a:gd name="adj1" fmla="val 29437"/>
              <a:gd name="adj2" fmla="val 48715"/>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allout rte"/>
          <p:cNvSpPr/>
          <p:nvPr/>
        </p:nvSpPr>
        <p:spPr>
          <a:xfrm>
            <a:off x="3807554" y="4442670"/>
            <a:ext cx="4193377" cy="793091"/>
          </a:xfrm>
          <a:prstGeom prst="wedgeRoundRectCallout">
            <a:avLst>
              <a:gd name="adj1" fmla="val -41947"/>
              <a:gd name="adj2" fmla="val -101894"/>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rPr>
              <a:t>Alpino</a:t>
            </a:r>
            <a:r>
              <a:rPr lang="en-US">
                <a:solidFill>
                  <a:schemeClr val="tx1"/>
                </a:solidFill>
              </a:rPr>
              <a:t> </a:t>
            </a:r>
            <a:r>
              <a:rPr lang="en-US">
                <a:solidFill>
                  <a:schemeClr val="accent4">
                    <a:lumMod val="50000"/>
                  </a:schemeClr>
                </a:solidFill>
              </a:rPr>
              <a:t>(Bouma et al. 2001) </a:t>
            </a:r>
            <a:endParaRPr lang="en-US">
              <a:solidFill>
                <a:schemeClr val="tx1"/>
              </a:solidFill>
            </a:endParaRPr>
          </a:p>
          <a:p>
            <a:r>
              <a:rPr lang="en-US" sz="2000" b="1">
                <a:solidFill>
                  <a:schemeClr val="tx1"/>
                </a:solidFill>
              </a:rPr>
              <a:t>Neural Proof Net </a:t>
            </a:r>
            <a:r>
              <a:rPr lang="en-US">
                <a:solidFill>
                  <a:schemeClr val="accent4">
                    <a:lumMod val="50000"/>
                  </a:schemeClr>
                </a:solidFill>
              </a:rPr>
              <a:t>(Kogkalidis et al. 2020)</a:t>
            </a:r>
            <a:endParaRPr lang="en-US" dirty="0">
              <a:solidFill>
                <a:schemeClr val="tx1"/>
              </a:solidFill>
            </a:endParaRPr>
          </a:p>
        </p:txBody>
      </p:sp>
      <p:pic>
        <p:nvPicPr>
          <p:cNvPr id="40" name="Picture 39" descr="Shape, rectangle&#10;&#10;Description automatically generated">
            <a:extLst>
              <a:ext uri="{FF2B5EF4-FFF2-40B4-BE49-F238E27FC236}">
                <a16:creationId xmlns:a16="http://schemas.microsoft.com/office/drawing/2014/main" id="{9C686248-F42F-4611-84AC-87137F46BA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095" y="272348"/>
            <a:ext cx="1458686" cy="973426"/>
          </a:xfrm>
          <a:prstGeom prst="rect">
            <a:avLst/>
          </a:prstGeom>
        </p:spPr>
      </p:pic>
      <p:pic>
        <p:nvPicPr>
          <p:cNvPr id="19" name="Picture 18">
            <a:extLst>
              <a:ext uri="{FF2B5EF4-FFF2-40B4-BE49-F238E27FC236}">
                <a16:creationId xmlns:a16="http://schemas.microsoft.com/office/drawing/2014/main" id="{742B8051-54C0-4AB5-B5FC-8BD242FF7F35}"/>
              </a:ext>
            </a:extLst>
          </p:cNvPr>
          <p:cNvPicPr>
            <a:picLocks noChangeAspect="1"/>
          </p:cNvPicPr>
          <p:nvPr/>
        </p:nvPicPr>
        <p:blipFill>
          <a:blip r:embed="rId5"/>
          <a:stretch>
            <a:fillRect/>
          </a:stretch>
        </p:blipFill>
        <p:spPr>
          <a:xfrm>
            <a:off x="7578890" y="1136247"/>
            <a:ext cx="1165644" cy="1314284"/>
          </a:xfrm>
          <a:prstGeom prst="rect">
            <a:avLst/>
          </a:prstGeom>
        </p:spPr>
      </p:pic>
      <p:sp>
        <p:nvSpPr>
          <p:cNvPr id="30" name="Right Arrow 29"/>
          <p:cNvSpPr/>
          <p:nvPr/>
        </p:nvSpPr>
        <p:spPr>
          <a:xfrm rot="2700000">
            <a:off x="8442982" y="2113539"/>
            <a:ext cx="1310014" cy="733481"/>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Relations</a:t>
            </a:r>
          </a:p>
        </p:txBody>
      </p:sp>
      <p:sp>
        <p:nvSpPr>
          <p:cNvPr id="55" name="Rectangle 54">
            <a:extLst>
              <a:ext uri="{FF2B5EF4-FFF2-40B4-BE49-F238E27FC236}">
                <a16:creationId xmlns:a16="http://schemas.microsoft.com/office/drawing/2014/main" id="{6D546219-03C4-4627-93AD-84F25A061178}"/>
              </a:ext>
            </a:extLst>
          </p:cNvPr>
          <p:cNvSpPr/>
          <p:nvPr/>
        </p:nvSpPr>
        <p:spPr>
          <a:xfrm>
            <a:off x="2569612" y="6162002"/>
            <a:ext cx="9828132" cy="369332"/>
          </a:xfrm>
          <a:prstGeom prst="rect">
            <a:avLst/>
          </a:prstGeom>
        </p:spPr>
        <p:txBody>
          <a:bodyPr wrap="square">
            <a:spAutoFit/>
          </a:bodyPr>
          <a:lstStyle/>
          <a:p>
            <a:r>
              <a:rPr lang="en-US">
                <a:solidFill>
                  <a:schemeClr val="accent4">
                    <a:lumMod val="50000"/>
                  </a:schemeClr>
                </a:solidFill>
              </a:rPr>
              <a:t>L. Abzianidze &amp; K.Kogkalidis (2022): A Logic-Based Framework for Natural Language Inference in Dutch </a:t>
            </a:r>
            <a:endParaRPr lang="en-US" dirty="0">
              <a:solidFill>
                <a:schemeClr val="accent4">
                  <a:lumMod val="50000"/>
                </a:schemeClr>
              </a:solidFill>
            </a:endParaRPr>
          </a:p>
        </p:txBody>
      </p:sp>
      <p:sp>
        <p:nvSpPr>
          <p:cNvPr id="56" name="TextBox 55">
            <a:extLst>
              <a:ext uri="{FF2B5EF4-FFF2-40B4-BE49-F238E27FC236}">
                <a16:creationId xmlns:a16="http://schemas.microsoft.com/office/drawing/2014/main" id="{F8A28808-0D2D-4FFF-8010-DCE022898091}"/>
              </a:ext>
            </a:extLst>
          </p:cNvPr>
          <p:cNvSpPr txBox="1"/>
          <p:nvPr/>
        </p:nvSpPr>
        <p:spPr>
          <a:xfrm>
            <a:off x="5598757" y="1256469"/>
            <a:ext cx="2187640" cy="369332"/>
          </a:xfrm>
          <a:prstGeom prst="rect">
            <a:avLst/>
          </a:prstGeom>
          <a:noFill/>
        </p:spPr>
        <p:txBody>
          <a:bodyPr wrap="square">
            <a:spAutoFit/>
          </a:bodyPr>
          <a:lstStyle/>
          <a:p>
            <a:r>
              <a:rPr lang="en-US">
                <a:solidFill>
                  <a:schemeClr val="accent4">
                    <a:lumMod val="50000"/>
                  </a:schemeClr>
                </a:solidFill>
              </a:rPr>
              <a:t>(Postma et al. 2016) </a:t>
            </a:r>
            <a:endParaRPr lang="en-NL"/>
          </a:p>
        </p:txBody>
      </p:sp>
      <p:grpSp>
        <p:nvGrpSpPr>
          <p:cNvPr id="24" name="Group 23">
            <a:extLst>
              <a:ext uri="{FF2B5EF4-FFF2-40B4-BE49-F238E27FC236}">
                <a16:creationId xmlns:a16="http://schemas.microsoft.com/office/drawing/2014/main" id="{F1877889-A8DA-4A2E-B1B2-F71EEFDC7617}"/>
              </a:ext>
            </a:extLst>
          </p:cNvPr>
          <p:cNvGrpSpPr/>
          <p:nvPr/>
        </p:nvGrpSpPr>
        <p:grpSpPr>
          <a:xfrm>
            <a:off x="-1" y="4235941"/>
            <a:ext cx="2997937" cy="1297844"/>
            <a:chOff x="-1" y="4235941"/>
            <a:chExt cx="2997937" cy="1297844"/>
          </a:xfrm>
        </p:grpSpPr>
        <p:grpSp>
          <p:nvGrpSpPr>
            <p:cNvPr id="22" name="Group 21">
              <a:extLst>
                <a:ext uri="{FF2B5EF4-FFF2-40B4-BE49-F238E27FC236}">
                  <a16:creationId xmlns:a16="http://schemas.microsoft.com/office/drawing/2014/main" id="{2F18581D-8A5A-4FB5-AD50-0CA9704E6EEF}"/>
                </a:ext>
              </a:extLst>
            </p:cNvPr>
            <p:cNvGrpSpPr/>
            <p:nvPr/>
          </p:nvGrpSpPr>
          <p:grpSpPr>
            <a:xfrm>
              <a:off x="892786" y="4235941"/>
              <a:ext cx="850868" cy="888547"/>
              <a:chOff x="1135457" y="4384893"/>
              <a:chExt cx="850868" cy="888547"/>
            </a:xfrm>
          </p:grpSpPr>
          <p:pic>
            <p:nvPicPr>
              <p:cNvPr id="60" name="Picture 59" descr="Shape, rectangle&#10;&#10;Description automatically generated">
                <a:extLst>
                  <a:ext uri="{FF2B5EF4-FFF2-40B4-BE49-F238E27FC236}">
                    <a16:creationId xmlns:a16="http://schemas.microsoft.com/office/drawing/2014/main" id="{5AF5AB72-B479-467A-A593-69E42B6D0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4125" y="4384893"/>
                <a:ext cx="753533" cy="888547"/>
              </a:xfrm>
              <a:prstGeom prst="rect">
                <a:avLst/>
              </a:prstGeom>
            </p:spPr>
          </p:pic>
          <p:pic>
            <p:nvPicPr>
              <p:cNvPr id="58" name="Picture 57">
                <a:extLst>
                  <a:ext uri="{FF2B5EF4-FFF2-40B4-BE49-F238E27FC236}">
                    <a16:creationId xmlns:a16="http://schemas.microsoft.com/office/drawing/2014/main" id="{88AEB410-6591-4CD4-B501-062BAC3C12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457" y="4390924"/>
                <a:ext cx="850868" cy="850868"/>
              </a:xfrm>
              <a:prstGeom prst="rect">
                <a:avLst/>
              </a:prstGeom>
            </p:spPr>
          </p:pic>
        </p:grpSp>
        <p:sp>
          <p:nvSpPr>
            <p:cNvPr id="61" name="Rectangle 60">
              <a:extLst>
                <a:ext uri="{FF2B5EF4-FFF2-40B4-BE49-F238E27FC236}">
                  <a16:creationId xmlns:a16="http://schemas.microsoft.com/office/drawing/2014/main" id="{DE6F97E9-A9CB-41BB-9847-B65D59E1FB01}"/>
                </a:ext>
              </a:extLst>
            </p:cNvPr>
            <p:cNvSpPr/>
            <p:nvPr/>
          </p:nvSpPr>
          <p:spPr>
            <a:xfrm>
              <a:off x="-1" y="5164453"/>
              <a:ext cx="2997937" cy="369332"/>
            </a:xfrm>
            <a:prstGeom prst="rect">
              <a:avLst/>
            </a:prstGeom>
          </p:spPr>
          <p:txBody>
            <a:bodyPr wrap="none">
              <a:spAutoFit/>
            </a:bodyPr>
            <a:lstStyle/>
            <a:p>
              <a:pPr lvl="0" algn="r">
                <a:spcBef>
                  <a:spcPts val="1200"/>
                </a:spcBef>
              </a:pPr>
              <a:r>
                <a:rPr lang="en-US">
                  <a:solidFill>
                    <a:srgbClr val="FFC000">
                      <a:lumMod val="50000"/>
                    </a:srgbClr>
                  </a:solidFill>
                </a:rPr>
                <a:t>(Wijnholds &amp; Moortgat, 2021)</a:t>
              </a:r>
              <a:endParaRPr lang="nl-NL" dirty="0">
                <a:solidFill>
                  <a:srgbClr val="FFC000">
                    <a:lumMod val="50000"/>
                  </a:srgbClr>
                </a:solidFill>
              </a:endParaRPr>
            </a:p>
          </p:txBody>
        </p:sp>
      </p:grpSp>
    </p:spTree>
    <p:extLst>
      <p:ext uri="{BB962C8B-B14F-4D97-AF65-F5344CB8AC3E}">
        <p14:creationId xmlns:p14="http://schemas.microsoft.com/office/powerpoint/2010/main" val="29628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Explosion 2 79">
            <a:extLst>
              <a:ext uri="{FF2B5EF4-FFF2-40B4-BE49-F238E27FC236}">
                <a16:creationId xmlns:a16="http://schemas.microsoft.com/office/drawing/2014/main" id="{EBFF8AA6-C05A-4632-8C12-D08180F039A4}"/>
              </a:ext>
            </a:extLst>
          </p:cNvPr>
          <p:cNvSpPr/>
          <p:nvPr/>
        </p:nvSpPr>
        <p:spPr>
          <a:xfrm>
            <a:off x="227328" y="4495029"/>
            <a:ext cx="518026" cy="484409"/>
          </a:xfrm>
          <a:prstGeom prst="irregularSeal2">
            <a:avLst/>
          </a:prstGeom>
          <a:solidFill>
            <a:srgbClr val="FF62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Dutch Natural Tableau</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20</a:t>
            </a:fld>
            <a:endParaRPr lang="nl-NL" dirty="0"/>
          </a:p>
        </p:txBody>
      </p:sp>
      <p:sp>
        <p:nvSpPr>
          <p:cNvPr id="109" name="Explosion 2 79">
            <a:extLst>
              <a:ext uri="{FF2B5EF4-FFF2-40B4-BE49-F238E27FC236}">
                <a16:creationId xmlns:a16="http://schemas.microsoft.com/office/drawing/2014/main" id="{47371AFC-A1E3-493D-AF20-7067FB02DB93}"/>
              </a:ext>
            </a:extLst>
          </p:cNvPr>
          <p:cNvSpPr/>
          <p:nvPr/>
        </p:nvSpPr>
        <p:spPr>
          <a:xfrm>
            <a:off x="406908" y="6086650"/>
            <a:ext cx="502290" cy="504294"/>
          </a:xfrm>
          <a:prstGeom prst="irregularSeal2">
            <a:avLst/>
          </a:prstGeom>
          <a:solidFill>
            <a:srgbClr val="FF62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ound Same Side Corner Rectangle 35"/>
          <p:cNvSpPr/>
          <p:nvPr/>
        </p:nvSpPr>
        <p:spPr>
          <a:xfrm>
            <a:off x="920000" y="1234634"/>
            <a:ext cx="4994330" cy="478330"/>
          </a:xfrm>
          <a:prstGeom prst="round2SameRect">
            <a:avLst>
              <a:gd name="adj1" fmla="val 26470"/>
              <a:gd name="adj2" fmla="val 0"/>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LangPro </a:t>
            </a:r>
            <a:r>
              <a:rPr lang="en-US" sz="2400" b="1">
                <a:solidFill>
                  <a:schemeClr val="bg1"/>
                </a:solidFill>
              </a:rPr>
              <a:t>+ ODWN </a:t>
            </a:r>
            <a:r>
              <a:rPr lang="en-US" sz="2400" dirty="0">
                <a:solidFill>
                  <a:schemeClr val="bg1"/>
                </a:solidFill>
              </a:rPr>
              <a:t>(accuracy % on test)    </a:t>
            </a:r>
          </a:p>
        </p:txBody>
      </p:sp>
      <p:graphicFrame>
        <p:nvGraphicFramePr>
          <p:cNvPr id="11" name="Table 10"/>
          <p:cNvGraphicFramePr>
            <a:graphicFrameLocks noGrp="1"/>
          </p:cNvGraphicFramePr>
          <p:nvPr>
            <p:extLst>
              <p:ext uri="{D42A27DB-BD31-4B8C-83A1-F6EECF244321}">
                <p14:modId xmlns:p14="http://schemas.microsoft.com/office/powerpoint/2010/main" val="3485195186"/>
              </p:ext>
            </p:extLst>
          </p:nvPr>
        </p:nvGraphicFramePr>
        <p:xfrm>
          <a:off x="3668009" y="1754844"/>
          <a:ext cx="847768" cy="1554480"/>
        </p:xfrm>
        <a:graphic>
          <a:graphicData uri="http://schemas.openxmlformats.org/drawingml/2006/table">
            <a:tbl>
              <a:tblPr bandRow="1">
                <a:tableStyleId>{00A15C55-8517-42AA-B614-E9B94910E393}</a:tableStyleId>
              </a:tblPr>
              <a:tblGrid>
                <a:gridCol w="847768">
                  <a:extLst>
                    <a:ext uri="{9D8B030D-6E8A-4147-A177-3AD203B41FA5}">
                      <a16:colId xmlns:a16="http://schemas.microsoft.com/office/drawing/2014/main" val="2522016306"/>
                    </a:ext>
                  </a:extLst>
                </a:gridCol>
              </a:tblGrid>
              <a:tr h="513777">
                <a:tc>
                  <a:txBody>
                    <a:bodyPr/>
                    <a:lstStyle/>
                    <a:p>
                      <a:r>
                        <a:rPr lang="en-US" sz="2800"/>
                        <a:t>78.0</a:t>
                      </a:r>
                      <a:endParaRPr lang="en-US" sz="2800" dirty="0"/>
                    </a:p>
                  </a:txBody>
                  <a:tcPr/>
                </a:tc>
                <a:extLst>
                  <a:ext uri="{0D108BD9-81ED-4DB2-BD59-A6C34878D82A}">
                    <a16:rowId xmlns:a16="http://schemas.microsoft.com/office/drawing/2014/main" val="2578801450"/>
                  </a:ext>
                </a:extLst>
              </a:tr>
              <a:tr h="513777">
                <a:tc>
                  <a:txBody>
                    <a:bodyPr/>
                    <a:lstStyle/>
                    <a:p>
                      <a:r>
                        <a:rPr lang="en-US" sz="2800"/>
                        <a:t>77.0</a:t>
                      </a:r>
                      <a:endParaRPr lang="en-US" sz="2800" dirty="0"/>
                    </a:p>
                  </a:txBody>
                  <a:tcPr/>
                </a:tc>
                <a:extLst>
                  <a:ext uri="{0D108BD9-81ED-4DB2-BD59-A6C34878D82A}">
                    <a16:rowId xmlns:a16="http://schemas.microsoft.com/office/drawing/2014/main" val="1429116292"/>
                  </a:ext>
                </a:extLst>
              </a:tr>
              <a:tr h="513777">
                <a:tc>
                  <a:txBody>
                    <a:bodyPr/>
                    <a:lstStyle/>
                    <a:p>
                      <a:r>
                        <a:rPr lang="en-US" sz="2800"/>
                        <a:t>78.8</a:t>
                      </a:r>
                      <a:endParaRPr lang="en-US" sz="2800" dirty="0"/>
                    </a:p>
                  </a:txBody>
                  <a:tcPr/>
                </a:tc>
                <a:extLst>
                  <a:ext uri="{0D108BD9-81ED-4DB2-BD59-A6C34878D82A}">
                    <a16:rowId xmlns:a16="http://schemas.microsoft.com/office/drawing/2014/main" val="2770865825"/>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751599345"/>
              </p:ext>
            </p:extLst>
          </p:nvPr>
        </p:nvGraphicFramePr>
        <p:xfrm>
          <a:off x="5112518" y="1754844"/>
          <a:ext cx="808101" cy="1554480"/>
        </p:xfrm>
        <a:graphic>
          <a:graphicData uri="http://schemas.openxmlformats.org/drawingml/2006/table">
            <a:tbl>
              <a:tblPr bandRow="1">
                <a:tableStyleId>{00A15C55-8517-42AA-B614-E9B94910E393}</a:tableStyleId>
              </a:tblPr>
              <a:tblGrid>
                <a:gridCol w="808101">
                  <a:extLst>
                    <a:ext uri="{9D8B030D-6E8A-4147-A177-3AD203B41FA5}">
                      <a16:colId xmlns:a16="http://schemas.microsoft.com/office/drawing/2014/main" val="2522016306"/>
                    </a:ext>
                  </a:extLst>
                </a:gridCol>
              </a:tblGrid>
              <a:tr h="513777">
                <a:tc>
                  <a:txBody>
                    <a:bodyPr/>
                    <a:lstStyle/>
                    <a:p>
                      <a:r>
                        <a:rPr lang="en-US" sz="2800">
                          <a:solidFill>
                            <a:schemeClr val="tx1">
                              <a:lumMod val="50000"/>
                              <a:lumOff val="50000"/>
                            </a:schemeClr>
                          </a:solidFill>
                        </a:rPr>
                        <a:t>-1.7</a:t>
                      </a:r>
                      <a:endParaRPr lang="en-US" sz="2800" dirty="0">
                        <a:solidFill>
                          <a:schemeClr val="tx1">
                            <a:lumMod val="50000"/>
                            <a:lumOff val="50000"/>
                          </a:schemeClr>
                        </a:solidFill>
                      </a:endParaRPr>
                    </a:p>
                  </a:txBody>
                  <a:tcPr/>
                </a:tc>
                <a:extLst>
                  <a:ext uri="{0D108BD9-81ED-4DB2-BD59-A6C34878D82A}">
                    <a16:rowId xmlns:a16="http://schemas.microsoft.com/office/drawing/2014/main" val="2578801450"/>
                  </a:ext>
                </a:extLst>
              </a:tr>
              <a:tr h="513777">
                <a:tc>
                  <a:txBody>
                    <a:bodyPr/>
                    <a:lstStyle/>
                    <a:p>
                      <a:r>
                        <a:rPr lang="en-US" sz="2800" dirty="0">
                          <a:solidFill>
                            <a:schemeClr val="tx1">
                              <a:lumMod val="50000"/>
                              <a:lumOff val="50000"/>
                            </a:schemeClr>
                          </a:solidFill>
                        </a:rPr>
                        <a:t>-</a:t>
                      </a:r>
                      <a:r>
                        <a:rPr lang="en-US" sz="2800">
                          <a:solidFill>
                            <a:schemeClr val="tx1">
                              <a:lumMod val="50000"/>
                              <a:lumOff val="50000"/>
                            </a:schemeClr>
                          </a:solidFill>
                        </a:rPr>
                        <a:t>1.4</a:t>
                      </a:r>
                      <a:endParaRPr lang="en-US" sz="2800" dirty="0">
                        <a:solidFill>
                          <a:schemeClr val="tx1">
                            <a:lumMod val="50000"/>
                            <a:lumOff val="50000"/>
                          </a:schemeClr>
                        </a:solidFill>
                      </a:endParaRPr>
                    </a:p>
                  </a:txBody>
                  <a:tcPr/>
                </a:tc>
                <a:extLst>
                  <a:ext uri="{0D108BD9-81ED-4DB2-BD59-A6C34878D82A}">
                    <a16:rowId xmlns:a16="http://schemas.microsoft.com/office/drawing/2014/main" val="1429116292"/>
                  </a:ext>
                </a:extLst>
              </a:tr>
              <a:tr h="513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lumMod val="50000"/>
                              <a:lumOff val="50000"/>
                            </a:schemeClr>
                          </a:solidFill>
                        </a:rPr>
                        <a:t>-1.6</a:t>
                      </a:r>
                      <a:endParaRPr lang="en-US" sz="2800" dirty="0">
                        <a:solidFill>
                          <a:schemeClr val="tx1">
                            <a:lumMod val="50000"/>
                            <a:lumOff val="50000"/>
                          </a:schemeClr>
                        </a:solidFill>
                      </a:endParaRPr>
                    </a:p>
                  </a:txBody>
                  <a:tcPr/>
                </a:tc>
                <a:extLst>
                  <a:ext uri="{0D108BD9-81ED-4DB2-BD59-A6C34878D82A}">
                    <a16:rowId xmlns:a16="http://schemas.microsoft.com/office/drawing/2014/main" val="1956895334"/>
                  </a:ext>
                </a:extLst>
              </a:tr>
            </a:tbl>
          </a:graphicData>
        </a:graphic>
      </p:graphicFrame>
      <mc:AlternateContent xmlns:mc="http://schemas.openxmlformats.org/markup-compatibility/2006" xmlns:a14="http://schemas.microsoft.com/office/drawing/2010/main">
        <mc:Choice Requires="a14">
          <p:sp>
            <p:nvSpPr>
              <p:cNvPr id="47" name="Rounded Rectangle 46"/>
              <p:cNvSpPr/>
              <p:nvPr/>
            </p:nvSpPr>
            <p:spPr>
              <a:xfrm rot="16200000">
                <a:off x="4036029" y="2302158"/>
                <a:ext cx="1592683" cy="435708"/>
              </a:xfrm>
              <a:prstGeom prst="round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schemeClr val="bg1"/>
                        </a:solidFill>
                        <a:latin typeface="Cambria Math" panose="02040503050406030204" pitchFamily="18" charset="0"/>
                      </a:rPr>
                      <m:t>−</m:t>
                    </m:r>
                  </m:oMath>
                </a14:m>
                <a:r>
                  <a:rPr lang="en-US" sz="2000" b="1" dirty="0">
                    <a:solidFill>
                      <a:schemeClr val="bg1"/>
                    </a:solidFill>
                  </a:rPr>
                  <a:t> Abduction</a:t>
                </a:r>
              </a:p>
            </p:txBody>
          </p:sp>
        </mc:Choice>
        <mc:Fallback xmlns="">
          <p:sp>
            <p:nvSpPr>
              <p:cNvPr id="47" name="Rounded Rectangle 46"/>
              <p:cNvSpPr>
                <a:spLocks noRot="1" noChangeAspect="1" noMove="1" noResize="1" noEditPoints="1" noAdjustHandles="1" noChangeArrowheads="1" noChangeShapeType="1" noTextEdit="1"/>
              </p:cNvSpPr>
              <p:nvPr/>
            </p:nvSpPr>
            <p:spPr>
              <a:xfrm rot="16200000">
                <a:off x="4036029" y="2302158"/>
                <a:ext cx="1592683" cy="435708"/>
              </a:xfrm>
              <a:prstGeom prst="roundRect">
                <a:avLst/>
              </a:prstGeom>
              <a:blipFill>
                <a:blip r:embed="rId3"/>
                <a:stretch>
                  <a:fillRect l="-1351" t="-1894" r="-17568"/>
                </a:stretch>
              </a:blipFill>
              <a:ln w="19050">
                <a:solidFill>
                  <a:schemeClr val="tx1">
                    <a:lumMod val="75000"/>
                    <a:lumOff val="25000"/>
                  </a:schemeClr>
                </a:solidFill>
              </a:ln>
            </p:spPr>
            <p:txBody>
              <a:bodyPr/>
              <a:lstStyle/>
              <a:p>
                <a:r>
                  <a:rPr lang="en-NL">
                    <a:noFill/>
                  </a:rPr>
                  <a:t> </a:t>
                </a:r>
              </a:p>
            </p:txBody>
          </p:sp>
        </mc:Fallback>
      </mc:AlternateContent>
      <p:sp>
        <p:nvSpPr>
          <p:cNvPr id="43" name="Title 1">
            <a:extLst>
              <a:ext uri="{FF2B5EF4-FFF2-40B4-BE49-F238E27FC236}">
                <a16:creationId xmlns:a16="http://schemas.microsoft.com/office/drawing/2014/main" id="{346805ED-A66F-4475-AE54-36A902B7746B}"/>
              </a:ext>
            </a:extLst>
          </p:cNvPr>
          <p:cNvSpPr txBox="1">
            <a:spLocks/>
          </p:cNvSpPr>
          <p:nvPr/>
        </p:nvSpPr>
        <p:spPr>
          <a:xfrm>
            <a:off x="838200" y="234503"/>
            <a:ext cx="10515600" cy="845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a:t>Results &amp; comparison</a:t>
            </a:r>
            <a:endParaRPr lang="nl-NL" dirty="0"/>
          </a:p>
        </p:txBody>
      </p:sp>
      <p:sp>
        <p:nvSpPr>
          <p:cNvPr id="35" name="Rounded Rectangle 7">
            <a:extLst>
              <a:ext uri="{FF2B5EF4-FFF2-40B4-BE49-F238E27FC236}">
                <a16:creationId xmlns:a16="http://schemas.microsoft.com/office/drawing/2014/main" id="{18F079BF-703A-4D40-BB0C-0D049E8C5C06}"/>
              </a:ext>
            </a:extLst>
          </p:cNvPr>
          <p:cNvSpPr/>
          <p:nvPr/>
        </p:nvSpPr>
        <p:spPr>
          <a:xfrm>
            <a:off x="919999" y="1768683"/>
            <a:ext cx="1167568"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black"/>
                </a:solidFill>
              </a:rPr>
              <a:t>Alpino</a:t>
            </a:r>
            <a:endParaRPr lang="en-US" dirty="0">
              <a:solidFill>
                <a:schemeClr val="tx1"/>
              </a:solidFill>
            </a:endParaRPr>
          </a:p>
        </p:txBody>
      </p:sp>
      <p:sp>
        <p:nvSpPr>
          <p:cNvPr id="37" name="Rounded Rectangle 32">
            <a:extLst>
              <a:ext uri="{FF2B5EF4-FFF2-40B4-BE49-F238E27FC236}">
                <a16:creationId xmlns:a16="http://schemas.microsoft.com/office/drawing/2014/main" id="{0E90263B-01F6-4BEA-99F6-324DD0BB38C5}"/>
              </a:ext>
            </a:extLst>
          </p:cNvPr>
          <p:cNvSpPr/>
          <p:nvPr/>
        </p:nvSpPr>
        <p:spPr>
          <a:xfrm>
            <a:off x="919999" y="2306142"/>
            <a:ext cx="2712540"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n w="9525">
                  <a:noFill/>
                  <a:prstDash val="solid"/>
                </a:ln>
                <a:solidFill>
                  <a:prstClr val="black"/>
                </a:solidFill>
              </a:rPr>
              <a:t>Neural Proof Net</a:t>
            </a:r>
            <a:endParaRPr lang="en-US" dirty="0">
              <a:solidFill>
                <a:schemeClr val="tx1"/>
              </a:solidFill>
            </a:endParaRPr>
          </a:p>
        </p:txBody>
      </p:sp>
      <p:pic>
        <p:nvPicPr>
          <p:cNvPr id="44" name="Picture 43" descr="Shape, rectangle&#10;&#10;Description automatically generated">
            <a:extLst>
              <a:ext uri="{FF2B5EF4-FFF2-40B4-BE49-F238E27FC236}">
                <a16:creationId xmlns:a16="http://schemas.microsoft.com/office/drawing/2014/main" id="{A30CCAD1-8850-4275-8C94-C50ADDB0D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1939" y="106773"/>
            <a:ext cx="1104108" cy="73680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976D8BF-7659-40EE-B976-83BC7C07333A}"/>
                  </a:ext>
                </a:extLst>
              </p:cNvPr>
              <p:cNvSpPr txBox="1"/>
              <p:nvPr/>
            </p:nvSpPr>
            <p:spPr>
              <a:xfrm>
                <a:off x="838200" y="2762752"/>
                <a:ext cx="1883657" cy="584775"/>
              </a:xfrm>
              <a:prstGeom prst="rect">
                <a:avLst/>
              </a:prstGeom>
              <a:noFill/>
            </p:spPr>
            <p:txBody>
              <a:bodyPr wrap="none" rtlCol="0">
                <a:spAutoFit/>
              </a:bodyPr>
              <a:lstStyle/>
              <a:p>
                <a:r>
                  <a:rPr lang="en-US" sz="3200" b="1"/>
                  <a:t>LangPro </a:t>
                </a:r>
                <a14:m>
                  <m:oMath xmlns:m="http://schemas.openxmlformats.org/officeDocument/2006/math">
                    <m:r>
                      <a:rPr lang="en-US" sz="3200" b="1" i="0" smtClean="0">
                        <a:latin typeface="Cambria Math" panose="02040503050406030204" pitchFamily="18" charset="0"/>
                      </a:rPr>
                      <m:t>𝚺</m:t>
                    </m:r>
                  </m:oMath>
                </a14:m>
                <a:endParaRPr lang="en-NL" sz="3200" b="1"/>
              </a:p>
            </p:txBody>
          </p:sp>
        </mc:Choice>
        <mc:Fallback xmlns="">
          <p:sp>
            <p:nvSpPr>
              <p:cNvPr id="3" name="TextBox 2">
                <a:extLst>
                  <a:ext uri="{FF2B5EF4-FFF2-40B4-BE49-F238E27FC236}">
                    <a16:creationId xmlns:a16="http://schemas.microsoft.com/office/drawing/2014/main" id="{7976D8BF-7659-40EE-B976-83BC7C07333A}"/>
                  </a:ext>
                </a:extLst>
              </p:cNvPr>
              <p:cNvSpPr txBox="1">
                <a:spLocks noRot="1" noChangeAspect="1" noMove="1" noResize="1" noEditPoints="1" noAdjustHandles="1" noChangeArrowheads="1" noChangeShapeType="1" noTextEdit="1"/>
              </p:cNvSpPr>
              <p:nvPr/>
            </p:nvSpPr>
            <p:spPr>
              <a:xfrm>
                <a:off x="838200" y="2762752"/>
                <a:ext cx="1883657" cy="584775"/>
              </a:xfrm>
              <a:prstGeom prst="rect">
                <a:avLst/>
              </a:prstGeom>
              <a:blipFill>
                <a:blip r:embed="rId6"/>
                <a:stretch>
                  <a:fillRect l="-8442" t="-12500" b="-34375"/>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54" name="Round Same Side Corner Rectangle 35">
                <a:extLst>
                  <a:ext uri="{FF2B5EF4-FFF2-40B4-BE49-F238E27FC236}">
                    <a16:creationId xmlns:a16="http://schemas.microsoft.com/office/drawing/2014/main" id="{06B752C1-8009-41A9-910E-CCD39376AB6E}"/>
                  </a:ext>
                </a:extLst>
              </p:cNvPr>
              <p:cNvSpPr/>
              <p:nvPr/>
            </p:nvSpPr>
            <p:spPr>
              <a:xfrm>
                <a:off x="6787400" y="1232752"/>
                <a:ext cx="4994330" cy="478330"/>
              </a:xfrm>
              <a:prstGeom prst="round2SameRect">
                <a:avLst>
                  <a:gd name="adj1" fmla="val 26470"/>
                  <a:gd name="adj2" fmla="val 0"/>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Models      Accuracy(%)      +</a:t>
                </a:r>
                <a:r>
                  <a:rPr lang="en-US" sz="2400" b="1"/>
                  <a:t>LangPro </a:t>
                </a:r>
                <a14:m>
                  <m:oMath xmlns:m="http://schemas.openxmlformats.org/officeDocument/2006/math">
                    <m:r>
                      <a:rPr lang="en-US" sz="2400" b="1" i="0" smtClean="0">
                        <a:latin typeface="Cambria Math" panose="02040503050406030204" pitchFamily="18" charset="0"/>
                      </a:rPr>
                      <m:t>𝚺</m:t>
                    </m:r>
                  </m:oMath>
                </a14:m>
                <a:endParaRPr lang="en-NL" sz="2400" b="1"/>
              </a:p>
            </p:txBody>
          </p:sp>
        </mc:Choice>
        <mc:Fallback xmlns="">
          <p:sp>
            <p:nvSpPr>
              <p:cNvPr id="54" name="Round Same Side Corner Rectangle 35">
                <a:extLst>
                  <a:ext uri="{FF2B5EF4-FFF2-40B4-BE49-F238E27FC236}">
                    <a16:creationId xmlns:a16="http://schemas.microsoft.com/office/drawing/2014/main" id="{06B752C1-8009-41A9-910E-CCD39376AB6E}"/>
                  </a:ext>
                </a:extLst>
              </p:cNvPr>
              <p:cNvSpPr>
                <a:spLocks noRot="1" noChangeAspect="1" noMove="1" noResize="1" noEditPoints="1" noAdjustHandles="1" noChangeArrowheads="1" noChangeShapeType="1" noTextEdit="1"/>
              </p:cNvSpPr>
              <p:nvPr/>
            </p:nvSpPr>
            <p:spPr>
              <a:xfrm>
                <a:off x="6787400" y="1232752"/>
                <a:ext cx="4994330" cy="478330"/>
              </a:xfrm>
              <a:prstGeom prst="round2SameRect">
                <a:avLst>
                  <a:gd name="adj1" fmla="val 26470"/>
                  <a:gd name="adj2" fmla="val 0"/>
                </a:avLst>
              </a:prstGeom>
              <a:blipFill>
                <a:blip r:embed="rId7"/>
                <a:stretch>
                  <a:fillRect l="-976" t="-3797" b="-30380"/>
                </a:stretch>
              </a:blipFill>
              <a:ln w="19050">
                <a:noFill/>
              </a:ln>
            </p:spPr>
            <p:txBody>
              <a:bodyPr/>
              <a:lstStyle/>
              <a:p>
                <a:r>
                  <a:rPr lang="en-NL">
                    <a:noFill/>
                  </a:rPr>
                  <a:t> </a:t>
                </a:r>
              </a:p>
            </p:txBody>
          </p:sp>
        </mc:Fallback>
      </mc:AlternateContent>
      <p:graphicFrame>
        <p:nvGraphicFramePr>
          <p:cNvPr id="55" name="Table 54">
            <a:extLst>
              <a:ext uri="{FF2B5EF4-FFF2-40B4-BE49-F238E27FC236}">
                <a16:creationId xmlns:a16="http://schemas.microsoft.com/office/drawing/2014/main" id="{EBDE779E-B057-4C64-A962-C5DBB6244608}"/>
              </a:ext>
            </a:extLst>
          </p:cNvPr>
          <p:cNvGraphicFramePr>
            <a:graphicFrameLocks noGrp="1"/>
          </p:cNvGraphicFramePr>
          <p:nvPr>
            <p:extLst>
              <p:ext uri="{D42A27DB-BD31-4B8C-83A1-F6EECF244321}">
                <p14:modId xmlns:p14="http://schemas.microsoft.com/office/powerpoint/2010/main" val="4210248045"/>
              </p:ext>
            </p:extLst>
          </p:nvPr>
        </p:nvGraphicFramePr>
        <p:xfrm>
          <a:off x="8427026" y="1798860"/>
          <a:ext cx="3354703" cy="1554480"/>
        </p:xfrm>
        <a:graphic>
          <a:graphicData uri="http://schemas.openxmlformats.org/drawingml/2006/table">
            <a:tbl>
              <a:tblPr bandRow="1">
                <a:tableStyleId>{00A15C55-8517-42AA-B614-E9B94910E393}</a:tableStyleId>
              </a:tblPr>
              <a:tblGrid>
                <a:gridCol w="1382221">
                  <a:extLst>
                    <a:ext uri="{9D8B030D-6E8A-4147-A177-3AD203B41FA5}">
                      <a16:colId xmlns:a16="http://schemas.microsoft.com/office/drawing/2014/main" val="4120242339"/>
                    </a:ext>
                  </a:extLst>
                </a:gridCol>
                <a:gridCol w="1972482">
                  <a:extLst>
                    <a:ext uri="{9D8B030D-6E8A-4147-A177-3AD203B41FA5}">
                      <a16:colId xmlns:a16="http://schemas.microsoft.com/office/drawing/2014/main" val="3369110976"/>
                    </a:ext>
                  </a:extLst>
                </a:gridCol>
              </a:tblGrid>
              <a:tr h="513777">
                <a:tc>
                  <a:txBody>
                    <a:bodyPr/>
                    <a:lstStyle/>
                    <a:p>
                      <a:pPr algn="r"/>
                      <a:r>
                        <a:rPr lang="en-US" sz="2800" b="0">
                          <a:latin typeface="+mn-lt"/>
                          <a:cs typeface="Courier New" panose="02070309020205020404" pitchFamily="49" charset="0"/>
                        </a:rPr>
                        <a:t>82.0</a:t>
                      </a:r>
                      <a:endParaRPr lang="en-US" sz="2800" b="0" dirty="0">
                        <a:latin typeface="+mn-lt"/>
                        <a:cs typeface="Courier New" panose="02070309020205020404" pitchFamily="49" charset="0"/>
                      </a:endParaRPr>
                    </a:p>
                  </a:txBody>
                  <a:tcPr/>
                </a:tc>
                <a:tc>
                  <a:txBody>
                    <a:bodyPr/>
                    <a:lstStyle/>
                    <a:p>
                      <a:pPr algn="r"/>
                      <a:r>
                        <a:rPr lang="en-US" sz="2400" b="0">
                          <a:solidFill>
                            <a:schemeClr val="tx1">
                              <a:lumMod val="50000"/>
                              <a:lumOff val="50000"/>
                            </a:schemeClr>
                          </a:solidFill>
                          <a:latin typeface="+mn-lt"/>
                          <a:cs typeface="Courier New" panose="02070309020205020404" pitchFamily="49" charset="0"/>
                        </a:rPr>
                        <a:t>(</a:t>
                      </a:r>
                      <a:r>
                        <a:rPr lang="en-US" sz="2400" b="0">
                          <a:solidFill>
                            <a:schemeClr val="tx1">
                              <a:lumMod val="50000"/>
                              <a:lumOff val="50000"/>
                            </a:schemeClr>
                          </a:solidFill>
                          <a:latin typeface="Courier New" panose="02070309020205020404" pitchFamily="49" charset="0"/>
                          <a:cs typeface="Courier New" panose="02070309020205020404" pitchFamily="49" charset="0"/>
                        </a:rPr>
                        <a:t>-</a:t>
                      </a:r>
                      <a:r>
                        <a:rPr lang="en-US" sz="2400" b="0">
                          <a:solidFill>
                            <a:schemeClr val="tx1">
                              <a:lumMod val="50000"/>
                              <a:lumOff val="50000"/>
                            </a:schemeClr>
                          </a:solidFill>
                          <a:latin typeface="+mn-lt"/>
                          <a:cs typeface="Courier New" panose="02070309020205020404" pitchFamily="49" charset="0"/>
                        </a:rPr>
                        <a:t>0.2)  </a:t>
                      </a:r>
                      <a:r>
                        <a:rPr lang="en-US" sz="2800" b="0">
                          <a:latin typeface="+mn-lt"/>
                          <a:cs typeface="Courier New" panose="02070309020205020404" pitchFamily="49" charset="0"/>
                        </a:rPr>
                        <a:t>81.8</a:t>
                      </a:r>
                      <a:endParaRPr lang="en-US" sz="2800" b="0" dirty="0">
                        <a:latin typeface="+mn-lt"/>
                        <a:cs typeface="Courier New" panose="02070309020205020404" pitchFamily="49" charset="0"/>
                      </a:endParaRPr>
                    </a:p>
                  </a:txBody>
                  <a:tcPr/>
                </a:tc>
                <a:extLst>
                  <a:ext uri="{0D108BD9-81ED-4DB2-BD59-A6C34878D82A}">
                    <a16:rowId xmlns:a16="http://schemas.microsoft.com/office/drawing/2014/main" val="2578801450"/>
                  </a:ext>
                </a:extLst>
              </a:tr>
              <a:tr h="513777">
                <a:tc>
                  <a:txBody>
                    <a:bodyPr/>
                    <a:lstStyle/>
                    <a:p>
                      <a:pPr algn="r"/>
                      <a:r>
                        <a:rPr lang="en-US" sz="2800" b="0">
                          <a:latin typeface="+mn-lt"/>
                          <a:cs typeface="Courier New" panose="02070309020205020404" pitchFamily="49" charset="0"/>
                        </a:rPr>
                        <a:t>81.7</a:t>
                      </a:r>
                      <a:endParaRPr lang="en-US" sz="2800" b="0" dirty="0">
                        <a:latin typeface="+mn-lt"/>
                        <a:cs typeface="Courier New" panose="02070309020205020404" pitchFamily="49" charset="0"/>
                      </a:endParaRPr>
                    </a:p>
                  </a:txBody>
                  <a:tcPr/>
                </a:tc>
                <a:tc>
                  <a:txBody>
                    <a:bodyPr/>
                    <a:lstStyle/>
                    <a:p>
                      <a:pPr algn="r"/>
                      <a:r>
                        <a:rPr lang="en-US" sz="2400" b="0">
                          <a:solidFill>
                            <a:schemeClr val="tx1">
                              <a:lumMod val="50000"/>
                              <a:lumOff val="50000"/>
                            </a:schemeClr>
                          </a:solidFill>
                          <a:latin typeface="+mn-lt"/>
                          <a:cs typeface="Courier New" panose="02070309020205020404" pitchFamily="49" charset="0"/>
                        </a:rPr>
                        <a:t>(</a:t>
                      </a:r>
                      <a:r>
                        <a:rPr lang="en-US" sz="2400" b="0">
                          <a:solidFill>
                            <a:schemeClr val="tx1">
                              <a:lumMod val="50000"/>
                              <a:lumOff val="50000"/>
                            </a:schemeClr>
                          </a:solidFill>
                          <a:latin typeface="Courier New" panose="02070309020205020404" pitchFamily="49" charset="0"/>
                          <a:cs typeface="Courier New" panose="02070309020205020404" pitchFamily="49" charset="0"/>
                        </a:rPr>
                        <a:t>+</a:t>
                      </a:r>
                      <a:r>
                        <a:rPr lang="en-US" sz="2400" b="0">
                          <a:solidFill>
                            <a:schemeClr val="tx1">
                              <a:lumMod val="50000"/>
                              <a:lumOff val="50000"/>
                            </a:schemeClr>
                          </a:solidFill>
                          <a:latin typeface="+mn-lt"/>
                          <a:cs typeface="Courier New" panose="02070309020205020404" pitchFamily="49" charset="0"/>
                        </a:rPr>
                        <a:t>0.9)  </a:t>
                      </a:r>
                      <a:r>
                        <a:rPr lang="en-US" sz="2800" b="0">
                          <a:latin typeface="+mn-lt"/>
                          <a:cs typeface="Courier New" panose="02070309020205020404" pitchFamily="49" charset="0"/>
                        </a:rPr>
                        <a:t>82.6</a:t>
                      </a:r>
                      <a:endParaRPr lang="en-US" sz="2800" b="0" dirty="0">
                        <a:latin typeface="+mn-lt"/>
                        <a:cs typeface="Courier New" panose="02070309020205020404" pitchFamily="49" charset="0"/>
                      </a:endParaRPr>
                    </a:p>
                  </a:txBody>
                  <a:tcPr/>
                </a:tc>
                <a:extLst>
                  <a:ext uri="{0D108BD9-81ED-4DB2-BD59-A6C34878D82A}">
                    <a16:rowId xmlns:a16="http://schemas.microsoft.com/office/drawing/2014/main" val="1429116292"/>
                  </a:ext>
                </a:extLst>
              </a:tr>
              <a:tr h="513777">
                <a:tc>
                  <a:txBody>
                    <a:bodyPr/>
                    <a:lstStyle/>
                    <a:p>
                      <a:pPr algn="r"/>
                      <a:r>
                        <a:rPr lang="en-US" sz="2800" b="0">
                          <a:latin typeface="+mn-lt"/>
                          <a:cs typeface="Courier New" panose="02070309020205020404" pitchFamily="49" charset="0"/>
                        </a:rPr>
                        <a:t>79.9</a:t>
                      </a:r>
                      <a:endParaRPr lang="en-US" sz="2800" b="0" dirty="0">
                        <a:latin typeface="+mn-lt"/>
                        <a:cs typeface="Courier New" panose="02070309020205020404" pitchFamily="49" charset="0"/>
                      </a:endParaRPr>
                    </a:p>
                  </a:txBody>
                  <a:tcPr/>
                </a:tc>
                <a:tc>
                  <a:txBody>
                    <a:bodyPr/>
                    <a:lstStyle/>
                    <a:p>
                      <a:pPr algn="r"/>
                      <a:r>
                        <a:rPr lang="en-US" sz="2400" b="0">
                          <a:solidFill>
                            <a:schemeClr val="tx1">
                              <a:lumMod val="50000"/>
                              <a:lumOff val="50000"/>
                            </a:schemeClr>
                          </a:solidFill>
                          <a:latin typeface="+mn-lt"/>
                          <a:cs typeface="Courier New" panose="02070309020205020404" pitchFamily="49" charset="0"/>
                        </a:rPr>
                        <a:t>(</a:t>
                      </a:r>
                      <a:r>
                        <a:rPr lang="en-US" sz="2400" b="0">
                          <a:solidFill>
                            <a:schemeClr val="tx1">
                              <a:lumMod val="50000"/>
                              <a:lumOff val="50000"/>
                            </a:schemeClr>
                          </a:solidFill>
                          <a:latin typeface="Courier New" panose="02070309020205020404" pitchFamily="49" charset="0"/>
                          <a:cs typeface="Courier New" panose="02070309020205020404" pitchFamily="49" charset="0"/>
                        </a:rPr>
                        <a:t>+</a:t>
                      </a:r>
                      <a:r>
                        <a:rPr lang="en-US" sz="2400" b="0">
                          <a:solidFill>
                            <a:schemeClr val="tx1">
                              <a:lumMod val="50000"/>
                              <a:lumOff val="50000"/>
                            </a:schemeClr>
                          </a:solidFill>
                          <a:latin typeface="+mn-lt"/>
                          <a:cs typeface="Courier New" panose="02070309020205020404" pitchFamily="49" charset="0"/>
                        </a:rPr>
                        <a:t>0.7)  </a:t>
                      </a:r>
                      <a:r>
                        <a:rPr lang="en-US" sz="2800" b="0">
                          <a:latin typeface="+mn-lt"/>
                          <a:cs typeface="Courier New" panose="02070309020205020404" pitchFamily="49" charset="0"/>
                        </a:rPr>
                        <a:t>80.6</a:t>
                      </a:r>
                      <a:endParaRPr lang="en-US" sz="2800" b="0" dirty="0">
                        <a:latin typeface="+mn-lt"/>
                        <a:cs typeface="Courier New" panose="02070309020205020404" pitchFamily="49" charset="0"/>
                      </a:endParaRPr>
                    </a:p>
                  </a:txBody>
                  <a:tcPr/>
                </a:tc>
                <a:extLst>
                  <a:ext uri="{0D108BD9-81ED-4DB2-BD59-A6C34878D82A}">
                    <a16:rowId xmlns:a16="http://schemas.microsoft.com/office/drawing/2014/main" val="2770865825"/>
                  </a:ext>
                </a:extLst>
              </a:tr>
            </a:tbl>
          </a:graphicData>
        </a:graphic>
      </p:graphicFrame>
      <p:sp>
        <p:nvSpPr>
          <p:cNvPr id="56" name="Rounded Rectangle 7">
            <a:extLst>
              <a:ext uri="{FF2B5EF4-FFF2-40B4-BE49-F238E27FC236}">
                <a16:creationId xmlns:a16="http://schemas.microsoft.com/office/drawing/2014/main" id="{1250ECE0-35A1-4BAB-A67C-6E0254BBFBCD}"/>
              </a:ext>
            </a:extLst>
          </p:cNvPr>
          <p:cNvSpPr/>
          <p:nvPr/>
        </p:nvSpPr>
        <p:spPr>
          <a:xfrm>
            <a:off x="6787400" y="1798860"/>
            <a:ext cx="1327900"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black"/>
                </a:solidFill>
              </a:rPr>
              <a:t>BERTje</a:t>
            </a:r>
            <a:endParaRPr lang="en-US" dirty="0">
              <a:solidFill>
                <a:schemeClr val="tx1"/>
              </a:solidFill>
            </a:endParaRPr>
          </a:p>
        </p:txBody>
      </p:sp>
      <p:sp>
        <p:nvSpPr>
          <p:cNvPr id="62" name="Rounded Rectangle 32">
            <a:extLst>
              <a:ext uri="{FF2B5EF4-FFF2-40B4-BE49-F238E27FC236}">
                <a16:creationId xmlns:a16="http://schemas.microsoft.com/office/drawing/2014/main" id="{5CC83DB7-92AF-4827-9BEE-6CBA0F6C196D}"/>
              </a:ext>
            </a:extLst>
          </p:cNvPr>
          <p:cNvSpPr/>
          <p:nvPr/>
        </p:nvSpPr>
        <p:spPr>
          <a:xfrm>
            <a:off x="6787400" y="2336319"/>
            <a:ext cx="1566891"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n w="9525">
                  <a:noFill/>
                  <a:prstDash val="solid"/>
                </a:ln>
                <a:solidFill>
                  <a:prstClr val="black"/>
                </a:solidFill>
              </a:rPr>
              <a:t>RobBERT</a:t>
            </a:r>
            <a:endParaRPr lang="en-US" dirty="0">
              <a:solidFill>
                <a:schemeClr val="tx1"/>
              </a:solidFill>
            </a:endParaRPr>
          </a:p>
        </p:txBody>
      </p:sp>
      <p:sp>
        <p:nvSpPr>
          <p:cNvPr id="66" name="Rounded Rectangle 32">
            <a:extLst>
              <a:ext uri="{FF2B5EF4-FFF2-40B4-BE49-F238E27FC236}">
                <a16:creationId xmlns:a16="http://schemas.microsoft.com/office/drawing/2014/main" id="{19B26F7A-843E-45E2-97D2-2B98359D2992}"/>
              </a:ext>
            </a:extLst>
          </p:cNvPr>
          <p:cNvSpPr/>
          <p:nvPr/>
        </p:nvSpPr>
        <p:spPr>
          <a:xfrm>
            <a:off x="6787400" y="2883209"/>
            <a:ext cx="1566891" cy="47134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n w="9525">
                  <a:noFill/>
                  <a:prstDash val="solid"/>
                </a:ln>
                <a:solidFill>
                  <a:prstClr val="black"/>
                </a:solidFill>
              </a:rPr>
              <a:t>mBERT</a:t>
            </a:r>
            <a:endParaRPr lang="en-US" dirty="0">
              <a:solidFill>
                <a:schemeClr val="tx1"/>
              </a:solidFill>
            </a:endParaRPr>
          </a:p>
        </p:txBody>
      </p:sp>
      <p:grpSp>
        <p:nvGrpSpPr>
          <p:cNvPr id="69" name="Group 68">
            <a:extLst>
              <a:ext uri="{FF2B5EF4-FFF2-40B4-BE49-F238E27FC236}">
                <a16:creationId xmlns:a16="http://schemas.microsoft.com/office/drawing/2014/main" id="{2034DB87-5135-49F6-AAB9-CB1549A34F51}"/>
              </a:ext>
            </a:extLst>
          </p:cNvPr>
          <p:cNvGrpSpPr/>
          <p:nvPr/>
        </p:nvGrpSpPr>
        <p:grpSpPr>
          <a:xfrm>
            <a:off x="8324017" y="5162891"/>
            <a:ext cx="3661121" cy="681769"/>
            <a:chOff x="67302" y="1243763"/>
            <a:chExt cx="4141696" cy="681769"/>
          </a:xfrm>
        </p:grpSpPr>
        <p:sp>
          <p:nvSpPr>
            <p:cNvPr id="70" name="TextBox 69">
              <a:extLst>
                <a:ext uri="{FF2B5EF4-FFF2-40B4-BE49-F238E27FC236}">
                  <a16:creationId xmlns:a16="http://schemas.microsoft.com/office/drawing/2014/main" id="{854C561E-7B62-41B8-948B-B0B4A70E32B9}"/>
                </a:ext>
              </a:extLst>
            </p:cNvPr>
            <p:cNvSpPr txBox="1"/>
            <p:nvPr/>
          </p:nvSpPr>
          <p:spPr>
            <a:xfrm>
              <a:off x="67302" y="1243763"/>
              <a:ext cx="4141696" cy="681038"/>
            </a:xfrm>
            <a:prstGeom prst="roundRect">
              <a:avLst/>
            </a:prstGeom>
            <a:solidFill>
              <a:schemeClr val="bg1"/>
            </a:solidFill>
            <a:ln w="25400">
              <a:solidFill>
                <a:srgbClr val="FF6600"/>
              </a:solidFill>
            </a:ln>
          </p:spPr>
          <p:txBody>
            <a:bodyPr wrap="square" lIns="72000" tIns="0" rIns="72000" bIns="0" rtlCol="0">
              <a:spAutoFit/>
            </a:bodyPr>
            <a:lstStyle/>
            <a:p>
              <a:pPr defTabSz="715963">
                <a:tabLst>
                  <a:tab pos="533400" algn="l"/>
                </a:tabLst>
              </a:pPr>
              <a:r>
                <a:rPr lang="nl-NL" sz="2000"/>
                <a:t>Een kind </a:t>
              </a:r>
              <a:r>
                <a:rPr lang="nl-NL" sz="2000" b="1">
                  <a:solidFill>
                    <a:srgbClr val="C00000"/>
                  </a:solidFill>
                </a:rPr>
                <a:t>slaat</a:t>
              </a:r>
              <a:r>
                <a:rPr lang="nl-NL" sz="2000"/>
                <a:t> een honkbal</a:t>
              </a:r>
            </a:p>
            <a:p>
              <a:pPr defTabSz="715963">
                <a:tabLst>
                  <a:tab pos="533400" algn="l"/>
                </a:tabLst>
              </a:pPr>
              <a:r>
                <a:rPr lang="en-US" sz="2000" b="1">
                  <a:effectLst>
                    <a:glow rad="127000">
                      <a:schemeClr val="accent4"/>
                    </a:glow>
                  </a:effectLst>
                </a:rPr>
                <a:t>C</a:t>
              </a:r>
              <a:r>
                <a:rPr lang="en-US" sz="2000"/>
                <a:t>	</a:t>
              </a:r>
              <a:r>
                <a:rPr lang="nl-NL" sz="2000"/>
                <a:t>Een kind </a:t>
              </a:r>
              <a:r>
                <a:rPr lang="nl-NL" sz="2000" b="1">
                  <a:solidFill>
                    <a:srgbClr val="C00000"/>
                  </a:solidFill>
                </a:rPr>
                <a:t>mist</a:t>
              </a:r>
              <a:r>
                <a:rPr lang="nl-NL" sz="2000"/>
                <a:t> een honkbal</a:t>
              </a:r>
              <a:endParaRPr lang="en-US" sz="2000" dirty="0"/>
            </a:p>
          </p:txBody>
        </p:sp>
        <p:cxnSp>
          <p:nvCxnSpPr>
            <p:cNvPr id="71" name="Straight Connector 70">
              <a:extLst>
                <a:ext uri="{FF2B5EF4-FFF2-40B4-BE49-F238E27FC236}">
                  <a16:creationId xmlns:a16="http://schemas.microsoft.com/office/drawing/2014/main" id="{405AB340-B17E-423C-BCBF-679EC7F970BC}"/>
                </a:ext>
              </a:extLst>
            </p:cNvPr>
            <p:cNvCxnSpPr>
              <a:cxnSpLocks/>
              <a:stCxn id="70" idx="1"/>
              <a:endCxn id="70" idx="3"/>
            </p:cNvCxnSpPr>
            <p:nvPr/>
          </p:nvCxnSpPr>
          <p:spPr>
            <a:xfrm>
              <a:off x="67302" y="1584282"/>
              <a:ext cx="4141696"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8F1E6D5-FF59-4292-970B-DAD509983E82}"/>
                </a:ext>
              </a:extLst>
            </p:cNvPr>
            <p:cNvCxnSpPr/>
            <p:nvPr/>
          </p:nvCxnSpPr>
          <p:spPr>
            <a:xfrm flipV="1">
              <a:off x="591414" y="1601532"/>
              <a:ext cx="0" cy="32400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3E46D86-0067-4492-BF17-BA06F3506224}"/>
              </a:ext>
            </a:extLst>
          </p:cNvPr>
          <p:cNvGrpSpPr/>
          <p:nvPr/>
        </p:nvGrpSpPr>
        <p:grpSpPr>
          <a:xfrm>
            <a:off x="5261182" y="6009138"/>
            <a:ext cx="6761100" cy="681038"/>
            <a:chOff x="67301" y="1243763"/>
            <a:chExt cx="6368575" cy="681038"/>
          </a:xfrm>
        </p:grpSpPr>
        <p:sp>
          <p:nvSpPr>
            <p:cNvPr id="74" name="TextBox 73">
              <a:extLst>
                <a:ext uri="{FF2B5EF4-FFF2-40B4-BE49-F238E27FC236}">
                  <a16:creationId xmlns:a16="http://schemas.microsoft.com/office/drawing/2014/main" id="{28384DC1-1406-4299-B441-99732B42D69A}"/>
                </a:ext>
              </a:extLst>
            </p:cNvPr>
            <p:cNvSpPr txBox="1"/>
            <p:nvPr/>
          </p:nvSpPr>
          <p:spPr>
            <a:xfrm>
              <a:off x="67301" y="1243763"/>
              <a:ext cx="6368575" cy="681038"/>
            </a:xfrm>
            <a:prstGeom prst="roundRect">
              <a:avLst/>
            </a:prstGeom>
            <a:solidFill>
              <a:schemeClr val="bg1"/>
            </a:solidFill>
            <a:ln w="25400">
              <a:solidFill>
                <a:srgbClr val="FF6600"/>
              </a:solidFill>
            </a:ln>
          </p:spPr>
          <p:txBody>
            <a:bodyPr wrap="square" lIns="72000" tIns="0" rIns="72000" bIns="0" rtlCol="0">
              <a:spAutoFit/>
            </a:bodyPr>
            <a:lstStyle/>
            <a:p>
              <a:pPr defTabSz="715963">
                <a:tabLst>
                  <a:tab pos="533400" algn="l"/>
                </a:tabLst>
              </a:pPr>
              <a:r>
                <a:rPr lang="nl-NL" sz="2000"/>
                <a:t>Een familie kijkt naar een kleine jongen die een honkbal </a:t>
              </a:r>
              <a:r>
                <a:rPr lang="nl-NL" sz="2000" b="1">
                  <a:solidFill>
                    <a:srgbClr val="C00000"/>
                  </a:solidFill>
                </a:rPr>
                <a:t>raakt</a:t>
              </a:r>
            </a:p>
            <a:p>
              <a:pPr defTabSz="715963">
                <a:tabLst>
                  <a:tab pos="533400" algn="l"/>
                </a:tabLst>
              </a:pPr>
              <a:r>
                <a:rPr lang="en-US" sz="2000" b="1">
                  <a:effectLst>
                    <a:glow rad="127000">
                      <a:schemeClr val="accent4"/>
                    </a:glow>
                  </a:effectLst>
                </a:rPr>
                <a:t>E</a:t>
              </a:r>
              <a:r>
                <a:rPr lang="en-US" sz="2000"/>
                <a:t>	</a:t>
              </a:r>
              <a:r>
                <a:rPr lang="nl-NL" sz="2000"/>
                <a:t>Een jongen </a:t>
              </a:r>
              <a:r>
                <a:rPr lang="nl-NL" sz="2000" b="1">
                  <a:solidFill>
                    <a:srgbClr val="C00000"/>
                  </a:solidFill>
                </a:rPr>
                <a:t>slaat</a:t>
              </a:r>
              <a:r>
                <a:rPr lang="nl-NL" sz="2000"/>
                <a:t> een honkbal</a:t>
              </a:r>
              <a:endParaRPr lang="en-US" sz="2000" dirty="0"/>
            </a:p>
          </p:txBody>
        </p:sp>
        <p:cxnSp>
          <p:nvCxnSpPr>
            <p:cNvPr id="75" name="Straight Connector 74">
              <a:extLst>
                <a:ext uri="{FF2B5EF4-FFF2-40B4-BE49-F238E27FC236}">
                  <a16:creationId xmlns:a16="http://schemas.microsoft.com/office/drawing/2014/main" id="{50C2E609-FAE6-4DFD-9933-1B8045F6DA05}"/>
                </a:ext>
              </a:extLst>
            </p:cNvPr>
            <p:cNvCxnSpPr>
              <a:cxnSpLocks/>
              <a:stCxn id="74" idx="1"/>
              <a:endCxn id="74" idx="3"/>
            </p:cNvCxnSpPr>
            <p:nvPr/>
          </p:nvCxnSpPr>
          <p:spPr>
            <a:xfrm>
              <a:off x="67301" y="1584282"/>
              <a:ext cx="6368575"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875F392-3017-4424-8CDE-74C52079F213}"/>
                </a:ext>
              </a:extLst>
            </p:cNvPr>
            <p:cNvCxnSpPr/>
            <p:nvPr/>
          </p:nvCxnSpPr>
          <p:spPr>
            <a:xfrm flipV="1">
              <a:off x="490755" y="1590040"/>
              <a:ext cx="0" cy="32400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21DD3BEA-312C-460E-866A-EAE457525844}"/>
              </a:ext>
            </a:extLst>
          </p:cNvPr>
          <p:cNvGrpSpPr/>
          <p:nvPr/>
        </p:nvGrpSpPr>
        <p:grpSpPr>
          <a:xfrm>
            <a:off x="8324017" y="4325586"/>
            <a:ext cx="3661119" cy="681038"/>
            <a:chOff x="67302" y="1243763"/>
            <a:chExt cx="4064542" cy="681038"/>
          </a:xfrm>
        </p:grpSpPr>
        <p:sp>
          <p:nvSpPr>
            <p:cNvPr id="78" name="TextBox 77">
              <a:extLst>
                <a:ext uri="{FF2B5EF4-FFF2-40B4-BE49-F238E27FC236}">
                  <a16:creationId xmlns:a16="http://schemas.microsoft.com/office/drawing/2014/main" id="{3A3DFD50-6E3F-43C3-9F1C-8FBCE846EE22}"/>
                </a:ext>
              </a:extLst>
            </p:cNvPr>
            <p:cNvSpPr txBox="1"/>
            <p:nvPr/>
          </p:nvSpPr>
          <p:spPr>
            <a:xfrm>
              <a:off x="67302" y="1243763"/>
              <a:ext cx="4064542" cy="681038"/>
            </a:xfrm>
            <a:prstGeom prst="roundRect">
              <a:avLst/>
            </a:prstGeom>
            <a:solidFill>
              <a:schemeClr val="bg1"/>
            </a:solidFill>
            <a:ln w="25400">
              <a:solidFill>
                <a:srgbClr val="FF6600"/>
              </a:solidFill>
            </a:ln>
          </p:spPr>
          <p:txBody>
            <a:bodyPr wrap="square" lIns="72000" tIns="0" rIns="72000" bIns="0" rtlCol="0">
              <a:spAutoFit/>
            </a:bodyPr>
            <a:lstStyle/>
            <a:p>
              <a:pPr defTabSz="715963">
                <a:tabLst>
                  <a:tab pos="533400" algn="l"/>
                </a:tabLst>
              </a:pPr>
              <a:r>
                <a:rPr lang="nl-NL" sz="2000"/>
                <a:t>Een man draagt een </a:t>
              </a:r>
              <a:r>
                <a:rPr lang="nl-NL" sz="2000" b="1">
                  <a:solidFill>
                    <a:srgbClr val="C00000"/>
                  </a:solidFill>
                </a:rPr>
                <a:t>boom</a:t>
              </a:r>
            </a:p>
            <a:p>
              <a:pPr defTabSz="715963">
                <a:tabLst>
                  <a:tab pos="533400" algn="l"/>
                </a:tabLst>
              </a:pPr>
              <a:r>
                <a:rPr lang="en-US" sz="2000" b="1">
                  <a:effectLst>
                    <a:glow rad="127000">
                      <a:schemeClr val="accent4"/>
                    </a:glow>
                  </a:effectLst>
                </a:rPr>
                <a:t>E</a:t>
              </a:r>
              <a:r>
                <a:rPr lang="en-US" sz="2000"/>
                <a:t>	</a:t>
              </a:r>
              <a:r>
                <a:rPr lang="nl-NL" sz="2000"/>
                <a:t>Een man draagt een </a:t>
              </a:r>
              <a:r>
                <a:rPr lang="nl-NL" sz="2000" b="1">
                  <a:solidFill>
                    <a:srgbClr val="C00000"/>
                  </a:solidFill>
                </a:rPr>
                <a:t>plant</a:t>
              </a:r>
              <a:endParaRPr lang="en-US" sz="2000" b="1" dirty="0">
                <a:solidFill>
                  <a:srgbClr val="C00000"/>
                </a:solidFill>
              </a:endParaRPr>
            </a:p>
          </p:txBody>
        </p:sp>
        <p:cxnSp>
          <p:nvCxnSpPr>
            <p:cNvPr id="79" name="Straight Connector 78">
              <a:extLst>
                <a:ext uri="{FF2B5EF4-FFF2-40B4-BE49-F238E27FC236}">
                  <a16:creationId xmlns:a16="http://schemas.microsoft.com/office/drawing/2014/main" id="{C3269FDB-2E25-4811-A3A7-8A04EECE8E7B}"/>
                </a:ext>
              </a:extLst>
            </p:cNvPr>
            <p:cNvCxnSpPr>
              <a:cxnSpLocks/>
              <a:stCxn id="78" idx="1"/>
              <a:endCxn id="78" idx="3"/>
            </p:cNvCxnSpPr>
            <p:nvPr/>
          </p:nvCxnSpPr>
          <p:spPr>
            <a:xfrm>
              <a:off x="67302" y="1584282"/>
              <a:ext cx="4064542"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33718BC-5C48-4DA3-88CF-B2FCEC58ADC0}"/>
                </a:ext>
              </a:extLst>
            </p:cNvPr>
            <p:cNvCxnSpPr/>
            <p:nvPr/>
          </p:nvCxnSpPr>
          <p:spPr>
            <a:xfrm flipV="1">
              <a:off x="591414" y="1591141"/>
              <a:ext cx="0" cy="32400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E3D23C39-0AA1-4238-B795-D3B1951FF3CB}"/>
              </a:ext>
            </a:extLst>
          </p:cNvPr>
          <p:cNvGrpSpPr/>
          <p:nvPr/>
        </p:nvGrpSpPr>
        <p:grpSpPr>
          <a:xfrm>
            <a:off x="8633138" y="3524861"/>
            <a:ext cx="3300043" cy="681769"/>
            <a:chOff x="67302" y="1243763"/>
            <a:chExt cx="3791009" cy="681769"/>
          </a:xfrm>
        </p:grpSpPr>
        <p:sp>
          <p:nvSpPr>
            <p:cNvPr id="86" name="TextBox 85">
              <a:extLst>
                <a:ext uri="{FF2B5EF4-FFF2-40B4-BE49-F238E27FC236}">
                  <a16:creationId xmlns:a16="http://schemas.microsoft.com/office/drawing/2014/main" id="{A0757E30-ACF3-44B3-AB74-8B8FD9C1ACBD}"/>
                </a:ext>
              </a:extLst>
            </p:cNvPr>
            <p:cNvSpPr txBox="1"/>
            <p:nvPr/>
          </p:nvSpPr>
          <p:spPr>
            <a:xfrm>
              <a:off x="67302" y="1243763"/>
              <a:ext cx="3791009" cy="681038"/>
            </a:xfrm>
            <a:prstGeom prst="roundRect">
              <a:avLst/>
            </a:prstGeom>
            <a:solidFill>
              <a:schemeClr val="bg1"/>
            </a:solidFill>
            <a:ln w="25400">
              <a:solidFill>
                <a:srgbClr val="FF6600"/>
              </a:solidFill>
            </a:ln>
          </p:spPr>
          <p:txBody>
            <a:bodyPr wrap="square" lIns="72000" tIns="0" rIns="72000" bIns="0" rtlCol="0">
              <a:spAutoFit/>
            </a:bodyPr>
            <a:lstStyle/>
            <a:p>
              <a:pPr defTabSz="715963">
                <a:tabLst>
                  <a:tab pos="533400" algn="l"/>
                </a:tabLst>
              </a:pPr>
              <a:r>
                <a:rPr lang="nl-NL" sz="2000"/>
                <a:t>Een man schopt een </a:t>
              </a:r>
              <a:r>
                <a:rPr lang="nl-NL" sz="2000" b="1">
                  <a:solidFill>
                    <a:srgbClr val="C00000"/>
                  </a:solidFill>
                </a:rPr>
                <a:t>voetbal</a:t>
              </a:r>
            </a:p>
            <a:p>
              <a:pPr defTabSz="715963">
                <a:tabLst>
                  <a:tab pos="533400" algn="l"/>
                </a:tabLst>
              </a:pPr>
              <a:r>
                <a:rPr lang="en-US" sz="2000" b="1">
                  <a:effectLst>
                    <a:glow rad="127000">
                      <a:schemeClr val="accent4"/>
                    </a:glow>
                  </a:effectLst>
                </a:rPr>
                <a:t>E</a:t>
              </a:r>
              <a:r>
                <a:rPr lang="en-US" sz="2000"/>
                <a:t>	</a:t>
              </a:r>
              <a:r>
                <a:rPr lang="nl-NL" sz="2000"/>
                <a:t>Een man schopt een </a:t>
              </a:r>
              <a:r>
                <a:rPr lang="nl-NL" sz="2000" b="1">
                  <a:solidFill>
                    <a:srgbClr val="C00000"/>
                  </a:solidFill>
                </a:rPr>
                <a:t>bal</a:t>
              </a:r>
              <a:endParaRPr lang="en-US" sz="2000" b="1" dirty="0">
                <a:solidFill>
                  <a:srgbClr val="C00000"/>
                </a:solidFill>
              </a:endParaRPr>
            </a:p>
          </p:txBody>
        </p:sp>
        <p:cxnSp>
          <p:nvCxnSpPr>
            <p:cNvPr id="87" name="Straight Connector 86">
              <a:extLst>
                <a:ext uri="{FF2B5EF4-FFF2-40B4-BE49-F238E27FC236}">
                  <a16:creationId xmlns:a16="http://schemas.microsoft.com/office/drawing/2014/main" id="{242816F8-46A7-43FB-B0CF-4C1A0FF84797}"/>
                </a:ext>
              </a:extLst>
            </p:cNvPr>
            <p:cNvCxnSpPr>
              <a:cxnSpLocks/>
              <a:stCxn id="86" idx="1"/>
              <a:endCxn id="86" idx="3"/>
            </p:cNvCxnSpPr>
            <p:nvPr/>
          </p:nvCxnSpPr>
          <p:spPr>
            <a:xfrm>
              <a:off x="67302" y="1584282"/>
              <a:ext cx="3791009"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8B71802-637F-489E-9F04-C9DCD2ADC98E}"/>
                </a:ext>
              </a:extLst>
            </p:cNvPr>
            <p:cNvCxnSpPr/>
            <p:nvPr/>
          </p:nvCxnSpPr>
          <p:spPr>
            <a:xfrm flipV="1">
              <a:off x="591414" y="1601532"/>
              <a:ext cx="0" cy="32400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pic>
        <p:nvPicPr>
          <p:cNvPr id="89" name="Picture 88">
            <a:extLst>
              <a:ext uri="{FF2B5EF4-FFF2-40B4-BE49-F238E27FC236}">
                <a16:creationId xmlns:a16="http://schemas.microsoft.com/office/drawing/2014/main" id="{0B803089-7131-40AB-B028-8978E8BC90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1071" y="41042"/>
            <a:ext cx="850868" cy="850868"/>
          </a:xfrm>
          <a:prstGeom prst="rect">
            <a:avLst/>
          </a:prstGeom>
        </p:spPr>
      </p:pic>
      <p:sp>
        <p:nvSpPr>
          <p:cNvPr id="90" name="Rounded Rectangle 32">
            <a:extLst>
              <a:ext uri="{FF2B5EF4-FFF2-40B4-BE49-F238E27FC236}">
                <a16:creationId xmlns:a16="http://schemas.microsoft.com/office/drawing/2014/main" id="{F41861DD-1007-4AC2-B868-AE069BE628E6}"/>
              </a:ext>
            </a:extLst>
          </p:cNvPr>
          <p:cNvSpPr/>
          <p:nvPr/>
        </p:nvSpPr>
        <p:spPr>
          <a:xfrm rot="19346650">
            <a:off x="6953227" y="4856428"/>
            <a:ext cx="1431475" cy="915418"/>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9525">
                  <a:noFill/>
                  <a:prstDash val="solid"/>
                </a:ln>
                <a:solidFill>
                  <a:prstClr val="black"/>
                </a:solidFill>
              </a:rPr>
              <a:t>Only LangPro𝚺 </a:t>
            </a:r>
          </a:p>
          <a:p>
            <a:pPr algn="ctr"/>
            <a:r>
              <a:rPr lang="en-US" sz="2000" b="1">
                <a:ln w="9525">
                  <a:noFill/>
                  <a:prstDash val="solid"/>
                </a:ln>
                <a:solidFill>
                  <a:prstClr val="black"/>
                </a:solidFill>
              </a:rPr>
              <a:t>solves</a:t>
            </a:r>
            <a:endParaRPr lang="en-US" sz="1400" b="1" dirty="0">
              <a:solidFill>
                <a:schemeClr val="tx1"/>
              </a:solidFill>
            </a:endParaRPr>
          </a:p>
        </p:txBody>
      </p:sp>
      <p:grpSp>
        <p:nvGrpSpPr>
          <p:cNvPr id="91" name="Group 90">
            <a:extLst>
              <a:ext uri="{FF2B5EF4-FFF2-40B4-BE49-F238E27FC236}">
                <a16:creationId xmlns:a16="http://schemas.microsoft.com/office/drawing/2014/main" id="{6505AD37-281E-4F3B-BDF1-7177BAC78611}"/>
              </a:ext>
            </a:extLst>
          </p:cNvPr>
          <p:cNvGrpSpPr/>
          <p:nvPr/>
        </p:nvGrpSpPr>
        <p:grpSpPr>
          <a:xfrm>
            <a:off x="103370" y="5098891"/>
            <a:ext cx="4252779" cy="681038"/>
            <a:chOff x="67301" y="1245512"/>
            <a:chExt cx="4678305" cy="681038"/>
          </a:xfrm>
        </p:grpSpPr>
        <p:sp>
          <p:nvSpPr>
            <p:cNvPr id="92" name="TextBox 91">
              <a:extLst>
                <a:ext uri="{FF2B5EF4-FFF2-40B4-BE49-F238E27FC236}">
                  <a16:creationId xmlns:a16="http://schemas.microsoft.com/office/drawing/2014/main" id="{2FE7F14C-B867-4474-9BEC-DAA02F51717C}"/>
                </a:ext>
              </a:extLst>
            </p:cNvPr>
            <p:cNvSpPr txBox="1"/>
            <p:nvPr/>
          </p:nvSpPr>
          <p:spPr>
            <a:xfrm>
              <a:off x="67301" y="1245512"/>
              <a:ext cx="4678305" cy="681038"/>
            </a:xfrm>
            <a:prstGeom prst="roundRect">
              <a:avLst/>
            </a:prstGeom>
            <a:solidFill>
              <a:schemeClr val="bg1"/>
            </a:solidFill>
            <a:ln w="25400">
              <a:solidFill>
                <a:srgbClr val="0070C0"/>
              </a:solidFill>
            </a:ln>
          </p:spPr>
          <p:txBody>
            <a:bodyPr wrap="square" lIns="72000" tIns="0" rIns="72000" bIns="0" rtlCol="0">
              <a:spAutoFit/>
            </a:bodyPr>
            <a:lstStyle/>
            <a:p>
              <a:pPr defTabSz="715963">
                <a:tabLst>
                  <a:tab pos="533400" algn="l"/>
                </a:tabLst>
              </a:pPr>
              <a:r>
                <a:rPr lang="en-US" sz="2000"/>
                <a:t>A man is making a speech on a </a:t>
              </a:r>
              <a:r>
                <a:rPr lang="en-US" sz="2000" b="1">
                  <a:solidFill>
                    <a:srgbClr val="C00000"/>
                  </a:solidFill>
                </a:rPr>
                <a:t>podium</a:t>
              </a:r>
            </a:p>
            <a:p>
              <a:pPr defTabSz="715963">
                <a:tabLst>
                  <a:tab pos="533400" algn="l"/>
                </a:tabLst>
              </a:pPr>
              <a:r>
                <a:rPr lang="en-US" sz="2000" b="1">
                  <a:effectLst>
                    <a:glow rad="127000">
                      <a:schemeClr val="accent4"/>
                    </a:glow>
                  </a:effectLst>
                </a:rPr>
                <a:t>N</a:t>
              </a:r>
              <a:r>
                <a:rPr lang="en-US" sz="2000"/>
                <a:t>	A man is speaking on a </a:t>
              </a:r>
              <a:r>
                <a:rPr lang="en-US" sz="2000" b="1">
                  <a:solidFill>
                    <a:srgbClr val="C00000"/>
                  </a:solidFill>
                </a:rPr>
                <a:t>stage</a:t>
              </a:r>
              <a:endParaRPr lang="en-US" sz="2000" b="1" dirty="0">
                <a:solidFill>
                  <a:srgbClr val="C00000"/>
                </a:solidFill>
              </a:endParaRPr>
            </a:p>
          </p:txBody>
        </p:sp>
        <p:cxnSp>
          <p:nvCxnSpPr>
            <p:cNvPr id="93" name="Straight Connector 92">
              <a:extLst>
                <a:ext uri="{FF2B5EF4-FFF2-40B4-BE49-F238E27FC236}">
                  <a16:creationId xmlns:a16="http://schemas.microsoft.com/office/drawing/2014/main" id="{D915927A-202B-4446-A9F9-CDDA400CD5C1}"/>
                </a:ext>
              </a:extLst>
            </p:cNvPr>
            <p:cNvCxnSpPr>
              <a:cxnSpLocks/>
              <a:stCxn id="92" idx="1"/>
              <a:endCxn id="92" idx="3"/>
            </p:cNvCxnSpPr>
            <p:nvPr/>
          </p:nvCxnSpPr>
          <p:spPr>
            <a:xfrm>
              <a:off x="67301" y="1586031"/>
              <a:ext cx="467830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5DFEE5A-69D6-469B-A3FC-EECB6D222C8F}"/>
                </a:ext>
              </a:extLst>
            </p:cNvPr>
            <p:cNvCxnSpPr/>
            <p:nvPr/>
          </p:nvCxnSpPr>
          <p:spPr>
            <a:xfrm flipV="1">
              <a:off x="591414" y="1591141"/>
              <a:ext cx="0" cy="324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0636FCD5-6516-4BDE-A92C-295BE4C5D903}"/>
              </a:ext>
            </a:extLst>
          </p:cNvPr>
          <p:cNvGrpSpPr/>
          <p:nvPr/>
        </p:nvGrpSpPr>
        <p:grpSpPr>
          <a:xfrm>
            <a:off x="103370" y="3510474"/>
            <a:ext cx="5433335" cy="681038"/>
            <a:chOff x="67301" y="1245512"/>
            <a:chExt cx="5976985" cy="681038"/>
          </a:xfrm>
        </p:grpSpPr>
        <p:sp>
          <p:nvSpPr>
            <p:cNvPr id="96" name="TextBox 95">
              <a:extLst>
                <a:ext uri="{FF2B5EF4-FFF2-40B4-BE49-F238E27FC236}">
                  <a16:creationId xmlns:a16="http://schemas.microsoft.com/office/drawing/2014/main" id="{1C219A5C-F9BC-4669-9F18-AACBD5A52CFA}"/>
                </a:ext>
              </a:extLst>
            </p:cNvPr>
            <p:cNvSpPr txBox="1"/>
            <p:nvPr/>
          </p:nvSpPr>
          <p:spPr>
            <a:xfrm>
              <a:off x="67301" y="1245512"/>
              <a:ext cx="5976985" cy="681038"/>
            </a:xfrm>
            <a:prstGeom prst="roundRect">
              <a:avLst/>
            </a:prstGeom>
            <a:solidFill>
              <a:schemeClr val="bg1"/>
            </a:solidFill>
            <a:ln w="25400">
              <a:solidFill>
                <a:srgbClr val="0070C0"/>
              </a:solidFill>
            </a:ln>
          </p:spPr>
          <p:txBody>
            <a:bodyPr wrap="square" lIns="72000" tIns="0" rIns="72000" bIns="0" rtlCol="0">
              <a:spAutoFit/>
            </a:bodyPr>
            <a:lstStyle/>
            <a:p>
              <a:pPr defTabSz="715963">
                <a:tabLst>
                  <a:tab pos="533400" algn="l"/>
                </a:tabLst>
              </a:pPr>
              <a:r>
                <a:rPr lang="en-US" sz="2000"/>
                <a:t>Some bells are ringing near a cook slicing </a:t>
              </a:r>
              <a:r>
                <a:rPr lang="en-US" sz="2000" b="1">
                  <a:solidFill>
                    <a:srgbClr val="C00000"/>
                  </a:solidFill>
                </a:rPr>
                <a:t>peppers</a:t>
              </a:r>
            </a:p>
            <a:p>
              <a:pPr defTabSz="715963">
                <a:tabLst>
                  <a:tab pos="533400" algn="l"/>
                </a:tabLst>
              </a:pPr>
              <a:r>
                <a:rPr lang="en-US" sz="2000" b="1">
                  <a:effectLst>
                    <a:glow rad="127000">
                      <a:schemeClr val="accent4"/>
                    </a:glow>
                  </a:effectLst>
                </a:rPr>
                <a:t>N</a:t>
              </a:r>
              <a:r>
                <a:rPr lang="en-US" sz="2000"/>
                <a:t>	</a:t>
              </a:r>
              <a:r>
                <a:rPr lang="en-US" sz="1800" b="0" i="0">
                  <a:solidFill>
                    <a:srgbClr val="000000"/>
                  </a:solidFill>
                  <a:effectLst/>
                  <a:latin typeface="CMR10"/>
                </a:rPr>
                <a:t>A cook is slicing some </a:t>
              </a:r>
              <a:r>
                <a:rPr lang="en-US" sz="1800" b="1" i="0">
                  <a:solidFill>
                    <a:srgbClr val="C00000"/>
                  </a:solidFill>
                  <a:effectLst/>
                  <a:latin typeface="CMR10"/>
                </a:rPr>
                <a:t>bell peppers</a:t>
              </a:r>
              <a:r>
                <a:rPr lang="en-US" sz="2000" b="1">
                  <a:solidFill>
                    <a:srgbClr val="C00000"/>
                  </a:solidFill>
                </a:rPr>
                <a:t> </a:t>
              </a:r>
              <a:endParaRPr lang="en-US" sz="2000" b="1" dirty="0">
                <a:solidFill>
                  <a:srgbClr val="C00000"/>
                </a:solidFill>
              </a:endParaRPr>
            </a:p>
          </p:txBody>
        </p:sp>
        <p:cxnSp>
          <p:nvCxnSpPr>
            <p:cNvPr id="97" name="Straight Connector 96">
              <a:extLst>
                <a:ext uri="{FF2B5EF4-FFF2-40B4-BE49-F238E27FC236}">
                  <a16:creationId xmlns:a16="http://schemas.microsoft.com/office/drawing/2014/main" id="{492AE928-C3C8-46E6-B1CF-BD826D939889}"/>
                </a:ext>
              </a:extLst>
            </p:cNvPr>
            <p:cNvCxnSpPr>
              <a:cxnSpLocks/>
              <a:stCxn id="96" idx="1"/>
              <a:endCxn id="96" idx="3"/>
            </p:cNvCxnSpPr>
            <p:nvPr/>
          </p:nvCxnSpPr>
          <p:spPr>
            <a:xfrm>
              <a:off x="67301" y="1586031"/>
              <a:ext cx="597698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A6ECF1-8ED6-4373-9F83-F16EE0B4A426}"/>
                </a:ext>
              </a:extLst>
            </p:cNvPr>
            <p:cNvCxnSpPr/>
            <p:nvPr/>
          </p:nvCxnSpPr>
          <p:spPr>
            <a:xfrm flipV="1">
              <a:off x="591414" y="1601532"/>
              <a:ext cx="0" cy="324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25831117-007F-405B-BEBA-B7EDC5500D9C}"/>
              </a:ext>
            </a:extLst>
          </p:cNvPr>
          <p:cNvGrpSpPr/>
          <p:nvPr/>
        </p:nvGrpSpPr>
        <p:grpSpPr>
          <a:xfrm>
            <a:off x="289674" y="4273527"/>
            <a:ext cx="6276668" cy="648847"/>
            <a:chOff x="67301" y="1245512"/>
            <a:chExt cx="7564257" cy="648847"/>
          </a:xfrm>
        </p:grpSpPr>
        <p:sp>
          <p:nvSpPr>
            <p:cNvPr id="100" name="TextBox 99">
              <a:extLst>
                <a:ext uri="{FF2B5EF4-FFF2-40B4-BE49-F238E27FC236}">
                  <a16:creationId xmlns:a16="http://schemas.microsoft.com/office/drawing/2014/main" id="{FDBBCE09-3B78-435D-94D4-869EE7939EFC}"/>
                </a:ext>
              </a:extLst>
            </p:cNvPr>
            <p:cNvSpPr txBox="1"/>
            <p:nvPr/>
          </p:nvSpPr>
          <p:spPr>
            <a:xfrm>
              <a:off x="67301" y="1245512"/>
              <a:ext cx="7564257" cy="646986"/>
            </a:xfrm>
            <a:prstGeom prst="roundRect">
              <a:avLst/>
            </a:prstGeom>
            <a:noFill/>
            <a:ln w="25400">
              <a:solidFill>
                <a:srgbClr val="FF6600"/>
              </a:solidFill>
            </a:ln>
          </p:spPr>
          <p:txBody>
            <a:bodyPr wrap="square" lIns="72000" tIns="0" rIns="72000" bIns="0" rtlCol="0">
              <a:spAutoFit/>
            </a:bodyPr>
            <a:lstStyle/>
            <a:p>
              <a:pPr defTabSz="715963">
                <a:tabLst>
                  <a:tab pos="533400" algn="l"/>
                </a:tabLst>
              </a:pPr>
              <a:r>
                <a:rPr lang="nl-NL" sz="1800" b="0" i="0">
                  <a:solidFill>
                    <a:srgbClr val="000000"/>
                  </a:solidFill>
                  <a:effectLst/>
                  <a:latin typeface="CMR10"/>
                </a:rPr>
                <a:t>Er rinkelen wat belletjes bij een kok die </a:t>
              </a:r>
              <a:r>
                <a:rPr lang="nl-NL" sz="1800" b="1" i="0">
                  <a:solidFill>
                    <a:srgbClr val="C00000"/>
                  </a:solidFill>
                  <a:effectLst/>
                  <a:latin typeface="CMR10"/>
                </a:rPr>
                <a:t>paprika's</a:t>
              </a:r>
              <a:r>
                <a:rPr lang="nl-NL" sz="1800" b="0" i="0">
                  <a:solidFill>
                    <a:srgbClr val="000000"/>
                  </a:solidFill>
                  <a:effectLst/>
                  <a:latin typeface="CMR10"/>
                </a:rPr>
                <a:t> in reepjes snijdt</a:t>
              </a:r>
              <a:endParaRPr lang="nl-NL" sz="2000"/>
            </a:p>
            <a:p>
              <a:pPr defTabSz="715963">
                <a:tabLst>
                  <a:tab pos="533400" algn="l"/>
                </a:tabLst>
              </a:pPr>
              <a:r>
                <a:rPr lang="en-US" sz="2000" b="1">
                  <a:effectLst>
                    <a:glow rad="127000">
                      <a:schemeClr val="accent4"/>
                    </a:glow>
                  </a:effectLst>
                </a:rPr>
                <a:t>N</a:t>
              </a:r>
              <a:r>
                <a:rPr lang="en-US" sz="2000"/>
                <a:t>	</a:t>
              </a:r>
              <a:r>
                <a:rPr lang="nl-NL" sz="1800" b="0" i="0">
                  <a:solidFill>
                    <a:srgbClr val="000000"/>
                  </a:solidFill>
                  <a:effectLst/>
                  <a:latin typeface="CMR10"/>
                </a:rPr>
                <a:t>Een kok snijdt wat </a:t>
              </a:r>
              <a:r>
                <a:rPr lang="nl-NL" sz="1800" b="1" i="0">
                  <a:solidFill>
                    <a:srgbClr val="C00000"/>
                  </a:solidFill>
                  <a:effectLst/>
                  <a:latin typeface="CMR10"/>
                </a:rPr>
                <a:t>paprika's</a:t>
              </a:r>
              <a:r>
                <a:rPr lang="nl-NL" sz="1800" b="0" i="0">
                  <a:solidFill>
                    <a:srgbClr val="000000"/>
                  </a:solidFill>
                  <a:effectLst/>
                  <a:latin typeface="CMR10"/>
                </a:rPr>
                <a:t> in reepjes</a:t>
              </a:r>
              <a:r>
                <a:rPr lang="nl-NL"/>
                <a:t> </a:t>
              </a:r>
              <a:endParaRPr lang="en-US" sz="2000" dirty="0"/>
            </a:p>
          </p:txBody>
        </p:sp>
        <p:cxnSp>
          <p:nvCxnSpPr>
            <p:cNvPr id="101" name="Straight Connector 100">
              <a:extLst>
                <a:ext uri="{FF2B5EF4-FFF2-40B4-BE49-F238E27FC236}">
                  <a16:creationId xmlns:a16="http://schemas.microsoft.com/office/drawing/2014/main" id="{0EFE495C-420E-4F44-8670-6ABA1A331A4C}"/>
                </a:ext>
              </a:extLst>
            </p:cNvPr>
            <p:cNvCxnSpPr>
              <a:cxnSpLocks/>
              <a:stCxn id="100" idx="1"/>
              <a:endCxn id="100" idx="3"/>
            </p:cNvCxnSpPr>
            <p:nvPr/>
          </p:nvCxnSpPr>
          <p:spPr>
            <a:xfrm>
              <a:off x="67301" y="1569005"/>
              <a:ext cx="7564257"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959393-96D5-4F9F-8CFB-6CE9807AA6E8}"/>
                </a:ext>
              </a:extLst>
            </p:cNvPr>
            <p:cNvCxnSpPr/>
            <p:nvPr/>
          </p:nvCxnSpPr>
          <p:spPr>
            <a:xfrm flipV="1">
              <a:off x="591414" y="1570359"/>
              <a:ext cx="0" cy="32400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38E1AD98-F77D-4B3E-9B36-1B3B912A0B3F}"/>
              </a:ext>
            </a:extLst>
          </p:cNvPr>
          <p:cNvGrpSpPr/>
          <p:nvPr/>
        </p:nvGrpSpPr>
        <p:grpSpPr>
          <a:xfrm>
            <a:off x="447301" y="5843152"/>
            <a:ext cx="4557301" cy="681038"/>
            <a:chOff x="67301" y="1245512"/>
            <a:chExt cx="5013297" cy="681038"/>
          </a:xfrm>
          <a:noFill/>
        </p:grpSpPr>
        <p:sp>
          <p:nvSpPr>
            <p:cNvPr id="104" name="TextBox 103">
              <a:extLst>
                <a:ext uri="{FF2B5EF4-FFF2-40B4-BE49-F238E27FC236}">
                  <a16:creationId xmlns:a16="http://schemas.microsoft.com/office/drawing/2014/main" id="{6FEB3D6F-330E-46BC-9F5E-A4C01EA82F3C}"/>
                </a:ext>
              </a:extLst>
            </p:cNvPr>
            <p:cNvSpPr txBox="1"/>
            <p:nvPr/>
          </p:nvSpPr>
          <p:spPr>
            <a:xfrm>
              <a:off x="67301" y="1245512"/>
              <a:ext cx="5013297" cy="681038"/>
            </a:xfrm>
            <a:prstGeom prst="roundRect">
              <a:avLst/>
            </a:prstGeom>
            <a:grpFill/>
            <a:ln w="25400">
              <a:solidFill>
                <a:srgbClr val="FF6600"/>
              </a:solidFill>
            </a:ln>
          </p:spPr>
          <p:txBody>
            <a:bodyPr wrap="square" lIns="72000" tIns="0" rIns="72000" bIns="0" rtlCol="0">
              <a:spAutoFit/>
            </a:bodyPr>
            <a:lstStyle/>
            <a:p>
              <a:pPr defTabSz="715963">
                <a:tabLst>
                  <a:tab pos="533400" algn="l"/>
                </a:tabLst>
              </a:pPr>
              <a:r>
                <a:rPr lang="nl-NL" sz="1800" b="0" i="0">
                  <a:solidFill>
                    <a:srgbClr val="000000"/>
                  </a:solidFill>
                  <a:effectLst/>
                  <a:latin typeface="CMR10"/>
                </a:rPr>
                <a:t>Een man houdt een toespraak op een </a:t>
              </a:r>
              <a:r>
                <a:rPr lang="nl-NL" sz="1800" b="1" i="0">
                  <a:solidFill>
                    <a:srgbClr val="C00000"/>
                  </a:solidFill>
                  <a:effectLst/>
                  <a:latin typeface="CMR10"/>
                </a:rPr>
                <a:t>podium</a:t>
              </a:r>
              <a:r>
                <a:rPr lang="nl-NL" sz="2000"/>
                <a:t> </a:t>
              </a:r>
              <a:br>
                <a:rPr lang="nl-NL" sz="2000"/>
              </a:br>
              <a:r>
                <a:rPr lang="en-US" sz="2000" b="1">
                  <a:effectLst>
                    <a:glow rad="127000">
                      <a:schemeClr val="accent4"/>
                    </a:glow>
                  </a:effectLst>
                </a:rPr>
                <a:t>N</a:t>
              </a:r>
              <a:r>
                <a:rPr lang="en-US" sz="2000"/>
                <a:t>	</a:t>
              </a:r>
              <a:r>
                <a:rPr lang="nl-NL" sz="1800" b="0" i="0">
                  <a:solidFill>
                    <a:srgbClr val="000000"/>
                  </a:solidFill>
                  <a:effectLst/>
                  <a:latin typeface="CMR10"/>
                </a:rPr>
                <a:t>Een man spreekt op een </a:t>
              </a:r>
              <a:r>
                <a:rPr lang="nl-NL" sz="1800" b="1" i="0">
                  <a:solidFill>
                    <a:srgbClr val="C00000"/>
                  </a:solidFill>
                  <a:effectLst/>
                  <a:latin typeface="CMR10"/>
                </a:rPr>
                <a:t>podium</a:t>
              </a:r>
              <a:r>
                <a:rPr lang="nl-NL" sz="2000"/>
                <a:t> </a:t>
              </a:r>
              <a:endParaRPr lang="en-US" sz="2000" dirty="0"/>
            </a:p>
          </p:txBody>
        </p:sp>
        <p:cxnSp>
          <p:nvCxnSpPr>
            <p:cNvPr id="105" name="Straight Connector 104">
              <a:extLst>
                <a:ext uri="{FF2B5EF4-FFF2-40B4-BE49-F238E27FC236}">
                  <a16:creationId xmlns:a16="http://schemas.microsoft.com/office/drawing/2014/main" id="{45E2082D-A6C4-4AB8-92DE-4AD69CC9A026}"/>
                </a:ext>
              </a:extLst>
            </p:cNvPr>
            <p:cNvCxnSpPr>
              <a:cxnSpLocks/>
              <a:stCxn id="104" idx="1"/>
              <a:endCxn id="104" idx="3"/>
            </p:cNvCxnSpPr>
            <p:nvPr/>
          </p:nvCxnSpPr>
          <p:spPr>
            <a:xfrm>
              <a:off x="67301" y="1586031"/>
              <a:ext cx="5013297" cy="0"/>
            </a:xfrm>
            <a:prstGeom prst="line">
              <a:avLst/>
            </a:prstGeom>
            <a:grpFill/>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DF63334-6CDA-46CA-8A41-D272195FB105}"/>
                </a:ext>
              </a:extLst>
            </p:cNvPr>
            <p:cNvCxnSpPr/>
            <p:nvPr/>
          </p:nvCxnSpPr>
          <p:spPr>
            <a:xfrm flipV="1">
              <a:off x="591414" y="1591141"/>
              <a:ext cx="0" cy="324000"/>
            </a:xfrm>
            <a:prstGeom prst="line">
              <a:avLst/>
            </a:prstGeom>
            <a:grpFill/>
            <a:ln w="254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1" name="Arrow: Right 20">
            <a:extLst>
              <a:ext uri="{FF2B5EF4-FFF2-40B4-BE49-F238E27FC236}">
                <a16:creationId xmlns:a16="http://schemas.microsoft.com/office/drawing/2014/main" id="{379F5192-0FFD-4ECC-A8E2-33C31B206184}"/>
              </a:ext>
            </a:extLst>
          </p:cNvPr>
          <p:cNvSpPr/>
          <p:nvPr/>
        </p:nvSpPr>
        <p:spPr>
          <a:xfrm rot="3310784">
            <a:off x="5198070" y="3915871"/>
            <a:ext cx="349781" cy="526085"/>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chemeClr val="tx1"/>
              </a:solidFill>
            </a:endParaRPr>
          </a:p>
        </p:txBody>
      </p:sp>
      <p:sp>
        <p:nvSpPr>
          <p:cNvPr id="107" name="Arrow: Right 106">
            <a:extLst>
              <a:ext uri="{FF2B5EF4-FFF2-40B4-BE49-F238E27FC236}">
                <a16:creationId xmlns:a16="http://schemas.microsoft.com/office/drawing/2014/main" id="{84A2E807-2E27-4B9E-8E7F-75FB55067FB6}"/>
              </a:ext>
            </a:extLst>
          </p:cNvPr>
          <p:cNvSpPr/>
          <p:nvPr/>
        </p:nvSpPr>
        <p:spPr>
          <a:xfrm rot="3310784">
            <a:off x="4001556" y="5561006"/>
            <a:ext cx="349781" cy="526085"/>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chemeClr val="tx1"/>
              </a:solidFill>
            </a:endParaRPr>
          </a:p>
        </p:txBody>
      </p:sp>
      <p:sp>
        <p:nvSpPr>
          <p:cNvPr id="110" name="Rounded Rectangle 32">
            <a:extLst>
              <a:ext uri="{FF2B5EF4-FFF2-40B4-BE49-F238E27FC236}">
                <a16:creationId xmlns:a16="http://schemas.microsoft.com/office/drawing/2014/main" id="{5E48A36E-0CEE-47A9-9B42-197EF371F90D}"/>
              </a:ext>
            </a:extLst>
          </p:cNvPr>
          <p:cNvSpPr/>
          <p:nvPr/>
        </p:nvSpPr>
        <p:spPr>
          <a:xfrm rot="215389">
            <a:off x="4510911" y="4698869"/>
            <a:ext cx="1539711" cy="976784"/>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9525">
                  <a:noFill/>
                  <a:prstDash val="solid"/>
                </a:ln>
                <a:solidFill>
                  <a:prstClr val="black"/>
                </a:solidFill>
              </a:rPr>
              <a:t>Translation changes labels</a:t>
            </a:r>
            <a:endParaRPr lang="en-US" sz="1400" b="1" dirty="0">
              <a:solidFill>
                <a:schemeClr val="tx1"/>
              </a:solidFill>
            </a:endParaRPr>
          </a:p>
        </p:txBody>
      </p:sp>
    </p:spTree>
    <p:extLst>
      <p:ext uri="{BB962C8B-B14F-4D97-AF65-F5344CB8AC3E}">
        <p14:creationId xmlns:p14="http://schemas.microsoft.com/office/powerpoint/2010/main" val="353354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9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0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0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0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9" grpId="0" animBg="1"/>
      <p:bldP spid="109" grpId="1" animBg="1"/>
      <p:bldP spid="47" grpId="0" animBg="1"/>
      <p:bldP spid="54" grpId="0" animBg="1"/>
      <p:bldP spid="56" grpId="0" animBg="1"/>
      <p:bldP spid="62" grpId="0" animBg="1"/>
      <p:bldP spid="66" grpId="0" animBg="1"/>
      <p:bldP spid="90" grpId="0" animBg="1"/>
      <p:bldP spid="21" grpId="0" animBg="1"/>
      <p:bldP spid="21" grpId="1" animBg="1"/>
      <p:bldP spid="107" grpId="0" animBg="1"/>
      <p:bldP spid="107" grpId="1" animBg="1"/>
      <p:bldP spid="110" grpId="0" animBg="1"/>
      <p:bldP spid="1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3"/>
            <a:ext cx="5736774" cy="845366"/>
          </a:xfrm>
        </p:spPr>
        <p:txBody>
          <a:bodyPr/>
          <a:lstStyle/>
          <a:p>
            <a:r>
              <a:rPr lang="en-US" dirty="0"/>
              <a:t>Learned </a:t>
            </a:r>
            <a:r>
              <a:rPr lang="en-US" i="1" dirty="0"/>
              <a:t>knowledge</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Dutch Natural Tableau</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21</a:t>
            </a:fld>
            <a:endParaRPr lang="nl-NL" dirty="0"/>
          </a:p>
        </p:txBody>
      </p:sp>
      <p:sp>
        <p:nvSpPr>
          <p:cNvPr id="81" name="Explosion 2 80"/>
          <p:cNvSpPr/>
          <p:nvPr/>
        </p:nvSpPr>
        <p:spPr>
          <a:xfrm>
            <a:off x="8189124" y="4459300"/>
            <a:ext cx="610232" cy="612667"/>
          </a:xfrm>
          <a:prstGeom prst="irregularSeal2">
            <a:avLst/>
          </a:prstGeom>
          <a:solidFill>
            <a:srgbClr val="FF62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4" name="Group 63"/>
          <p:cNvGrpSpPr/>
          <p:nvPr/>
        </p:nvGrpSpPr>
        <p:grpSpPr>
          <a:xfrm>
            <a:off x="185072" y="2779758"/>
            <a:ext cx="5667788" cy="982812"/>
            <a:chOff x="269915" y="4025167"/>
            <a:chExt cx="5667788" cy="982812"/>
          </a:xfrm>
        </p:grpSpPr>
        <p:sp>
          <p:nvSpPr>
            <p:cNvPr id="21" name="TextBox 20"/>
            <p:cNvSpPr txBox="1"/>
            <p:nvPr/>
          </p:nvSpPr>
          <p:spPr>
            <a:xfrm>
              <a:off x="269915" y="4025167"/>
              <a:ext cx="4220028" cy="982812"/>
            </a:xfrm>
            <a:prstGeom prst="roundRect">
              <a:avLst/>
            </a:prstGeom>
            <a:noFill/>
            <a:ln w="25400">
              <a:solidFill>
                <a:srgbClr val="FF6600"/>
              </a:solidFill>
            </a:ln>
          </p:spPr>
          <p:txBody>
            <a:bodyPr wrap="square" lIns="72000" tIns="36000" rIns="72000" bIns="36000" rtlCol="0">
              <a:spAutoFit/>
            </a:bodyPr>
            <a:lstStyle/>
            <a:p>
              <a:pPr lvl="0">
                <a:tabLst>
                  <a:tab pos="531813" algn="l"/>
                </a:tabLst>
              </a:pPr>
              <a:r>
                <a:rPr lang="en-US" sz="2400"/>
                <a:t>	</a:t>
              </a:r>
              <a:r>
                <a:rPr lang="nl-NL" sz="2000">
                  <a:solidFill>
                    <a:srgbClr val="000000"/>
                  </a:solidFill>
                </a:rPr>
                <a:t>Een tijger loopt </a:t>
              </a:r>
              <a:r>
                <a:rPr lang="nl-NL" sz="2000" b="1">
                  <a:solidFill>
                    <a:srgbClr val="C00000"/>
                  </a:solidFill>
                </a:rPr>
                <a:t>buiten</a:t>
              </a:r>
              <a:r>
                <a:rPr lang="nl-NL" sz="2000">
                  <a:solidFill>
                    <a:srgbClr val="000000"/>
                  </a:solidFill>
                </a:rPr>
                <a:t> een kooi</a:t>
              </a:r>
              <a:endParaRPr lang="en-US" sz="2000" dirty="0">
                <a:solidFill>
                  <a:srgbClr val="C00000"/>
                </a:solidFill>
              </a:endParaRPr>
            </a:p>
            <a:p>
              <a:pPr>
                <a:spcBef>
                  <a:spcPts val="600"/>
                </a:spcBef>
                <a:tabLst>
                  <a:tab pos="533400" algn="l"/>
                </a:tabLst>
              </a:pPr>
              <a:r>
                <a:rPr lang="en-US" sz="2400" b="1" dirty="0">
                  <a:effectLst>
                    <a:glow rad="127000">
                      <a:schemeClr val="accent4"/>
                    </a:glow>
                  </a:effectLst>
                </a:rPr>
                <a:t>E</a:t>
              </a:r>
              <a:r>
                <a:rPr lang="en-US" sz="2400"/>
                <a:t>	</a:t>
              </a:r>
              <a:r>
                <a:rPr lang="nl-NL" sz="2000">
                  <a:solidFill>
                    <a:srgbClr val="000000"/>
                  </a:solidFill>
                </a:rPr>
                <a:t>Een tijger loopt </a:t>
              </a:r>
              <a:r>
                <a:rPr lang="nl-NL" sz="2000" b="1">
                  <a:solidFill>
                    <a:srgbClr val="C00000"/>
                  </a:solidFill>
                </a:rPr>
                <a:t>rond</a:t>
              </a:r>
              <a:r>
                <a:rPr lang="nl-NL" sz="2000">
                  <a:solidFill>
                    <a:srgbClr val="000000"/>
                  </a:solidFill>
                </a:rPr>
                <a:t> een kooi</a:t>
              </a:r>
              <a:endParaRPr lang="en-US" sz="2000" dirty="0">
                <a:solidFill>
                  <a:srgbClr val="C00000"/>
                </a:solidFill>
              </a:endParaRPr>
            </a:p>
          </p:txBody>
        </p:sp>
        <p:cxnSp>
          <p:nvCxnSpPr>
            <p:cNvPr id="22" name="Straight Connector 21"/>
            <p:cNvCxnSpPr>
              <a:cxnSpLocks/>
              <a:stCxn id="21" idx="1"/>
              <a:endCxn id="21" idx="3"/>
            </p:cNvCxnSpPr>
            <p:nvPr/>
          </p:nvCxnSpPr>
          <p:spPr>
            <a:xfrm>
              <a:off x="269915" y="4516573"/>
              <a:ext cx="4220028"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18949" y="4025168"/>
              <a:ext cx="0" cy="982811"/>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25ghz"/>
                <p:cNvSpPr/>
                <p:nvPr/>
              </p:nvSpPr>
              <p:spPr>
                <a:xfrm>
                  <a:off x="4162274" y="4470606"/>
                  <a:ext cx="1775429" cy="360000"/>
                </a:xfrm>
                <a:prstGeom prst="roundRect">
                  <a:avLst/>
                </a:prstGeom>
                <a:solidFill>
                  <a:srgbClr val="FFC0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buiten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rond</a:t>
                  </a:r>
                </a:p>
              </p:txBody>
            </p:sp>
          </mc:Choice>
          <mc:Fallback xmlns="">
            <p:sp>
              <p:nvSpPr>
                <p:cNvPr id="25" name="25ghz"/>
                <p:cNvSpPr>
                  <a:spLocks noRot="1" noChangeAspect="1" noMove="1" noResize="1" noEditPoints="1" noAdjustHandles="1" noChangeArrowheads="1" noChangeShapeType="1" noTextEdit="1"/>
                </p:cNvSpPr>
                <p:nvPr/>
              </p:nvSpPr>
              <p:spPr>
                <a:xfrm>
                  <a:off x="4162274" y="4470606"/>
                  <a:ext cx="1775429" cy="360000"/>
                </a:xfrm>
                <a:prstGeom prst="roundRect">
                  <a:avLst/>
                </a:prstGeom>
                <a:blipFill>
                  <a:blip r:embed="rId3"/>
                  <a:stretch>
                    <a:fillRect l="-1020" t="-11290" b="-30645"/>
                  </a:stretch>
                </a:blipFill>
                <a:ln w="19050">
                  <a:solidFill>
                    <a:srgbClr val="FF6600"/>
                  </a:solidFill>
                </a:ln>
              </p:spPr>
              <p:txBody>
                <a:bodyPr/>
                <a:lstStyle/>
                <a:p>
                  <a:r>
                    <a:rPr lang="en-NL">
                      <a:noFill/>
                    </a:rPr>
                    <a:t> </a:t>
                  </a:r>
                </a:p>
              </p:txBody>
            </p:sp>
          </mc:Fallback>
        </mc:AlternateContent>
      </p:grpSp>
      <p:grpSp>
        <p:nvGrpSpPr>
          <p:cNvPr id="63" name="Group 62"/>
          <p:cNvGrpSpPr/>
          <p:nvPr/>
        </p:nvGrpSpPr>
        <p:grpSpPr>
          <a:xfrm>
            <a:off x="8268748" y="3847141"/>
            <a:ext cx="3866988" cy="1195031"/>
            <a:chOff x="269915" y="3862410"/>
            <a:chExt cx="3866988" cy="1195031"/>
          </a:xfrm>
        </p:grpSpPr>
        <p:sp>
          <p:nvSpPr>
            <p:cNvPr id="16" name="TextBox 15"/>
            <p:cNvSpPr txBox="1"/>
            <p:nvPr/>
          </p:nvSpPr>
          <p:spPr>
            <a:xfrm>
              <a:off x="269915" y="4074629"/>
              <a:ext cx="3753537" cy="982812"/>
            </a:xfrm>
            <a:prstGeom prst="roundRect">
              <a:avLst/>
            </a:prstGeom>
            <a:noFill/>
            <a:ln w="25400">
              <a:solidFill>
                <a:srgbClr val="FF6600"/>
              </a:solidFill>
            </a:ln>
          </p:spPr>
          <p:txBody>
            <a:bodyPr wrap="square" lIns="72000" tIns="36000" rIns="72000" bIns="36000" rtlCol="0">
              <a:spAutoFit/>
            </a:bodyPr>
            <a:lstStyle/>
            <a:p>
              <a:pPr lvl="0">
                <a:tabLst>
                  <a:tab pos="358775" algn="l"/>
                </a:tabLst>
              </a:pPr>
              <a:r>
                <a:rPr lang="en-US" sz="2400"/>
                <a:t>	</a:t>
              </a:r>
              <a:r>
                <a:rPr lang="nl-NL" sz="2000">
                  <a:solidFill>
                    <a:srgbClr val="000000"/>
                  </a:solidFill>
                </a:rPr>
                <a:t>Een aap borstelt de </a:t>
              </a:r>
              <a:r>
                <a:rPr lang="nl-NL" sz="2000" b="1">
                  <a:solidFill>
                    <a:srgbClr val="C00000"/>
                  </a:solidFill>
                </a:rPr>
                <a:t>hond</a:t>
              </a:r>
              <a:endParaRPr lang="en-US" sz="2000" b="1" dirty="0">
                <a:solidFill>
                  <a:srgbClr val="C00000"/>
                </a:solidFill>
              </a:endParaRPr>
            </a:p>
            <a:p>
              <a:pPr>
                <a:spcBef>
                  <a:spcPts val="600"/>
                </a:spcBef>
                <a:tabLst>
                  <a:tab pos="358775" algn="l"/>
                </a:tabLst>
              </a:pPr>
              <a:r>
                <a:rPr lang="en-US" sz="2400" b="1" dirty="0">
                  <a:effectLst>
                    <a:glow rad="127000">
                      <a:schemeClr val="accent4"/>
                    </a:glow>
                  </a:effectLst>
                </a:rPr>
                <a:t>C</a:t>
              </a:r>
              <a:r>
                <a:rPr lang="en-US" sz="2400"/>
                <a:t>	</a:t>
              </a:r>
              <a:r>
                <a:rPr lang="nl-NL" sz="2000">
                  <a:solidFill>
                    <a:srgbClr val="000000"/>
                  </a:solidFill>
                </a:rPr>
                <a:t>De aap borstelt geen </a:t>
              </a:r>
              <a:r>
                <a:rPr lang="nl-NL" sz="2000" b="1">
                  <a:solidFill>
                    <a:srgbClr val="C00000"/>
                  </a:solidFill>
                </a:rPr>
                <a:t>bulldog</a:t>
              </a:r>
              <a:endParaRPr lang="en-US" sz="2000" b="1" dirty="0">
                <a:solidFill>
                  <a:srgbClr val="C00000"/>
                </a:solidFill>
              </a:endParaRPr>
            </a:p>
          </p:txBody>
        </p:sp>
        <p:cxnSp>
          <p:nvCxnSpPr>
            <p:cNvPr id="17" name="Straight Connector 16"/>
            <p:cNvCxnSpPr>
              <a:cxnSpLocks/>
              <a:stCxn id="16" idx="1"/>
              <a:endCxn id="16" idx="3"/>
            </p:cNvCxnSpPr>
            <p:nvPr/>
          </p:nvCxnSpPr>
          <p:spPr>
            <a:xfrm>
              <a:off x="269915" y="4566035"/>
              <a:ext cx="3753537"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52960" y="4074630"/>
              <a:ext cx="0" cy="982811"/>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25ghz"/>
                <p:cNvSpPr/>
                <p:nvPr/>
              </p:nvSpPr>
              <p:spPr>
                <a:xfrm>
                  <a:off x="2233327" y="3862410"/>
                  <a:ext cx="1903576" cy="360000"/>
                </a:xfrm>
                <a:prstGeom prst="roundRect">
                  <a:avLst/>
                </a:prstGeom>
                <a:solidFill>
                  <a:schemeClr val="accent1">
                    <a:lumMod val="60000"/>
                    <a:lumOff val="40000"/>
                  </a:schemeClr>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hond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bulldog</a:t>
                  </a:r>
                </a:p>
              </p:txBody>
            </p:sp>
          </mc:Choice>
          <mc:Fallback xmlns="">
            <p:sp>
              <p:nvSpPr>
                <p:cNvPr id="30" name="25ghz"/>
                <p:cNvSpPr>
                  <a:spLocks noRot="1" noChangeAspect="1" noMove="1" noResize="1" noEditPoints="1" noAdjustHandles="1" noChangeArrowheads="1" noChangeShapeType="1" noTextEdit="1"/>
                </p:cNvSpPr>
                <p:nvPr/>
              </p:nvSpPr>
              <p:spPr>
                <a:xfrm>
                  <a:off x="2233327" y="3862410"/>
                  <a:ext cx="1903576" cy="360000"/>
                </a:xfrm>
                <a:prstGeom prst="roundRect">
                  <a:avLst/>
                </a:prstGeom>
                <a:blipFill>
                  <a:blip r:embed="rId4"/>
                  <a:stretch>
                    <a:fillRect l="-1587" t="-11290" r="-952" b="-30645"/>
                  </a:stretch>
                </a:blipFill>
                <a:ln w="19050">
                  <a:solidFill>
                    <a:srgbClr val="FF6600"/>
                  </a:solidFill>
                </a:ln>
              </p:spPr>
              <p:txBody>
                <a:bodyPr/>
                <a:lstStyle/>
                <a:p>
                  <a:r>
                    <a:rPr lang="en-NL">
                      <a:noFill/>
                    </a:rPr>
                    <a:t> </a:t>
                  </a:r>
                </a:p>
              </p:txBody>
            </p:sp>
          </mc:Fallback>
        </mc:AlternateContent>
      </p:grpSp>
      <p:grpSp>
        <p:nvGrpSpPr>
          <p:cNvPr id="66" name="Group 65"/>
          <p:cNvGrpSpPr/>
          <p:nvPr/>
        </p:nvGrpSpPr>
        <p:grpSpPr>
          <a:xfrm>
            <a:off x="169674" y="3907836"/>
            <a:ext cx="7979779" cy="1120248"/>
            <a:chOff x="169674" y="5148425"/>
            <a:chExt cx="7088519" cy="1120248"/>
          </a:xfrm>
        </p:grpSpPr>
        <p:sp>
          <p:nvSpPr>
            <p:cNvPr id="27" name="TextBox 26"/>
            <p:cNvSpPr txBox="1"/>
            <p:nvPr/>
          </p:nvSpPr>
          <p:spPr>
            <a:xfrm>
              <a:off x="169674" y="5370990"/>
              <a:ext cx="7022979" cy="897683"/>
            </a:xfrm>
            <a:prstGeom prst="roundRect">
              <a:avLst/>
            </a:prstGeom>
            <a:noFill/>
            <a:ln w="25400">
              <a:solidFill>
                <a:srgbClr val="FF6600"/>
              </a:solidFill>
            </a:ln>
          </p:spPr>
          <p:txBody>
            <a:bodyPr wrap="square" lIns="72000" tIns="36000" rIns="72000" bIns="36000" rtlCol="0">
              <a:spAutoFit/>
            </a:bodyPr>
            <a:lstStyle/>
            <a:p>
              <a:pPr lvl="0">
                <a:tabLst>
                  <a:tab pos="358775" algn="l"/>
                </a:tabLst>
              </a:pPr>
              <a:r>
                <a:rPr lang="en-US" sz="2400"/>
                <a:t>	</a:t>
              </a:r>
              <a:r>
                <a:rPr lang="nl-NL" sz="1700" b="1">
                  <a:solidFill>
                    <a:srgbClr val="C00000"/>
                  </a:solidFill>
                </a:rPr>
                <a:t>Iemand</a:t>
              </a:r>
              <a:r>
                <a:rPr lang="nl-NL" sz="1700"/>
                <a:t> die op fietsen rijdt, in een zwart en rood uniform, staat op een crossmotor</a:t>
              </a:r>
              <a:endParaRPr lang="en-US" sz="1700" dirty="0"/>
            </a:p>
            <a:p>
              <a:pPr lvl="0">
                <a:tabLst>
                  <a:tab pos="358775" algn="l"/>
                </a:tabLst>
              </a:pPr>
              <a:r>
                <a:rPr lang="en-US" sz="2400" b="1" dirty="0">
                  <a:effectLst>
                    <a:glow rad="127000">
                      <a:schemeClr val="accent4"/>
                    </a:glow>
                  </a:effectLst>
                </a:rPr>
                <a:t>E</a:t>
              </a:r>
              <a:r>
                <a:rPr lang="en-US" sz="2400"/>
                <a:t>	</a:t>
              </a:r>
              <a:r>
                <a:rPr lang="nl-NL">
                  <a:solidFill>
                    <a:srgbClr val="000000"/>
                  </a:solidFill>
                </a:rPr>
                <a:t>Een </a:t>
              </a:r>
              <a:r>
                <a:rPr lang="nl-NL" b="1">
                  <a:solidFill>
                    <a:srgbClr val="C00000"/>
                  </a:solidFill>
                </a:rPr>
                <a:t>fietser</a:t>
              </a:r>
              <a:r>
                <a:rPr lang="nl-NL">
                  <a:solidFill>
                    <a:srgbClr val="000000"/>
                  </a:solidFill>
                </a:rPr>
                <a:t> in een zwart en rood uniform staat op een crossmotor</a:t>
              </a:r>
              <a:endParaRPr lang="en-US" sz="2000" dirty="0">
                <a:solidFill>
                  <a:srgbClr val="000000"/>
                </a:solidFill>
              </a:endParaRPr>
            </a:p>
          </p:txBody>
        </p:sp>
        <p:cxnSp>
          <p:nvCxnSpPr>
            <p:cNvPr id="28" name="Straight Connector 27"/>
            <p:cNvCxnSpPr>
              <a:cxnSpLocks/>
              <a:stCxn id="27" idx="1"/>
              <a:endCxn id="27" idx="3"/>
            </p:cNvCxnSpPr>
            <p:nvPr/>
          </p:nvCxnSpPr>
          <p:spPr>
            <a:xfrm>
              <a:off x="169674" y="5819832"/>
              <a:ext cx="7022979"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33866" y="5370992"/>
              <a:ext cx="0" cy="897681"/>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25ghz"/>
                <p:cNvSpPr/>
                <p:nvPr/>
              </p:nvSpPr>
              <p:spPr>
                <a:xfrm>
                  <a:off x="5412772" y="5148425"/>
                  <a:ext cx="1845421" cy="360000"/>
                </a:xfrm>
                <a:prstGeom prst="roundRect">
                  <a:avLst/>
                </a:prstGeom>
                <a:solidFill>
                  <a:schemeClr val="accent1">
                    <a:lumMod val="60000"/>
                    <a:lumOff val="40000"/>
                  </a:schemeClr>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persoon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fietser</a:t>
                  </a:r>
                </a:p>
              </p:txBody>
            </p:sp>
          </mc:Choice>
          <mc:Fallback xmlns="">
            <p:sp>
              <p:nvSpPr>
                <p:cNvPr id="31" name="25ghz"/>
                <p:cNvSpPr>
                  <a:spLocks noRot="1" noChangeAspect="1" noMove="1" noResize="1" noEditPoints="1" noAdjustHandles="1" noChangeArrowheads="1" noChangeShapeType="1" noTextEdit="1"/>
                </p:cNvSpPr>
                <p:nvPr/>
              </p:nvSpPr>
              <p:spPr>
                <a:xfrm>
                  <a:off x="5412772" y="5148425"/>
                  <a:ext cx="1845421" cy="360000"/>
                </a:xfrm>
                <a:prstGeom prst="roundRect">
                  <a:avLst/>
                </a:prstGeom>
                <a:blipFill>
                  <a:blip r:embed="rId5"/>
                  <a:stretch>
                    <a:fillRect l="-2035" t="-11290" r="-1163" b="-30645"/>
                  </a:stretch>
                </a:blipFill>
                <a:ln w="19050">
                  <a:solidFill>
                    <a:srgbClr val="FF6600"/>
                  </a:solidFill>
                </a:ln>
              </p:spPr>
              <p:txBody>
                <a:bodyPr/>
                <a:lstStyle/>
                <a:p>
                  <a:r>
                    <a:rPr lang="en-NL">
                      <a:noFill/>
                    </a:rPr>
                    <a:t> </a:t>
                  </a:r>
                </a:p>
              </p:txBody>
            </p:sp>
          </mc:Fallback>
        </mc:AlternateContent>
      </p:grpSp>
      <p:grpSp>
        <p:nvGrpSpPr>
          <p:cNvPr id="60" name="Group 59"/>
          <p:cNvGrpSpPr/>
          <p:nvPr/>
        </p:nvGrpSpPr>
        <p:grpSpPr>
          <a:xfrm>
            <a:off x="299733" y="5177945"/>
            <a:ext cx="4665412" cy="1205615"/>
            <a:chOff x="6280578" y="985100"/>
            <a:chExt cx="4665412" cy="1205615"/>
          </a:xfrm>
        </p:grpSpPr>
        <p:sp>
          <p:nvSpPr>
            <p:cNvPr id="34" name="TextBox 33"/>
            <p:cNvSpPr txBox="1"/>
            <p:nvPr/>
          </p:nvSpPr>
          <p:spPr>
            <a:xfrm>
              <a:off x="6280578" y="1207903"/>
              <a:ext cx="4565130" cy="982812"/>
            </a:xfrm>
            <a:prstGeom prst="roundRect">
              <a:avLst/>
            </a:prstGeom>
            <a:noFill/>
            <a:ln w="25400">
              <a:solidFill>
                <a:srgbClr val="FF6600"/>
              </a:solidFill>
            </a:ln>
          </p:spPr>
          <p:txBody>
            <a:bodyPr wrap="square" lIns="72000" tIns="36000" rIns="72000" bIns="36000" rtlCol="0">
              <a:spAutoFit/>
            </a:bodyPr>
            <a:lstStyle/>
            <a:p>
              <a:pPr lvl="0">
                <a:tabLst>
                  <a:tab pos="358775" algn="l"/>
                </a:tabLst>
              </a:pPr>
              <a:r>
                <a:rPr lang="en-US" sz="2400"/>
                <a:t>	</a:t>
              </a:r>
              <a:r>
                <a:rPr lang="nl-NL" sz="2000"/>
                <a:t>Er is geen man die </a:t>
              </a:r>
              <a:r>
                <a:rPr lang="nl-NL" sz="2000" b="1">
                  <a:solidFill>
                    <a:srgbClr val="C00000"/>
                  </a:solidFill>
                </a:rPr>
                <a:t>voedsel</a:t>
              </a:r>
              <a:r>
                <a:rPr lang="nl-NL" sz="2000"/>
                <a:t> eet</a:t>
              </a:r>
              <a:endParaRPr lang="en-US" sz="2000" b="1" dirty="0">
                <a:solidFill>
                  <a:srgbClr val="C00000"/>
                </a:solidFill>
              </a:endParaRPr>
            </a:p>
            <a:p>
              <a:pPr>
                <a:spcBef>
                  <a:spcPts val="600"/>
                </a:spcBef>
                <a:tabLst>
                  <a:tab pos="358775" algn="l"/>
                </a:tabLst>
              </a:pPr>
              <a:r>
                <a:rPr lang="en-US" sz="2400" b="1" dirty="0">
                  <a:effectLst>
                    <a:glow rad="127000">
                      <a:schemeClr val="accent4"/>
                    </a:glow>
                  </a:effectLst>
                </a:rPr>
                <a:t>E</a:t>
              </a:r>
              <a:r>
                <a:rPr lang="en-US" sz="2400"/>
                <a:t>	</a:t>
              </a:r>
              <a:r>
                <a:rPr lang="nl-NL" sz="2000">
                  <a:solidFill>
                    <a:srgbClr val="000000"/>
                  </a:solidFill>
                </a:rPr>
                <a:t>Een man eet een </a:t>
              </a:r>
              <a:r>
                <a:rPr lang="nl-NL" sz="2000" b="1">
                  <a:solidFill>
                    <a:srgbClr val="C00000"/>
                  </a:solidFill>
                </a:rPr>
                <a:t>pizza</a:t>
              </a:r>
              <a:endParaRPr lang="en-US" sz="2000" b="1" dirty="0">
                <a:solidFill>
                  <a:srgbClr val="C00000"/>
                </a:solidFill>
              </a:endParaRPr>
            </a:p>
          </p:txBody>
        </p:sp>
        <p:cxnSp>
          <p:nvCxnSpPr>
            <p:cNvPr id="35" name="Straight Connector 34"/>
            <p:cNvCxnSpPr>
              <a:stCxn id="34" idx="1"/>
              <a:endCxn id="34" idx="3"/>
            </p:cNvCxnSpPr>
            <p:nvPr/>
          </p:nvCxnSpPr>
          <p:spPr>
            <a:xfrm>
              <a:off x="6280578" y="1699309"/>
              <a:ext cx="456513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44769" y="1207905"/>
              <a:ext cx="0" cy="98281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25ghz"/>
                <p:cNvSpPr/>
                <p:nvPr/>
              </p:nvSpPr>
              <p:spPr>
                <a:xfrm>
                  <a:off x="8989866" y="985100"/>
                  <a:ext cx="1956124" cy="360000"/>
                </a:xfrm>
                <a:prstGeom prst="roundRect">
                  <a:avLst/>
                </a:prstGeom>
                <a:solidFill>
                  <a:srgbClr val="92D05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voedsel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pizza</a:t>
                  </a:r>
                </a:p>
              </p:txBody>
            </p:sp>
          </mc:Choice>
          <mc:Fallback xmlns="">
            <p:sp>
              <p:nvSpPr>
                <p:cNvPr id="32" name="25ghz"/>
                <p:cNvSpPr>
                  <a:spLocks noRot="1" noChangeAspect="1" noMove="1" noResize="1" noEditPoints="1" noAdjustHandles="1" noChangeArrowheads="1" noChangeShapeType="1" noTextEdit="1"/>
                </p:cNvSpPr>
                <p:nvPr/>
              </p:nvSpPr>
              <p:spPr>
                <a:xfrm>
                  <a:off x="8989866" y="985100"/>
                  <a:ext cx="1956124" cy="360000"/>
                </a:xfrm>
                <a:prstGeom prst="roundRect">
                  <a:avLst/>
                </a:prstGeom>
                <a:blipFill>
                  <a:blip r:embed="rId6"/>
                  <a:stretch>
                    <a:fillRect t="-11290" b="-30645"/>
                  </a:stretch>
                </a:blipFill>
                <a:ln w="19050">
                  <a:solidFill>
                    <a:srgbClr val="FF6600"/>
                  </a:solidFill>
                </a:ln>
              </p:spPr>
              <p:txBody>
                <a:bodyPr/>
                <a:lstStyle/>
                <a:p>
                  <a:r>
                    <a:rPr lang="en-NL">
                      <a:noFill/>
                    </a:rPr>
                    <a:t> </a:t>
                  </a:r>
                </a:p>
              </p:txBody>
            </p:sp>
          </mc:Fallback>
        </mc:AlternateContent>
      </p:grpSp>
      <p:grpSp>
        <p:nvGrpSpPr>
          <p:cNvPr id="59" name="Group 58"/>
          <p:cNvGrpSpPr/>
          <p:nvPr/>
        </p:nvGrpSpPr>
        <p:grpSpPr>
          <a:xfrm>
            <a:off x="5256409" y="5186383"/>
            <a:ext cx="4775055" cy="1211644"/>
            <a:chOff x="269914" y="1005851"/>
            <a:chExt cx="4775055" cy="1211644"/>
          </a:xfrm>
        </p:grpSpPr>
        <p:sp>
          <p:nvSpPr>
            <p:cNvPr id="40" name="TextBox 39"/>
            <p:cNvSpPr txBox="1"/>
            <p:nvPr/>
          </p:nvSpPr>
          <p:spPr>
            <a:xfrm>
              <a:off x="269914" y="1234683"/>
              <a:ext cx="4627573" cy="982812"/>
            </a:xfrm>
            <a:prstGeom prst="roundRect">
              <a:avLst/>
            </a:prstGeom>
            <a:noFill/>
            <a:ln w="25400">
              <a:solidFill>
                <a:srgbClr val="FF6600"/>
              </a:solidFill>
            </a:ln>
          </p:spPr>
          <p:txBody>
            <a:bodyPr wrap="square" lIns="72000" tIns="36000" rIns="72000" bIns="36000" rtlCol="0">
              <a:spAutoFit/>
            </a:bodyPr>
            <a:lstStyle/>
            <a:p>
              <a:pPr lvl="0">
                <a:tabLst>
                  <a:tab pos="442913" algn="l"/>
                </a:tabLst>
              </a:pPr>
              <a:r>
                <a:rPr lang="en-US" sz="2400"/>
                <a:t>	</a:t>
              </a:r>
              <a:r>
                <a:rPr lang="nl-NL" sz="2000">
                  <a:solidFill>
                    <a:srgbClr val="000000"/>
                  </a:solidFill>
                </a:rPr>
                <a:t>Twee witte honden </a:t>
              </a:r>
              <a:r>
                <a:rPr lang="nl-NL" sz="2000" b="1">
                  <a:solidFill>
                    <a:srgbClr val="C00000"/>
                  </a:solidFill>
                </a:rPr>
                <a:t>lopen</a:t>
              </a:r>
              <a:r>
                <a:rPr lang="nl-NL" sz="2000">
                  <a:solidFill>
                    <a:srgbClr val="000000"/>
                  </a:solidFill>
                </a:rPr>
                <a:t> snel samen</a:t>
              </a:r>
              <a:endParaRPr lang="en-US" sz="2000" b="1" u="sng" dirty="0">
                <a:solidFill>
                  <a:srgbClr val="C00000"/>
                </a:solidFill>
              </a:endParaRPr>
            </a:p>
            <a:p>
              <a:pPr>
                <a:spcBef>
                  <a:spcPts val="600"/>
                </a:spcBef>
                <a:tabLst>
                  <a:tab pos="442913" algn="l"/>
                </a:tabLst>
              </a:pPr>
              <a:r>
                <a:rPr lang="en-US" sz="2400" b="1">
                  <a:effectLst>
                    <a:glow rad="127000">
                      <a:schemeClr val="accent4"/>
                    </a:glow>
                  </a:effectLst>
                </a:rPr>
                <a:t>E</a:t>
              </a:r>
              <a:r>
                <a:rPr lang="en-US" sz="2400"/>
                <a:t>	</a:t>
              </a:r>
              <a:r>
                <a:rPr lang="nl-NL" sz="2000">
                  <a:solidFill>
                    <a:srgbClr val="000000"/>
                  </a:solidFill>
                </a:rPr>
                <a:t>Twee witte honden </a:t>
              </a:r>
              <a:r>
                <a:rPr lang="nl-NL" sz="2000" b="1">
                  <a:solidFill>
                    <a:srgbClr val="C00000"/>
                  </a:solidFill>
                </a:rPr>
                <a:t>rennen</a:t>
              </a:r>
              <a:r>
                <a:rPr lang="nl-NL" sz="2000">
                  <a:solidFill>
                    <a:srgbClr val="000000"/>
                  </a:solidFill>
                </a:rPr>
                <a:t> samen</a:t>
              </a:r>
              <a:endParaRPr lang="en-US" sz="2000" b="1" dirty="0">
                <a:solidFill>
                  <a:srgbClr val="C00000"/>
                </a:solidFill>
              </a:endParaRPr>
            </a:p>
          </p:txBody>
        </p:sp>
        <p:cxnSp>
          <p:nvCxnSpPr>
            <p:cNvPr id="41" name="Straight Connector 40"/>
            <p:cNvCxnSpPr>
              <a:stCxn id="40" idx="1"/>
              <a:endCxn id="40" idx="3"/>
            </p:cNvCxnSpPr>
            <p:nvPr/>
          </p:nvCxnSpPr>
          <p:spPr>
            <a:xfrm>
              <a:off x="269914" y="1726089"/>
              <a:ext cx="4627573"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18949" y="1234684"/>
              <a:ext cx="0" cy="982811"/>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25ghz"/>
                <p:cNvSpPr/>
                <p:nvPr/>
              </p:nvSpPr>
              <p:spPr>
                <a:xfrm>
                  <a:off x="3088845" y="1005851"/>
                  <a:ext cx="1956124" cy="360000"/>
                </a:xfrm>
                <a:prstGeom prst="roundRect">
                  <a:avLst/>
                </a:prstGeom>
                <a:solidFill>
                  <a:srgbClr val="92D05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lopen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a:solidFill>
                        <a:schemeClr val="tx1"/>
                      </a:solidFill>
                    </a:rPr>
                    <a:t> rennen</a:t>
                  </a:r>
                  <a:endParaRPr lang="en-US" sz="2000" b="1" dirty="0">
                    <a:solidFill>
                      <a:schemeClr val="tx1"/>
                    </a:solidFill>
                  </a:endParaRPr>
                </a:p>
              </p:txBody>
            </p:sp>
          </mc:Choice>
          <mc:Fallback xmlns="">
            <p:sp>
              <p:nvSpPr>
                <p:cNvPr id="43" name="25ghz"/>
                <p:cNvSpPr>
                  <a:spLocks noRot="1" noChangeAspect="1" noMove="1" noResize="1" noEditPoints="1" noAdjustHandles="1" noChangeArrowheads="1" noChangeShapeType="1" noTextEdit="1"/>
                </p:cNvSpPr>
                <p:nvPr/>
              </p:nvSpPr>
              <p:spPr>
                <a:xfrm>
                  <a:off x="3088845" y="1005851"/>
                  <a:ext cx="1956124" cy="360000"/>
                </a:xfrm>
                <a:prstGeom prst="roundRect">
                  <a:avLst/>
                </a:prstGeom>
                <a:blipFill>
                  <a:blip r:embed="rId7"/>
                  <a:stretch>
                    <a:fillRect l="-617" t="-12903" b="-30645"/>
                  </a:stretch>
                </a:blipFill>
                <a:ln w="19050">
                  <a:solidFill>
                    <a:srgbClr val="FF6600"/>
                  </a:solidFill>
                </a:ln>
              </p:spPr>
              <p:txBody>
                <a:bodyPr/>
                <a:lstStyle/>
                <a:p>
                  <a:r>
                    <a:rPr lang="en-NL">
                      <a:noFill/>
                    </a:rPr>
                    <a:t> </a:t>
                  </a:r>
                </a:p>
              </p:txBody>
            </p:sp>
          </mc:Fallback>
        </mc:AlternateContent>
      </p:grpSp>
      <p:grpSp>
        <p:nvGrpSpPr>
          <p:cNvPr id="74" name="Group 73"/>
          <p:cNvGrpSpPr/>
          <p:nvPr/>
        </p:nvGrpSpPr>
        <p:grpSpPr>
          <a:xfrm>
            <a:off x="6055428" y="2594634"/>
            <a:ext cx="5892898" cy="1165156"/>
            <a:chOff x="6791792" y="3842823"/>
            <a:chExt cx="5816316" cy="1165156"/>
          </a:xfrm>
        </p:grpSpPr>
        <p:grpSp>
          <p:nvGrpSpPr>
            <p:cNvPr id="45" name="Group 44"/>
            <p:cNvGrpSpPr/>
            <p:nvPr/>
          </p:nvGrpSpPr>
          <p:grpSpPr>
            <a:xfrm>
              <a:off x="6791792" y="4025167"/>
              <a:ext cx="5130382" cy="982812"/>
              <a:chOff x="1502479" y="4712677"/>
              <a:chExt cx="5130382" cy="982812"/>
            </a:xfrm>
          </p:grpSpPr>
          <p:sp>
            <p:nvSpPr>
              <p:cNvPr id="46" name="TextBox 45"/>
              <p:cNvSpPr txBox="1"/>
              <p:nvPr/>
            </p:nvSpPr>
            <p:spPr>
              <a:xfrm>
                <a:off x="1502479" y="4712677"/>
                <a:ext cx="5130382" cy="982812"/>
              </a:xfrm>
              <a:prstGeom prst="roundRect">
                <a:avLst/>
              </a:prstGeom>
              <a:noFill/>
              <a:ln w="25400">
                <a:solidFill>
                  <a:srgbClr val="FF6600"/>
                </a:solidFill>
              </a:ln>
            </p:spPr>
            <p:txBody>
              <a:bodyPr wrap="square" lIns="72000" tIns="36000" rIns="72000" bIns="36000" rtlCol="0">
                <a:spAutoFit/>
              </a:bodyPr>
              <a:lstStyle/>
              <a:p>
                <a:pPr lvl="0">
                  <a:tabLst>
                    <a:tab pos="531813" algn="l"/>
                  </a:tabLst>
                </a:pPr>
                <a:r>
                  <a:rPr lang="en-US" sz="2400"/>
                  <a:t>	</a:t>
                </a:r>
                <a:r>
                  <a:rPr lang="nl-NL" sz="2000">
                    <a:solidFill>
                      <a:srgbClr val="000000"/>
                    </a:solidFill>
                  </a:rPr>
                  <a:t>Een getrouwd stel loopt het gangpad op</a:t>
                </a:r>
                <a:endParaRPr lang="en-US" sz="2000" b="1" dirty="0">
                  <a:solidFill>
                    <a:srgbClr val="C00000"/>
                  </a:solidFill>
                </a:endParaRPr>
              </a:p>
              <a:p>
                <a:pPr>
                  <a:spcBef>
                    <a:spcPts val="600"/>
                  </a:spcBef>
                  <a:tabLst>
                    <a:tab pos="533400" algn="l"/>
                  </a:tabLst>
                </a:pPr>
                <a:r>
                  <a:rPr lang="en-US" sz="2400" b="1" dirty="0">
                    <a:effectLst>
                      <a:glow rad="127000">
                        <a:schemeClr val="accent4"/>
                      </a:glow>
                    </a:effectLst>
                  </a:rPr>
                  <a:t>E</a:t>
                </a:r>
                <a:r>
                  <a:rPr lang="en-US" sz="2400"/>
                  <a:t>	</a:t>
                </a:r>
                <a:r>
                  <a:rPr lang="nl-NL" sz="2000"/>
                  <a:t>Een getrouwd stel loopt door het gangpad</a:t>
                </a:r>
                <a:endParaRPr lang="en-US" sz="2000" b="1" dirty="0">
                  <a:solidFill>
                    <a:srgbClr val="C00000"/>
                  </a:solidFill>
                </a:endParaRPr>
              </a:p>
            </p:txBody>
          </p:sp>
          <p:cxnSp>
            <p:nvCxnSpPr>
              <p:cNvPr id="47" name="Straight Connector 46"/>
              <p:cNvCxnSpPr>
                <a:cxnSpLocks/>
              </p:cNvCxnSpPr>
              <p:nvPr/>
            </p:nvCxnSpPr>
            <p:spPr>
              <a:xfrm>
                <a:off x="1502479" y="5218478"/>
                <a:ext cx="5130382"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951513" y="4712678"/>
                <a:ext cx="0" cy="982811"/>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25ghz"/>
                <p:cNvSpPr/>
                <p:nvPr/>
              </p:nvSpPr>
              <p:spPr>
                <a:xfrm>
                  <a:off x="11223756" y="3842823"/>
                  <a:ext cx="1384352" cy="360000"/>
                </a:xfrm>
                <a:prstGeom prst="roundRect">
                  <a:avLst/>
                </a:prstGeom>
                <a:solidFill>
                  <a:srgbClr val="FFC0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op </a:t>
                  </a:r>
                  <a14:m>
                    <m:oMath xmlns:m="http://schemas.openxmlformats.org/officeDocument/2006/math">
                      <m:r>
                        <a:rPr lang="en-US" sz="2000" b="1">
                          <a:solidFill>
                            <a:schemeClr val="tx1"/>
                          </a:solidFill>
                          <a:latin typeface="Cambria Math" panose="02040503050406030204" pitchFamily="18" charset="0"/>
                        </a:rPr>
                        <m:t>⊑</m:t>
                      </m:r>
                    </m:oMath>
                  </a14:m>
                  <a:r>
                    <a:rPr lang="en-US" sz="2000" b="1" dirty="0">
                      <a:solidFill>
                        <a:schemeClr val="tx1"/>
                      </a:solidFill>
                    </a:rPr>
                    <a:t> door</a:t>
                  </a:r>
                </a:p>
              </p:txBody>
            </p:sp>
          </mc:Choice>
          <mc:Fallback xmlns="">
            <p:sp>
              <p:nvSpPr>
                <p:cNvPr id="49" name="25ghz"/>
                <p:cNvSpPr>
                  <a:spLocks noRot="1" noChangeAspect="1" noMove="1" noResize="1" noEditPoints="1" noAdjustHandles="1" noChangeArrowheads="1" noChangeShapeType="1" noTextEdit="1"/>
                </p:cNvSpPr>
                <p:nvPr/>
              </p:nvSpPr>
              <p:spPr>
                <a:xfrm>
                  <a:off x="11223756" y="3842823"/>
                  <a:ext cx="1384352" cy="360000"/>
                </a:xfrm>
                <a:prstGeom prst="roundRect">
                  <a:avLst/>
                </a:prstGeom>
                <a:blipFill>
                  <a:blip r:embed="rId8"/>
                  <a:stretch>
                    <a:fillRect t="-12903" b="-30645"/>
                  </a:stretch>
                </a:blipFill>
                <a:ln w="19050">
                  <a:solidFill>
                    <a:srgbClr val="FF6600"/>
                  </a:solidFill>
                </a:ln>
              </p:spPr>
              <p:txBody>
                <a:bodyPr/>
                <a:lstStyle/>
                <a:p>
                  <a:r>
                    <a:rPr lang="en-NL">
                      <a:noFill/>
                    </a:rPr>
                    <a:t> </a:t>
                  </a:r>
                </a:p>
              </p:txBody>
            </p:sp>
          </mc:Fallback>
        </mc:AlternateContent>
      </p:grpSp>
      <p:grpSp>
        <p:nvGrpSpPr>
          <p:cNvPr id="19" name="Group 18" hidden="1">
            <a:extLst>
              <a:ext uri="{FF2B5EF4-FFF2-40B4-BE49-F238E27FC236}">
                <a16:creationId xmlns:a16="http://schemas.microsoft.com/office/drawing/2014/main" id="{B1841E51-107D-4360-9042-63E2D3A4A11E}"/>
              </a:ext>
            </a:extLst>
          </p:cNvPr>
          <p:cNvGrpSpPr/>
          <p:nvPr/>
        </p:nvGrpSpPr>
        <p:grpSpPr>
          <a:xfrm>
            <a:off x="6115180" y="-113619"/>
            <a:ext cx="3125384" cy="1867613"/>
            <a:chOff x="6115180" y="-113619"/>
            <a:chExt cx="3125384" cy="1867613"/>
          </a:xfrm>
        </p:grpSpPr>
        <p:graphicFrame>
          <p:nvGraphicFramePr>
            <p:cNvPr id="77" name="Chart 76"/>
            <p:cNvGraphicFramePr/>
            <p:nvPr>
              <p:extLst>
                <p:ext uri="{D42A27DB-BD31-4B8C-83A1-F6EECF244321}">
                  <p14:modId xmlns:p14="http://schemas.microsoft.com/office/powerpoint/2010/main" val="315892426"/>
                </p:ext>
              </p:extLst>
            </p:nvPr>
          </p:nvGraphicFramePr>
          <p:xfrm>
            <a:off x="6115180" y="-113619"/>
            <a:ext cx="3125384" cy="1867613"/>
          </p:xfrm>
          <a:graphic>
            <a:graphicData uri="http://schemas.openxmlformats.org/drawingml/2006/chart">
              <c:chart xmlns:c="http://schemas.openxmlformats.org/drawingml/2006/chart" xmlns:r="http://schemas.openxmlformats.org/officeDocument/2006/relationships" r:id="rId9"/>
            </a:graphicData>
          </a:graphic>
        </p:graphicFrame>
        <p:sp>
          <p:nvSpPr>
            <p:cNvPr id="78" name="TextBox 77"/>
            <p:cNvSpPr txBox="1"/>
            <p:nvPr/>
          </p:nvSpPr>
          <p:spPr>
            <a:xfrm>
              <a:off x="6200271" y="221504"/>
              <a:ext cx="1730040" cy="1200329"/>
            </a:xfrm>
            <a:prstGeom prst="rect">
              <a:avLst/>
            </a:prstGeom>
            <a:noFill/>
          </p:spPr>
          <p:txBody>
            <a:bodyPr wrap="square" rtlCol="0">
              <a:spAutoFit/>
            </a:bodyPr>
            <a:lstStyle/>
            <a:p>
              <a:r>
                <a:rPr lang="en-US" dirty="0"/>
                <a:t>Correct</a:t>
              </a:r>
            </a:p>
            <a:p>
              <a:r>
                <a:rPr lang="en-US" dirty="0"/>
                <a:t>Wrong</a:t>
              </a:r>
            </a:p>
            <a:p>
              <a:r>
                <a:rPr lang="en-US" dirty="0"/>
                <a:t>Contextual</a:t>
              </a:r>
            </a:p>
            <a:p>
              <a:r>
                <a:rPr lang="en-US" dirty="0"/>
                <a:t>Reversed</a:t>
              </a:r>
            </a:p>
          </p:txBody>
        </p:sp>
      </p:grpSp>
      <p:grpSp>
        <p:nvGrpSpPr>
          <p:cNvPr id="15" name="Group 14">
            <a:extLst>
              <a:ext uri="{FF2B5EF4-FFF2-40B4-BE49-F238E27FC236}">
                <a16:creationId xmlns:a16="http://schemas.microsoft.com/office/drawing/2014/main" id="{21E13A25-5F68-4CBB-9D71-FA579E3D32E4}"/>
              </a:ext>
            </a:extLst>
          </p:cNvPr>
          <p:cNvGrpSpPr/>
          <p:nvPr/>
        </p:nvGrpSpPr>
        <p:grpSpPr>
          <a:xfrm>
            <a:off x="6409063" y="-75694"/>
            <a:ext cx="3125384" cy="1867613"/>
            <a:chOff x="9056755" y="-115963"/>
            <a:chExt cx="3125384" cy="1867613"/>
          </a:xfrm>
        </p:grpSpPr>
        <p:graphicFrame>
          <p:nvGraphicFramePr>
            <p:cNvPr id="56" name="Chart 55">
              <a:extLst>
                <a:ext uri="{FF2B5EF4-FFF2-40B4-BE49-F238E27FC236}">
                  <a16:creationId xmlns:a16="http://schemas.microsoft.com/office/drawing/2014/main" id="{2E31A108-7AEB-4002-9214-C82F45112B39}"/>
                </a:ext>
              </a:extLst>
            </p:cNvPr>
            <p:cNvGraphicFramePr/>
            <p:nvPr>
              <p:extLst>
                <p:ext uri="{D42A27DB-BD31-4B8C-83A1-F6EECF244321}">
                  <p14:modId xmlns:p14="http://schemas.microsoft.com/office/powerpoint/2010/main" val="2968916756"/>
                </p:ext>
              </p:extLst>
            </p:nvPr>
          </p:nvGraphicFramePr>
          <p:xfrm>
            <a:off x="9056755" y="-115963"/>
            <a:ext cx="3125384" cy="1867613"/>
          </p:xfrm>
          <a:graphic>
            <a:graphicData uri="http://schemas.openxmlformats.org/drawingml/2006/chart">
              <c:chart xmlns:c="http://schemas.openxmlformats.org/drawingml/2006/chart" xmlns:r="http://schemas.openxmlformats.org/officeDocument/2006/relationships" r:id="rId10"/>
            </a:graphicData>
          </a:graphic>
        </p:graphicFrame>
        <p:sp>
          <p:nvSpPr>
            <p:cNvPr id="57" name="TextBox 56">
              <a:extLst>
                <a:ext uri="{FF2B5EF4-FFF2-40B4-BE49-F238E27FC236}">
                  <a16:creationId xmlns:a16="http://schemas.microsoft.com/office/drawing/2014/main" id="{FE7EA626-81AA-4D67-8B93-00E539CC3FA4}"/>
                </a:ext>
              </a:extLst>
            </p:cNvPr>
            <p:cNvSpPr txBox="1"/>
            <p:nvPr/>
          </p:nvSpPr>
          <p:spPr>
            <a:xfrm>
              <a:off x="9188908" y="220299"/>
              <a:ext cx="1730040" cy="1200329"/>
            </a:xfrm>
            <a:prstGeom prst="rect">
              <a:avLst/>
            </a:prstGeom>
            <a:noFill/>
          </p:spPr>
          <p:txBody>
            <a:bodyPr wrap="square" rtlCol="0">
              <a:spAutoFit/>
            </a:bodyPr>
            <a:lstStyle/>
            <a:p>
              <a:r>
                <a:rPr lang="en-US" dirty="0"/>
                <a:t>Correct</a:t>
              </a:r>
            </a:p>
            <a:p>
              <a:r>
                <a:rPr lang="en-US" dirty="0"/>
                <a:t>Wrong</a:t>
              </a:r>
            </a:p>
            <a:p>
              <a:r>
                <a:rPr lang="en-US" dirty="0"/>
                <a:t>Contextual</a:t>
              </a:r>
            </a:p>
            <a:p>
              <a:r>
                <a:rPr lang="en-US" dirty="0"/>
                <a:t>Reversed</a:t>
              </a:r>
            </a:p>
          </p:txBody>
        </p:sp>
      </p:grpSp>
      <p:pic>
        <p:nvPicPr>
          <p:cNvPr id="62" name="Picture 61" descr="Logo, company name&#10;&#10;Description automatically generated" hidden="1">
            <a:extLst>
              <a:ext uri="{FF2B5EF4-FFF2-40B4-BE49-F238E27FC236}">
                <a16:creationId xmlns:a16="http://schemas.microsoft.com/office/drawing/2014/main" id="{8AD6E0C2-ED9F-4AFA-AD61-B5C20A4417D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0415"/>
          <a:stretch/>
        </p:blipFill>
        <p:spPr>
          <a:xfrm>
            <a:off x="6046464" y="19580"/>
            <a:ext cx="483282" cy="281810"/>
          </a:xfrm>
          <a:prstGeom prst="rect">
            <a:avLst/>
          </a:prstGeom>
        </p:spPr>
      </p:pic>
      <p:pic>
        <p:nvPicPr>
          <p:cNvPr id="65" name="Picture 64" descr="Shape, rectangle&#10;&#10;Description automatically generated">
            <a:extLst>
              <a:ext uri="{FF2B5EF4-FFF2-40B4-BE49-F238E27FC236}">
                <a16:creationId xmlns:a16="http://schemas.microsoft.com/office/drawing/2014/main" id="{24BB63C7-6651-4A27-A545-6237CD4B76B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51939" y="106773"/>
            <a:ext cx="1104108" cy="736806"/>
          </a:xfrm>
          <a:prstGeom prst="rect">
            <a:avLst/>
          </a:prstGeom>
        </p:spPr>
      </p:pic>
      <p:grpSp>
        <p:nvGrpSpPr>
          <p:cNvPr id="61" name="Group 60"/>
          <p:cNvGrpSpPr/>
          <p:nvPr/>
        </p:nvGrpSpPr>
        <p:grpSpPr>
          <a:xfrm>
            <a:off x="7402749" y="1418548"/>
            <a:ext cx="4732987" cy="1078682"/>
            <a:chOff x="7741926" y="2519065"/>
            <a:chExt cx="4732987" cy="1078682"/>
          </a:xfrm>
        </p:grpSpPr>
        <p:sp>
          <p:nvSpPr>
            <p:cNvPr id="52" name="TextBox 51"/>
            <p:cNvSpPr txBox="1"/>
            <p:nvPr/>
          </p:nvSpPr>
          <p:spPr>
            <a:xfrm>
              <a:off x="7741926" y="2700064"/>
              <a:ext cx="4606465" cy="897683"/>
            </a:xfrm>
            <a:prstGeom prst="roundRect">
              <a:avLst/>
            </a:prstGeom>
            <a:noFill/>
            <a:ln w="25400">
              <a:solidFill>
                <a:srgbClr val="FF6600"/>
              </a:solidFill>
            </a:ln>
          </p:spPr>
          <p:txBody>
            <a:bodyPr wrap="square" lIns="72000" tIns="36000" rIns="72000" bIns="36000" rtlCol="0">
              <a:spAutoFit/>
            </a:bodyPr>
            <a:lstStyle/>
            <a:p>
              <a:pPr defTabSz="715963">
                <a:tabLst>
                  <a:tab pos="363538" algn="l"/>
                </a:tabLst>
              </a:pPr>
              <a:r>
                <a:rPr lang="en-US" sz="2400"/>
                <a:t>	</a:t>
              </a:r>
              <a:r>
                <a:rPr lang="nl-NL" sz="2000">
                  <a:solidFill>
                    <a:srgbClr val="000000"/>
                  </a:solidFill>
                </a:rPr>
                <a:t>Een meisje in het roze </a:t>
              </a:r>
              <a:r>
                <a:rPr lang="nl-NL" sz="2000" b="1">
                  <a:solidFill>
                    <a:srgbClr val="C00000"/>
                  </a:solidFill>
                </a:rPr>
                <a:t>spant</a:t>
              </a:r>
              <a:r>
                <a:rPr lang="nl-NL" sz="2000">
                  <a:solidFill>
                    <a:srgbClr val="000000"/>
                  </a:solidFill>
                </a:rPr>
                <a:t> een lint </a:t>
              </a:r>
              <a:endParaRPr lang="en-US" sz="2000" dirty="0"/>
            </a:p>
            <a:p>
              <a:pPr defTabSz="715963">
                <a:tabLst>
                  <a:tab pos="363538" algn="l"/>
                </a:tabLst>
              </a:pPr>
              <a:r>
                <a:rPr lang="en-US" sz="2400" b="1">
                  <a:effectLst>
                    <a:glow rad="127000">
                      <a:schemeClr val="accent4"/>
                    </a:glow>
                  </a:effectLst>
                </a:rPr>
                <a:t>C</a:t>
              </a:r>
              <a:r>
                <a:rPr lang="en-US" sz="2400"/>
                <a:t>	</a:t>
              </a:r>
              <a:r>
                <a:rPr lang="nl-NL" sz="1600">
                  <a:solidFill>
                    <a:srgbClr val="000000"/>
                  </a:solidFill>
                </a:rPr>
                <a:t>Er is geen meisje in het roze dat een lintje </a:t>
              </a:r>
              <a:r>
                <a:rPr lang="nl-NL" sz="1600" b="1">
                  <a:solidFill>
                    <a:srgbClr val="C00000"/>
                  </a:solidFill>
                </a:rPr>
                <a:t>draait</a:t>
              </a:r>
              <a:endParaRPr lang="en-US" sz="2000" b="1" dirty="0">
                <a:solidFill>
                  <a:srgbClr val="C00000"/>
                </a:solidFill>
              </a:endParaRPr>
            </a:p>
          </p:txBody>
        </p:sp>
        <p:cxnSp>
          <p:nvCxnSpPr>
            <p:cNvPr id="53" name="Straight Connector 52"/>
            <p:cNvCxnSpPr>
              <a:cxnSpLocks/>
              <a:stCxn id="52" idx="1"/>
              <a:endCxn id="52" idx="3"/>
            </p:cNvCxnSpPr>
            <p:nvPr/>
          </p:nvCxnSpPr>
          <p:spPr>
            <a:xfrm>
              <a:off x="7741926" y="3148906"/>
              <a:ext cx="4606465"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141862" y="2689675"/>
              <a:ext cx="0" cy="897681"/>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25ghz"/>
                <p:cNvSpPr/>
                <p:nvPr/>
              </p:nvSpPr>
              <p:spPr>
                <a:xfrm>
                  <a:off x="10223159" y="2519065"/>
                  <a:ext cx="2251754" cy="360000"/>
                </a:xfrm>
                <a:prstGeom prst="roundRect">
                  <a:avLst/>
                </a:prstGeom>
                <a:solidFill>
                  <a:srgbClr val="F09A9A"/>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spannen </a:t>
                  </a:r>
                  <a14:m>
                    <m:oMath xmlns:m="http://schemas.openxmlformats.org/officeDocument/2006/math">
                      <m:r>
                        <a:rPr lang="en-US" sz="2000" b="1" i="1">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draaien</a:t>
                  </a:r>
                </a:p>
              </p:txBody>
            </p:sp>
          </mc:Choice>
          <mc:Fallback xmlns="">
            <p:sp>
              <p:nvSpPr>
                <p:cNvPr id="55" name="25ghz"/>
                <p:cNvSpPr>
                  <a:spLocks noRot="1" noChangeAspect="1" noMove="1" noResize="1" noEditPoints="1" noAdjustHandles="1" noChangeArrowheads="1" noChangeShapeType="1" noTextEdit="1"/>
                </p:cNvSpPr>
                <p:nvPr/>
              </p:nvSpPr>
              <p:spPr>
                <a:xfrm>
                  <a:off x="10223159" y="2519065"/>
                  <a:ext cx="2251754" cy="360000"/>
                </a:xfrm>
                <a:prstGeom prst="roundRect">
                  <a:avLst/>
                </a:prstGeom>
                <a:blipFill>
                  <a:blip r:embed="rId13"/>
                  <a:stretch>
                    <a:fillRect l="-1340" t="-12903" r="-1072" b="-30645"/>
                  </a:stretch>
                </a:blipFill>
                <a:ln w="19050">
                  <a:solidFill>
                    <a:srgbClr val="FF6600"/>
                  </a:solidFill>
                </a:ln>
              </p:spPr>
              <p:txBody>
                <a:bodyPr/>
                <a:lstStyle/>
                <a:p>
                  <a:r>
                    <a:rPr lang="en-NL">
                      <a:noFill/>
                    </a:rPr>
                    <a:t> </a:t>
                  </a:r>
                </a:p>
              </p:txBody>
            </p:sp>
          </mc:Fallback>
        </mc:AlternateContent>
      </p:grpSp>
      <p:grpSp>
        <p:nvGrpSpPr>
          <p:cNvPr id="58" name="Group 57"/>
          <p:cNvGrpSpPr/>
          <p:nvPr/>
        </p:nvGrpSpPr>
        <p:grpSpPr>
          <a:xfrm>
            <a:off x="185072" y="1358720"/>
            <a:ext cx="7022978" cy="1134781"/>
            <a:chOff x="169675" y="1006665"/>
            <a:chExt cx="7022978" cy="1134781"/>
          </a:xfrm>
        </p:grpSpPr>
        <p:sp>
          <p:nvSpPr>
            <p:cNvPr id="9" name="TextBox 8"/>
            <p:cNvSpPr txBox="1"/>
            <p:nvPr/>
          </p:nvSpPr>
          <p:spPr>
            <a:xfrm>
              <a:off x="169675" y="1243763"/>
              <a:ext cx="7022978" cy="897683"/>
            </a:xfrm>
            <a:prstGeom prst="roundRect">
              <a:avLst/>
            </a:prstGeom>
            <a:noFill/>
            <a:ln w="25400">
              <a:solidFill>
                <a:srgbClr val="FF6600"/>
              </a:solidFill>
            </a:ln>
          </p:spPr>
          <p:txBody>
            <a:bodyPr wrap="square" lIns="72000" tIns="36000" rIns="72000" bIns="36000" rtlCol="0">
              <a:spAutoFit/>
            </a:bodyPr>
            <a:lstStyle/>
            <a:p>
              <a:pPr defTabSz="715963">
                <a:tabLst>
                  <a:tab pos="446088" algn="l"/>
                </a:tabLst>
              </a:pPr>
              <a:r>
                <a:rPr lang="en-US" sz="2400"/>
                <a:t>	</a:t>
              </a:r>
              <a:r>
                <a:rPr lang="nl-NL"/>
                <a:t>De man is het werk van de andere man van het bord aan het </a:t>
              </a:r>
              <a:r>
                <a:rPr lang="nl-NL" b="1">
                  <a:solidFill>
                    <a:srgbClr val="C00000"/>
                  </a:solidFill>
                </a:rPr>
                <a:t>wissen</a:t>
              </a:r>
            </a:p>
            <a:p>
              <a:pPr defTabSz="715963">
                <a:tabLst>
                  <a:tab pos="446088" algn="l"/>
                </a:tabLst>
              </a:pPr>
              <a:r>
                <a:rPr lang="en-US" sz="2400" b="1">
                  <a:effectLst>
                    <a:glow rad="127000">
                      <a:schemeClr val="accent4"/>
                    </a:glow>
                  </a:effectLst>
                </a:rPr>
                <a:t>E</a:t>
              </a:r>
              <a:r>
                <a:rPr lang="en-US" sz="2400"/>
                <a:t>	</a:t>
              </a:r>
              <a:r>
                <a:rPr lang="nl-NL" sz="2000">
                  <a:solidFill>
                    <a:srgbClr val="000000"/>
                  </a:solidFill>
                </a:rPr>
                <a:t>De man </a:t>
              </a:r>
              <a:r>
                <a:rPr lang="nl-NL" sz="2000" b="1">
                  <a:solidFill>
                    <a:srgbClr val="C00000"/>
                  </a:solidFill>
                </a:rPr>
                <a:t>wist</a:t>
              </a:r>
              <a:r>
                <a:rPr lang="nl-NL" sz="2000">
                  <a:solidFill>
                    <a:srgbClr val="000000"/>
                  </a:solidFill>
                </a:rPr>
                <a:t> het werk van de andere man van het paneel</a:t>
              </a:r>
              <a:endParaRPr lang="en-US" sz="2000" dirty="0">
                <a:solidFill>
                  <a:srgbClr val="000000"/>
                </a:solidFill>
              </a:endParaRPr>
            </a:p>
          </p:txBody>
        </p:sp>
        <p:cxnSp>
          <p:nvCxnSpPr>
            <p:cNvPr id="10" name="Straight Connector 9"/>
            <p:cNvCxnSpPr>
              <a:cxnSpLocks/>
              <a:stCxn id="9" idx="1"/>
              <a:endCxn id="9" idx="3"/>
            </p:cNvCxnSpPr>
            <p:nvPr/>
          </p:nvCxnSpPr>
          <p:spPr>
            <a:xfrm>
              <a:off x="169675" y="1692605"/>
              <a:ext cx="7022978"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V="1">
              <a:off x="618709" y="1243765"/>
              <a:ext cx="0" cy="897681"/>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25ghz"/>
                <p:cNvSpPr/>
                <p:nvPr/>
              </p:nvSpPr>
              <p:spPr>
                <a:xfrm>
                  <a:off x="4224094" y="1006665"/>
                  <a:ext cx="1941037" cy="360000"/>
                </a:xfrm>
                <a:prstGeom prst="roundRect">
                  <a:avLst/>
                </a:prstGeom>
                <a:solidFill>
                  <a:srgbClr val="F09A9A"/>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b="1">
                      <a:solidFill>
                        <a:schemeClr val="tx1"/>
                      </a:solidFill>
                    </a:rPr>
                    <a:t>wissen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oMath>
                  </a14:m>
                  <a:r>
                    <a:rPr lang="en-US" sz="2000" b="1" dirty="0">
                      <a:solidFill>
                        <a:schemeClr val="tx1"/>
                      </a:solidFill>
                    </a:rPr>
                    <a:t> weten</a:t>
                  </a:r>
                </a:p>
              </p:txBody>
            </p:sp>
          </mc:Choice>
          <mc:Fallback xmlns="">
            <p:sp>
              <p:nvSpPr>
                <p:cNvPr id="24" name="25ghz"/>
                <p:cNvSpPr>
                  <a:spLocks noRot="1" noChangeAspect="1" noMove="1" noResize="1" noEditPoints="1" noAdjustHandles="1" noChangeArrowheads="1" noChangeShapeType="1" noTextEdit="1"/>
                </p:cNvSpPr>
                <p:nvPr/>
              </p:nvSpPr>
              <p:spPr>
                <a:xfrm>
                  <a:off x="4224094" y="1006665"/>
                  <a:ext cx="1941037" cy="360000"/>
                </a:xfrm>
                <a:prstGeom prst="roundRect">
                  <a:avLst/>
                </a:prstGeom>
                <a:blipFill>
                  <a:blip r:embed="rId14"/>
                  <a:stretch>
                    <a:fillRect l="-1242" t="-12903" r="-932" b="-30645"/>
                  </a:stretch>
                </a:blipFill>
                <a:ln w="19050">
                  <a:solidFill>
                    <a:srgbClr val="FF6600"/>
                  </a:solidFill>
                </a:ln>
              </p:spPr>
              <p:txBody>
                <a:bodyPr/>
                <a:lstStyle/>
                <a:p>
                  <a:r>
                    <a:rPr lang="en-NL">
                      <a:noFill/>
                    </a:rPr>
                    <a:t> </a:t>
                  </a:r>
                </a:p>
              </p:txBody>
            </p:sp>
          </mc:Fallback>
        </mc:AlternateContent>
      </p:grpSp>
    </p:spTree>
    <p:extLst>
      <p:ext uri="{BB962C8B-B14F-4D97-AF65-F5344CB8AC3E}">
        <p14:creationId xmlns:p14="http://schemas.microsoft.com/office/powerpoint/2010/main" val="191355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nl-NL" dirty="0"/>
          </a:p>
        </p:txBody>
      </p:sp>
      <p:pic>
        <p:nvPicPr>
          <p:cNvPr id="7" name="Picture 6">
            <a:extLst>
              <a:ext uri="{FF2B5EF4-FFF2-40B4-BE49-F238E27FC236}">
                <a16:creationId xmlns:a16="http://schemas.microsoft.com/office/drawing/2014/main" id="{238A68CB-8375-4A2E-B6BC-07D562A10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9540" y="218469"/>
            <a:ext cx="2277222" cy="2116782"/>
          </a:xfrm>
          <a:prstGeom prst="rect">
            <a:avLst/>
          </a:prstGeom>
        </p:spPr>
      </p:pic>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Conclusion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22</a:t>
            </a:fld>
            <a:endParaRPr lang="nl-NL" dirty="0"/>
          </a:p>
        </p:txBody>
      </p:sp>
      <p:sp>
        <p:nvSpPr>
          <p:cNvPr id="9" name="Content Placeholder 2"/>
          <p:cNvSpPr txBox="1">
            <a:spLocks/>
          </p:cNvSpPr>
          <p:nvPr/>
        </p:nvSpPr>
        <p:spPr>
          <a:xfrm>
            <a:off x="801912" y="1182915"/>
            <a:ext cx="11172373" cy="473975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dirty="0"/>
              <a:t>One of the </a:t>
            </a:r>
            <a:r>
              <a:rPr lang="en-US" b="1" dirty="0"/>
              <a:t>high results </a:t>
            </a:r>
            <a:r>
              <a:rPr lang="en-US" dirty="0"/>
              <a:t>for logic-based systems on SICK dataset:</a:t>
            </a:r>
          </a:p>
          <a:p>
            <a:pPr marL="457200" lvl="1" indent="0">
              <a:lnSpc>
                <a:spcPct val="100000"/>
              </a:lnSpc>
              <a:spcBef>
                <a:spcPts val="600"/>
              </a:spcBef>
              <a:buNone/>
            </a:pPr>
            <a:r>
              <a:rPr lang="en-US" dirty="0"/>
              <a:t>Detects </a:t>
            </a:r>
            <a:r>
              <a:rPr lang="en-US" b="1" dirty="0"/>
              <a:t>errors in gold </a:t>
            </a:r>
            <a:r>
              <a:rPr lang="en-US" dirty="0"/>
              <a:t>labels</a:t>
            </a:r>
          </a:p>
          <a:p>
            <a:pPr marL="457200" lvl="1" indent="0">
              <a:lnSpc>
                <a:spcPct val="100000"/>
              </a:lnSpc>
              <a:spcBef>
                <a:spcPts val="600"/>
              </a:spcBef>
              <a:buNone/>
            </a:pPr>
            <a:r>
              <a:rPr lang="en-US" b="1" dirty="0"/>
              <a:t>Abduction boost performance </a:t>
            </a:r>
            <a:r>
              <a:rPr lang="en-US" dirty="0"/>
              <a:t>to the (purely logic-based) state-of-the-art</a:t>
            </a:r>
          </a:p>
          <a:p>
            <a:pPr marL="0" indent="0">
              <a:lnSpc>
                <a:spcPct val="100000"/>
              </a:lnSpc>
              <a:spcBef>
                <a:spcPts val="1800"/>
              </a:spcBef>
              <a:buNone/>
            </a:pPr>
            <a:r>
              <a:rPr lang="en-US" dirty="0"/>
              <a:t>Learning as abduction: </a:t>
            </a:r>
          </a:p>
          <a:p>
            <a:pPr marL="457200" lvl="1" indent="0">
              <a:lnSpc>
                <a:spcPct val="100000"/>
              </a:lnSpc>
              <a:spcBef>
                <a:spcPts val="600"/>
              </a:spcBef>
              <a:buNone/>
            </a:pPr>
            <a:r>
              <a:rPr lang="en-US" dirty="0"/>
              <a:t>Training with </a:t>
            </a:r>
            <a:r>
              <a:rPr lang="en-US" b="1" dirty="0"/>
              <a:t>reverse theorem proving </a:t>
            </a:r>
            <a:r>
              <a:rPr lang="en-US" dirty="0"/>
              <a:t>from gold labeled problems to the missing lexical knowledge</a:t>
            </a:r>
          </a:p>
          <a:p>
            <a:pPr marL="457200" lvl="1" indent="0">
              <a:lnSpc>
                <a:spcPct val="100000"/>
              </a:lnSpc>
              <a:spcBef>
                <a:spcPts val="600"/>
              </a:spcBef>
              <a:buNone/>
            </a:pPr>
            <a:r>
              <a:rPr lang="en-US" dirty="0"/>
              <a:t>Most of the </a:t>
            </a:r>
            <a:r>
              <a:rPr lang="en-US" b="1" dirty="0"/>
              <a:t>learned knowledge is ok </a:t>
            </a:r>
            <a:r>
              <a:rPr lang="en-US" dirty="0"/>
              <a:t>and the wrong knowledge doesn’t hurt much</a:t>
            </a:r>
          </a:p>
          <a:p>
            <a:pPr marL="0" indent="0">
              <a:lnSpc>
                <a:spcPct val="100000"/>
              </a:lnSpc>
              <a:spcBef>
                <a:spcPts val="600"/>
              </a:spcBef>
              <a:buNone/>
            </a:pPr>
            <a:r>
              <a:rPr lang="en-US" dirty="0"/>
              <a:t>Natural tableau theorem proving </a:t>
            </a:r>
            <a:r>
              <a:rPr lang="en-US" b="1" dirty="0"/>
              <a:t>beyond English</a:t>
            </a:r>
            <a:r>
              <a:rPr lang="en-US" dirty="0"/>
              <a:t>:</a:t>
            </a:r>
          </a:p>
          <a:p>
            <a:pPr marL="457200" lvl="1" indent="0">
              <a:lnSpc>
                <a:spcPct val="100000"/>
              </a:lnSpc>
              <a:spcBef>
                <a:spcPts val="600"/>
              </a:spcBef>
              <a:buNone/>
            </a:pPr>
            <a:r>
              <a:rPr lang="en-US" dirty="0"/>
              <a:t>Adapt to </a:t>
            </a:r>
            <a:r>
              <a:rPr lang="en-US" b="1" dirty="0"/>
              <a:t>Dutch</a:t>
            </a:r>
            <a:r>
              <a:rPr lang="en-US" dirty="0"/>
              <a:t> (using two Dutch parsers and Dutch WordNet)</a:t>
            </a:r>
          </a:p>
          <a:p>
            <a:pPr marL="457200" lvl="1" indent="0">
              <a:lnSpc>
                <a:spcPct val="100000"/>
              </a:lnSpc>
              <a:spcBef>
                <a:spcPts val="600"/>
              </a:spcBef>
              <a:buNone/>
            </a:pPr>
            <a:r>
              <a:rPr lang="en-US" dirty="0"/>
              <a:t>Results are </a:t>
            </a:r>
            <a:r>
              <a:rPr lang="en-US" b="1" dirty="0"/>
              <a:t>comparable</a:t>
            </a:r>
            <a:r>
              <a:rPr lang="en-US" dirty="0"/>
              <a:t> to the results on English </a:t>
            </a:r>
          </a:p>
        </p:txBody>
      </p:sp>
    </p:spTree>
    <p:extLst>
      <p:ext uri="{BB962C8B-B14F-4D97-AF65-F5344CB8AC3E}">
        <p14:creationId xmlns:p14="http://schemas.microsoft.com/office/powerpoint/2010/main" val="24131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65360" y="2583802"/>
            <a:ext cx="9094786" cy="2115786"/>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4" name="Rectangle 3"/>
          <p:cNvSpPr/>
          <p:nvPr/>
        </p:nvSpPr>
        <p:spPr>
          <a:xfrm>
            <a:off x="6567339" y="6550223"/>
            <a:ext cx="5624661" cy="307777"/>
          </a:xfrm>
          <a:prstGeom prst="rect">
            <a:avLst/>
          </a:prstGeom>
        </p:spPr>
        <p:txBody>
          <a:bodyPr wrap="square">
            <a:spAutoFit/>
          </a:bodyPr>
          <a:lstStyle/>
          <a:p>
            <a:r>
              <a:rPr lang="nl-NL" sz="1400" dirty="0">
                <a:hlinkClick r:id="rId2"/>
              </a:rPr>
              <a:t>https://giphy.com/gifs/research-madebydot-gifathon-26FPC5oAdfeFPkQQE</a:t>
            </a:r>
            <a:r>
              <a:rPr lang="nl-NL" sz="1400" dirty="0"/>
              <a:t> </a:t>
            </a:r>
          </a:p>
        </p:txBody>
      </p:sp>
      <p:sp>
        <p:nvSpPr>
          <p:cNvPr id="7" name="Title 1"/>
          <p:cNvSpPr txBox="1">
            <a:spLocks/>
          </p:cNvSpPr>
          <p:nvPr/>
        </p:nvSpPr>
        <p:spPr>
          <a:xfrm>
            <a:off x="1697257" y="2426911"/>
            <a:ext cx="9405925" cy="179156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8800" dirty="0"/>
              <a:t>Concluding remarks</a:t>
            </a:r>
            <a:endParaRPr lang="nl-NL" sz="8800" dirty="0"/>
          </a:p>
        </p:txBody>
      </p:sp>
      <p:sp>
        <p:nvSpPr>
          <p:cNvPr id="5" name="Date Placeholder 4"/>
          <p:cNvSpPr>
            <a:spLocks noGrp="1"/>
          </p:cNvSpPr>
          <p:nvPr>
            <p:ph type="dt" sz="half" idx="10"/>
          </p:nvPr>
        </p:nvSpPr>
        <p:spPr/>
        <p:txBody>
          <a:bodyPr/>
          <a:lstStyle/>
          <a:p>
            <a:r>
              <a:rPr lang="nl-NL"/>
              <a:t>Lasha Abzianidze</a:t>
            </a:r>
          </a:p>
        </p:txBody>
      </p:sp>
      <p:sp>
        <p:nvSpPr>
          <p:cNvPr id="6" name="Footer Placeholder 5"/>
          <p:cNvSpPr>
            <a:spLocks noGrp="1"/>
          </p:cNvSpPr>
          <p:nvPr>
            <p:ph type="ftr" sz="quarter" idx="11"/>
          </p:nvPr>
        </p:nvSpPr>
        <p:spPr/>
        <p:txBody>
          <a:bodyPr/>
          <a:lstStyle/>
          <a:p>
            <a:r>
              <a:rPr lang="en-US" dirty="0"/>
              <a:t>Conclusion</a:t>
            </a:r>
            <a:endParaRPr lang="nl-NL" dirty="0"/>
          </a:p>
        </p:txBody>
      </p:sp>
      <p:sp>
        <p:nvSpPr>
          <p:cNvPr id="8" name="Slide Number Placeholder 7"/>
          <p:cNvSpPr>
            <a:spLocks noGrp="1"/>
          </p:cNvSpPr>
          <p:nvPr>
            <p:ph type="sldNum" sz="quarter" idx="12"/>
          </p:nvPr>
        </p:nvSpPr>
        <p:spPr/>
        <p:txBody>
          <a:bodyPr/>
          <a:lstStyle/>
          <a:p>
            <a:fld id="{A9A09D6B-D05C-411B-9FD4-A4FD8E9C0886}" type="slidenum">
              <a:rPr lang="nl-NL" smtClean="0"/>
              <a:t>23</a:t>
            </a:fld>
            <a:endParaRPr lang="nl-NL"/>
          </a:p>
        </p:txBody>
      </p:sp>
      <p:pic>
        <p:nvPicPr>
          <p:cNvPr id="11" name="Picture 10">
            <a:extLst>
              <a:ext uri="{FF2B5EF4-FFF2-40B4-BE49-F238E27FC236}">
                <a16:creationId xmlns:a16="http://schemas.microsoft.com/office/drawing/2014/main" id="{35F4714B-30C9-4386-BAE9-9FEB07B67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722559">
            <a:off x="9796279" y="847558"/>
            <a:ext cx="1576066" cy="3001813"/>
          </a:xfrm>
          <a:prstGeom prst="rect">
            <a:avLst/>
          </a:prstGeom>
        </p:spPr>
      </p:pic>
    </p:spTree>
    <p:extLst>
      <p:ext uri="{BB962C8B-B14F-4D97-AF65-F5344CB8AC3E}">
        <p14:creationId xmlns:p14="http://schemas.microsoft.com/office/powerpoint/2010/main" val="3616177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Bent Arrow 66"/>
          <p:cNvSpPr/>
          <p:nvPr/>
        </p:nvSpPr>
        <p:spPr>
          <a:xfrm rot="5400000">
            <a:off x="10091763" y="1959417"/>
            <a:ext cx="1880141" cy="2159918"/>
          </a:xfrm>
          <a:prstGeom prst="bentArrow">
            <a:avLst>
              <a:gd name="adj1" fmla="val 40929"/>
              <a:gd name="adj2" fmla="val 48640"/>
              <a:gd name="adj3" fmla="val 37939"/>
              <a:gd name="adj4" fmla="val 43750"/>
            </a:avLst>
          </a:prstGeom>
          <a:solidFill>
            <a:srgbClr val="5B9B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a:solidFill>
                <a:schemeClr val="bg1"/>
              </a:solidFill>
            </a:endParaRPr>
          </a:p>
        </p:txBody>
      </p:sp>
      <p:sp>
        <p:nvSpPr>
          <p:cNvPr id="2" name="Title 1"/>
          <p:cNvSpPr>
            <a:spLocks noGrp="1"/>
          </p:cNvSpPr>
          <p:nvPr>
            <p:ph type="title"/>
          </p:nvPr>
        </p:nvSpPr>
        <p:spPr/>
        <p:txBody>
          <a:bodyPr/>
          <a:lstStyle/>
          <a:p>
            <a:r>
              <a:rPr lang="en-US" dirty="0"/>
              <a:t>natural tableau</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Conclusion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24</a:t>
            </a:fld>
            <a:endParaRPr lang="nl-NL" dirty="0"/>
          </a:p>
        </p:txBody>
      </p:sp>
      <p:pic>
        <p:nvPicPr>
          <p:cNvPr id="19" name="Picture 18">
            <a:extLst>
              <a:ext uri="{FF2B5EF4-FFF2-40B4-BE49-F238E27FC236}">
                <a16:creationId xmlns:a16="http://schemas.microsoft.com/office/drawing/2014/main" id="{89C9A848-8AFF-4360-8FA4-C87D00E7CE25}"/>
              </a:ext>
            </a:extLst>
          </p:cNvPr>
          <p:cNvPicPr>
            <a:picLocks noChangeAspect="1"/>
          </p:cNvPicPr>
          <p:nvPr/>
        </p:nvPicPr>
        <p:blipFill>
          <a:blip r:embed="rId2"/>
          <a:stretch>
            <a:fillRect/>
          </a:stretch>
        </p:blipFill>
        <p:spPr>
          <a:xfrm>
            <a:off x="60923" y="247766"/>
            <a:ext cx="1234478" cy="1380053"/>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746" y="326236"/>
            <a:ext cx="5762573" cy="766403"/>
          </a:xfrm>
          <a:prstGeom prst="rect">
            <a:avLst/>
          </a:prstGeom>
        </p:spPr>
      </p:pic>
      <p:grpSp>
        <p:nvGrpSpPr>
          <p:cNvPr id="45" name="problem"/>
          <p:cNvGrpSpPr/>
          <p:nvPr/>
        </p:nvGrpSpPr>
        <p:grpSpPr>
          <a:xfrm>
            <a:off x="60959" y="3225545"/>
            <a:ext cx="3527898" cy="1685109"/>
            <a:chOff x="60959" y="2687039"/>
            <a:chExt cx="3527898" cy="1685109"/>
          </a:xfrm>
        </p:grpSpPr>
        <p:sp>
          <p:nvSpPr>
            <p:cNvPr id="21" name="Rounded Rectangle 20"/>
            <p:cNvSpPr/>
            <p:nvPr/>
          </p:nvSpPr>
          <p:spPr>
            <a:xfrm>
              <a:off x="60959" y="2687039"/>
              <a:ext cx="3527898" cy="1685109"/>
            </a:xfrm>
            <a:prstGeom prst="roundRect">
              <a:avLst>
                <a:gd name="adj" fmla="val 9690"/>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2" name="TextBox 21"/>
            <p:cNvSpPr txBox="1"/>
            <p:nvPr/>
          </p:nvSpPr>
          <p:spPr>
            <a:xfrm>
              <a:off x="115021" y="2754104"/>
              <a:ext cx="3473836" cy="584775"/>
            </a:xfrm>
            <a:prstGeom prst="rect">
              <a:avLst/>
            </a:prstGeom>
            <a:noFill/>
          </p:spPr>
          <p:txBody>
            <a:bodyPr wrap="none" rtlCol="0">
              <a:spAutoFit/>
            </a:bodyPr>
            <a:lstStyle/>
            <a:p>
              <a:r>
                <a:rPr lang="en-US" sz="3200" dirty="0"/>
                <a:t>A lark is not moving</a:t>
              </a:r>
              <a:endParaRPr lang="nl-NL" sz="3200" dirty="0"/>
            </a:p>
          </p:txBody>
        </p:sp>
        <p:sp>
          <p:nvSpPr>
            <p:cNvPr id="23" name="TextBox 22"/>
            <p:cNvSpPr txBox="1"/>
            <p:nvPr/>
          </p:nvSpPr>
          <p:spPr>
            <a:xfrm>
              <a:off x="115021" y="3651907"/>
              <a:ext cx="3073662" cy="584775"/>
            </a:xfrm>
            <a:prstGeom prst="rect">
              <a:avLst/>
            </a:prstGeom>
            <a:noFill/>
          </p:spPr>
          <p:txBody>
            <a:bodyPr wrap="none" rtlCol="0">
              <a:spAutoFit/>
            </a:bodyPr>
            <a:lstStyle/>
            <a:p>
              <a:r>
                <a:rPr lang="en-US" sz="3200"/>
                <a:t>Each </a:t>
              </a:r>
              <a:r>
                <a:rPr lang="en-US" sz="3200" dirty="0"/>
                <a:t>bird is flying</a:t>
              </a:r>
              <a:endParaRPr lang="nl-NL" sz="3200" dirty="0"/>
            </a:p>
          </p:txBody>
        </p:sp>
        <p:sp>
          <p:nvSpPr>
            <p:cNvPr id="24" name="TextBox 23"/>
            <p:cNvSpPr txBox="1"/>
            <p:nvPr/>
          </p:nvSpPr>
          <p:spPr>
            <a:xfrm>
              <a:off x="950299" y="3264561"/>
              <a:ext cx="1600246" cy="461665"/>
            </a:xfrm>
            <a:prstGeom prst="rect">
              <a:avLst/>
            </a:prstGeom>
            <a:noFill/>
          </p:spPr>
          <p:txBody>
            <a:bodyPr wrap="none" rtlCol="0">
              <a:spAutoFit/>
            </a:bodyPr>
            <a:lstStyle/>
            <a:p>
              <a:r>
                <a:rPr lang="en-US" sz="2400" b="1" dirty="0">
                  <a:solidFill>
                    <a:schemeClr val="bg2">
                      <a:lumMod val="75000"/>
                    </a:schemeClr>
                  </a:solidFill>
                </a:rPr>
                <a:t>contradicts</a:t>
              </a:r>
              <a:endParaRPr lang="nl-NL" sz="2400" b="1" dirty="0">
                <a:solidFill>
                  <a:schemeClr val="bg2">
                    <a:lumMod val="75000"/>
                  </a:schemeClr>
                </a:solidFill>
              </a:endParaRPr>
            </a:p>
          </p:txBody>
        </p:sp>
      </p:grpSp>
      <mc:AlternateContent xmlns:mc="http://schemas.openxmlformats.org/markup-compatibility/2006" xmlns:a14="http://schemas.microsoft.com/office/drawing/2010/main">
        <mc:Choice Requires="a14">
          <p:sp>
            <p:nvSpPr>
              <p:cNvPr id="29" name="TextBox 28"/>
              <p:cNvSpPr txBox="1"/>
              <p:nvPr/>
            </p:nvSpPr>
            <p:spPr>
              <a:xfrm>
                <a:off x="6422347" y="1840988"/>
                <a:ext cx="36102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𝑥</m:t>
                      </m:r>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𝑙𝑎𝑟𝑘</m:t>
                      </m:r>
                      <m:d>
                        <m:dPr>
                          <m:ctrlPr>
                            <a:rPr lang="en-US" sz="2400" b="0" i="1" kern="0" dirty="0" smtClean="0">
                              <a:latin typeface="Cambria Math" panose="02040503050406030204" pitchFamily="18" charset="0"/>
                              <a:cs typeface="Arial"/>
                              <a:sym typeface="Arial"/>
                            </a:rPr>
                          </m:ctrlPr>
                        </m:dPr>
                        <m:e>
                          <m:r>
                            <a:rPr lang="en-US" sz="2400" b="0" i="1" kern="0" dirty="0" smtClean="0">
                              <a:latin typeface="Cambria Math" panose="02040503050406030204" pitchFamily="18" charset="0"/>
                              <a:cs typeface="Arial"/>
                              <a:sym typeface="Arial"/>
                            </a:rPr>
                            <m:t>𝑥</m:t>
                          </m:r>
                        </m:e>
                      </m:d>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𝑚𝑜𝑣𝑒</m:t>
                      </m:r>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𝑥</m:t>
                      </m:r>
                      <m:r>
                        <a:rPr lang="en-US" sz="2400" b="0" i="1" kern="0" dirty="0" smtClean="0">
                          <a:latin typeface="Cambria Math" panose="02040503050406030204" pitchFamily="18" charset="0"/>
                          <a:cs typeface="Arial"/>
                          <a:sym typeface="Arial"/>
                        </a:rPr>
                        <m:t>))</m:t>
                      </m:r>
                    </m:oMath>
                  </m:oMathPara>
                </a14:m>
                <a:endParaRPr lang="nl-NL"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422347" y="1840988"/>
                <a:ext cx="3610219" cy="461665"/>
              </a:xfrm>
              <a:prstGeom prst="rect">
                <a:avLst/>
              </a:prstGeom>
              <a:blipFill>
                <a:blip r:embed="rId4"/>
                <a:stretch>
                  <a:fillRect b="-1710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484602" y="2437124"/>
                <a:ext cx="32059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𝑥</m:t>
                      </m:r>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𝑏𝑖𝑟𝑑</m:t>
                      </m:r>
                      <m:d>
                        <m:dPr>
                          <m:ctrlPr>
                            <a:rPr lang="en-US" sz="2400" b="0" i="1" kern="0" dirty="0" smtClean="0">
                              <a:latin typeface="Cambria Math" panose="02040503050406030204" pitchFamily="18" charset="0"/>
                              <a:cs typeface="Arial"/>
                              <a:sym typeface="Arial"/>
                            </a:rPr>
                          </m:ctrlPr>
                        </m:dPr>
                        <m:e>
                          <m:r>
                            <a:rPr lang="en-US" sz="2400" b="0" i="1" kern="0" dirty="0" smtClean="0">
                              <a:latin typeface="Cambria Math" panose="02040503050406030204" pitchFamily="18" charset="0"/>
                              <a:cs typeface="Arial"/>
                              <a:sym typeface="Arial"/>
                            </a:rPr>
                            <m:t>𝑥</m:t>
                          </m:r>
                        </m:e>
                      </m:d>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𝑓𝑙𝑦</m:t>
                      </m:r>
                      <m:r>
                        <a:rPr lang="en-US" sz="2400" b="0" i="1" kern="0" dirty="0" smtClean="0">
                          <a:latin typeface="Cambria Math" panose="02040503050406030204" pitchFamily="18" charset="0"/>
                          <a:cs typeface="Arial"/>
                          <a:sym typeface="Arial"/>
                        </a:rPr>
                        <m:t>(</m:t>
                      </m:r>
                      <m:r>
                        <a:rPr lang="en-US" sz="2400" b="0" i="1" kern="0" dirty="0" smtClean="0">
                          <a:latin typeface="Cambria Math" panose="02040503050406030204" pitchFamily="18" charset="0"/>
                          <a:cs typeface="Arial"/>
                          <a:sym typeface="Arial"/>
                        </a:rPr>
                        <m:t>𝑥</m:t>
                      </m:r>
                      <m:r>
                        <a:rPr lang="en-US" sz="2400" b="0" i="1" kern="0" dirty="0" smtClean="0">
                          <a:latin typeface="Cambria Math" panose="02040503050406030204" pitchFamily="18" charset="0"/>
                          <a:cs typeface="Arial"/>
                          <a:sym typeface="Arial"/>
                        </a:rPr>
                        <m:t>))</m:t>
                      </m:r>
                    </m:oMath>
                  </m:oMathPara>
                </a14:m>
                <a:endParaRPr lang="nl-NL"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484602" y="2437124"/>
                <a:ext cx="3205942" cy="461665"/>
              </a:xfrm>
              <a:prstGeom prst="rect">
                <a:avLst/>
              </a:prstGeom>
              <a:blipFill>
                <a:blip r:embed="rId5"/>
                <a:stretch>
                  <a:fillRect b="-17105"/>
                </a:stretch>
              </a:blipFill>
            </p:spPr>
            <p:txBody>
              <a:bodyPr/>
              <a:lstStyle/>
              <a:p>
                <a:r>
                  <a:rPr lang="nl-NL">
                    <a:noFill/>
                  </a:rPr>
                  <a:t> </a:t>
                </a:r>
              </a:p>
            </p:txBody>
          </p:sp>
        </mc:Fallback>
      </mc:AlternateContent>
      <p:grpSp>
        <p:nvGrpSpPr>
          <p:cNvPr id="35" name="WN"/>
          <p:cNvGrpSpPr/>
          <p:nvPr/>
        </p:nvGrpSpPr>
        <p:grpSpPr>
          <a:xfrm>
            <a:off x="9977568" y="304906"/>
            <a:ext cx="1105746" cy="1236559"/>
            <a:chOff x="692874" y="695325"/>
            <a:chExt cx="1562325" cy="1885267"/>
          </a:xfrm>
        </p:grpSpPr>
        <p:sp>
          <p:nvSpPr>
            <p:cNvPr id="36" name="layer3"/>
            <p:cNvSpPr/>
            <p:nvPr/>
          </p:nvSpPr>
          <p:spPr>
            <a:xfrm>
              <a:off x="692874" y="1824592"/>
              <a:ext cx="1562325" cy="756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spcAft>
                  <a:spcPts val="900"/>
                </a:spcAft>
              </a:pPr>
              <a:endParaRPr lang="nl-NL" sz="2400" b="1" dirty="0">
                <a:latin typeface="Times New Roman" panose="02020603050405020304" pitchFamily="18" charset="0"/>
                <a:cs typeface="Times New Roman" panose="02020603050405020304" pitchFamily="18" charset="0"/>
              </a:endParaRPr>
            </a:p>
          </p:txBody>
        </p:sp>
        <p:sp>
          <p:nvSpPr>
            <p:cNvPr id="37" name="layer2"/>
            <p:cNvSpPr/>
            <p:nvPr/>
          </p:nvSpPr>
          <p:spPr>
            <a:xfrm>
              <a:off x="692874" y="1213997"/>
              <a:ext cx="1562325" cy="756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Down">
                <a:avLst>
                  <a:gd name="adj" fmla="val 1903917"/>
                </a:avLst>
              </a:prstTxWarp>
              <a:noAutofit/>
            </a:bodyPr>
            <a:lstStyle/>
            <a:p>
              <a:pPr algn="ctr">
                <a:spcAft>
                  <a:spcPts val="600"/>
                </a:spcAft>
              </a:pPr>
              <a:endParaRPr lang="nl-NL" b="1" spc="300" dirty="0">
                <a:latin typeface="Times New Roman" panose="02020603050405020304" pitchFamily="18" charset="0"/>
                <a:cs typeface="Times New Roman" panose="02020603050405020304" pitchFamily="18" charset="0"/>
              </a:endParaRPr>
            </a:p>
          </p:txBody>
        </p:sp>
        <p:sp>
          <p:nvSpPr>
            <p:cNvPr id="38" name="layer1"/>
            <p:cNvSpPr/>
            <p:nvPr/>
          </p:nvSpPr>
          <p:spPr>
            <a:xfrm>
              <a:off x="692874" y="695325"/>
              <a:ext cx="1562325" cy="648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54" name="Group 53"/>
          <p:cNvGrpSpPr/>
          <p:nvPr/>
        </p:nvGrpSpPr>
        <p:grpSpPr>
          <a:xfrm>
            <a:off x="10220124" y="995140"/>
            <a:ext cx="1784375" cy="1740519"/>
            <a:chOff x="10263177" y="1264173"/>
            <a:chExt cx="1784375" cy="1740519"/>
          </a:xfrm>
        </p:grpSpPr>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0762" y="1852767"/>
              <a:ext cx="1223921" cy="1151925"/>
            </a:xfrm>
            <a:prstGeom prst="rect">
              <a:avLst/>
            </a:prstGeom>
          </p:spPr>
        </p:pic>
        <p:pic>
          <p:nvPicPr>
            <p:cNvPr id="31" name="Picture 30"/>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backgroundMark x1="13333" y1="21685" x2="13333" y2="21685"/>
                          <a14:backgroundMark x1="19896" y1="18253" x2="20729" y2="18253"/>
                          <a14:backgroundMark x1="33750" y1="16069" x2="33750" y2="16069"/>
                          <a14:backgroundMark x1="31146" y1="10296" x2="26146" y2="9516"/>
                          <a14:backgroundMark x1="11875" y1="88612" x2="10625" y2="88456"/>
                          <a14:backgroundMark x1="8646" y1="86583" x2="8021" y2="85647"/>
                          <a14:backgroundMark x1="10000" y1="83931" x2="11771" y2="84243"/>
                          <a14:backgroundMark x1="12917" y1="84243" x2="12917" y2="84243"/>
                          <a14:backgroundMark x1="99375" y1="69579" x2="99375" y2="69579"/>
                          <a14:backgroundMark x1="89063" y1="66147" x2="89063" y2="66147"/>
                          <a14:backgroundMark x1="83750" y1="69267" x2="83750" y2="69267"/>
                          <a14:backgroundMark x1="82083" y1="73947" x2="81667" y2="76911"/>
                          <a14:backgroundMark x1="82083" y1="77535" x2="85625" y2="73635"/>
                          <a14:backgroundMark x1="77500" y1="10140" x2="77500" y2="10140"/>
                          <a14:backgroundMark x1="77500" y1="10140" x2="77500" y2="10140"/>
                          <a14:backgroundMark x1="77500" y1="10140" x2="77500" y2="10140"/>
                          <a14:backgroundMark x1="77500" y1="10140" x2="77500" y2="10140"/>
                          <a14:backgroundMark x1="83854" y1="6552" x2="84583" y2="6084"/>
                          <a14:backgroundMark x1="92917" y1="2808" x2="94896" y2="3588"/>
                          <a14:backgroundMark x1="46354" y1="89236" x2="46354" y2="89236"/>
                          <a14:backgroundMark x1="45313" y1="94228" x2="42604" y2="94384"/>
                          <a14:backgroundMark x1="39479" y1="95164" x2="37813" y2="95788"/>
                          <a14:backgroundMark x1="35938" y1="96100" x2="35521" y2="96412"/>
                          <a14:backgroundMark x1="67604" y1="1092" x2="67604" y2="1092"/>
                          <a14:backgroundMark x1="67604" y1="1092" x2="67604" y2="1092"/>
                        </a14:backgroundRemoval>
                      </a14:imgEffect>
                    </a14:imgLayer>
                  </a14:imgProps>
                </a:ext>
                <a:ext uri="{28A0092B-C50C-407E-A947-70E740481C1C}">
                  <a14:useLocalDpi xmlns:a14="http://schemas.microsoft.com/office/drawing/2010/main" val="0"/>
                </a:ext>
              </a:extLst>
            </a:blip>
            <a:stretch>
              <a:fillRect/>
            </a:stretch>
          </p:blipFill>
          <p:spPr>
            <a:xfrm>
              <a:off x="10263177" y="1264173"/>
              <a:ext cx="1784375" cy="1191442"/>
            </a:xfrm>
            <a:prstGeom prst="rect">
              <a:avLst/>
            </a:prstGeom>
          </p:spPr>
        </p:pic>
        <p:sp>
          <p:nvSpPr>
            <p:cNvPr id="32" name="TextBox 31"/>
            <p:cNvSpPr txBox="1"/>
            <p:nvPr/>
          </p:nvSpPr>
          <p:spPr>
            <a:xfrm>
              <a:off x="10778799" y="1551382"/>
              <a:ext cx="901016" cy="646331"/>
            </a:xfrm>
            <a:prstGeom prst="rect">
              <a:avLst/>
            </a:prstGeom>
            <a:noFill/>
          </p:spPr>
          <p:txBody>
            <a:bodyPr wrap="none" rtlCol="0">
              <a:spAutoFit/>
            </a:bodyPr>
            <a:lstStyle/>
            <a:p>
              <a:r>
                <a:rPr lang="en-US" sz="3600" b="1" dirty="0">
                  <a:ln>
                    <a:solidFill>
                      <a:schemeClr val="tx1"/>
                    </a:solidFill>
                  </a:ln>
                  <a:solidFill>
                    <a:srgbClr val="FFC000"/>
                  </a:solidFill>
                  <a:effectLst>
                    <a:outerShdw blurRad="38100" dist="38100" dir="2700000" algn="tl">
                      <a:srgbClr val="000000">
                        <a:alpha val="43137"/>
                      </a:srgbClr>
                    </a:outerShdw>
                  </a:effectLst>
                </a:rPr>
                <a:t>FOL</a:t>
              </a:r>
              <a:endParaRPr lang="nl-NL" sz="3600" b="1" dirty="0">
                <a:ln>
                  <a:solidFill>
                    <a:schemeClr val="tx1"/>
                  </a:solidFill>
                </a:ln>
                <a:solidFill>
                  <a:srgbClr val="FFC000"/>
                </a:solidFill>
                <a:effectLst>
                  <a:outerShdw blurRad="38100" dist="38100" dir="2700000" algn="tl">
                    <a:srgbClr val="000000">
                      <a:alpha val="43137"/>
                    </a:srgbClr>
                  </a:outerShdw>
                </a:effectLst>
              </a:endParaRPr>
            </a:p>
          </p:txBody>
        </p:sp>
      </p:grpSp>
      <p:sp>
        <p:nvSpPr>
          <p:cNvPr id="39" name="TextBox 38"/>
          <p:cNvSpPr txBox="1"/>
          <p:nvPr/>
        </p:nvSpPr>
        <p:spPr>
          <a:xfrm>
            <a:off x="10332553" y="3887956"/>
            <a:ext cx="1837234" cy="523220"/>
          </a:xfrm>
          <a:prstGeom prst="rect">
            <a:avLst/>
          </a:prstGeom>
          <a:noFill/>
        </p:spPr>
        <p:txBody>
          <a:bodyPr wrap="none" rtlCol="0">
            <a:spAutoFit/>
          </a:bodyPr>
          <a:lstStyle/>
          <a:p>
            <a:r>
              <a:rPr lang="en-US" sz="2800" b="1" dirty="0">
                <a:solidFill>
                  <a:srgbClr val="C00000"/>
                </a:solidFill>
              </a:rPr>
              <a:t>contradicts</a:t>
            </a:r>
            <a:endParaRPr lang="nl-NL" sz="2800" b="1" dirty="0">
              <a:solidFill>
                <a:srgbClr val="C00000"/>
              </a:solidFill>
            </a:endParaRPr>
          </a:p>
        </p:txBody>
      </p:sp>
      <mc:AlternateContent xmlns:mc="http://schemas.openxmlformats.org/markup-compatibility/2006" xmlns:a14="http://schemas.microsoft.com/office/drawing/2010/main">
        <mc:Choice Requires="a14">
          <p:sp>
            <p:nvSpPr>
              <p:cNvPr id="43" name="TextBox 42"/>
              <p:cNvSpPr txBox="1"/>
              <p:nvPr/>
            </p:nvSpPr>
            <p:spPr>
              <a:xfrm>
                <a:off x="3873875" y="5189824"/>
                <a:ext cx="34425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a:latin typeface="Cambria Math" panose="02040503050406030204" pitchFamily="18" charset="0"/>
                        </a:rPr>
                        <m:t>𝐚</m:t>
                      </m:r>
                      <m:r>
                        <a:rPr lang="en-US" sz="2400" b="1">
                          <a:latin typeface="Cambria Math" panose="02040503050406030204" pitchFamily="18" charset="0"/>
                        </a:rPr>
                        <m:t> </m:t>
                      </m:r>
                      <m:r>
                        <a:rPr lang="en-US" sz="2400" b="1">
                          <a:latin typeface="Cambria Math" panose="02040503050406030204" pitchFamily="18" charset="0"/>
                        </a:rPr>
                        <m:t>𝐥𝐚𝐫𝐤</m:t>
                      </m:r>
                      <m:r>
                        <a:rPr lang="en-US" sz="2400" i="1">
                          <a:latin typeface="Cambria Math" panose="02040503050406030204" pitchFamily="18" charset="0"/>
                        </a:rPr>
                        <m:t> (</m:t>
                      </m:r>
                      <m:r>
                        <a:rPr lang="en-US" sz="2400" b="1">
                          <a:latin typeface="Cambria Math" panose="02040503050406030204" pitchFamily="18" charset="0"/>
                        </a:rPr>
                        <m:t>𝐧𝐨𝐭</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b="1">
                              <a:latin typeface="Cambria Math" panose="02040503050406030204" pitchFamily="18" charset="0"/>
                            </a:rPr>
                            <m:t>𝐛𝐞</m:t>
                          </m:r>
                          <m:r>
                            <a:rPr lang="en-US" sz="2400" i="1">
                              <a:latin typeface="Cambria Math" panose="02040503050406030204" pitchFamily="18" charset="0"/>
                            </a:rPr>
                            <m:t> </m:t>
                          </m:r>
                          <m:r>
                            <a:rPr lang="en-US" sz="2400" b="1">
                              <a:latin typeface="Cambria Math" panose="02040503050406030204" pitchFamily="18" charset="0"/>
                            </a:rPr>
                            <m:t>𝐦𝐨𝐯𝐞</m:t>
                          </m:r>
                        </m:e>
                      </m:d>
                      <m:r>
                        <a:rPr lang="en-US" sz="2400" i="1">
                          <a:latin typeface="Cambria Math" panose="02040503050406030204" pitchFamily="18" charset="0"/>
                        </a:rPr>
                        <m:t>)</m:t>
                      </m:r>
                    </m:oMath>
                  </m:oMathPara>
                </a14:m>
                <a:endParaRPr lang="nl-NL"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873875" y="5189824"/>
                <a:ext cx="3442544" cy="461665"/>
              </a:xfrm>
              <a:prstGeom prst="rect">
                <a:avLst/>
              </a:prstGeom>
              <a:blipFill>
                <a:blip r:embed="rId9"/>
                <a:stretch>
                  <a:fillRect r="-177" b="-1710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909620" y="5790568"/>
                <a:ext cx="32213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𝐞𝐚𝐜𝐡</m:t>
                      </m:r>
                      <m:r>
                        <a:rPr lang="en-US" sz="2400" b="1" i="0" smtClean="0">
                          <a:latin typeface="Cambria Math" panose="02040503050406030204" pitchFamily="18" charset="0"/>
                        </a:rPr>
                        <m:t> </m:t>
                      </m:r>
                      <m:r>
                        <a:rPr lang="en-US" sz="2400" b="1" i="0" smtClean="0">
                          <a:latin typeface="Cambria Math" panose="02040503050406030204" pitchFamily="18" charset="0"/>
                        </a:rPr>
                        <m:t>𝐛𝐢𝐫𝐝</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b="1">
                              <a:latin typeface="Cambria Math" panose="02040503050406030204" pitchFamily="18" charset="0"/>
                            </a:rPr>
                            <m:t>𝐛𝐞</m:t>
                          </m:r>
                          <m:r>
                            <a:rPr lang="en-US" sz="2400" i="1">
                              <a:latin typeface="Cambria Math" panose="02040503050406030204" pitchFamily="18" charset="0"/>
                            </a:rPr>
                            <m:t> </m:t>
                          </m:r>
                          <m:r>
                            <a:rPr lang="en-US" sz="2400" b="1">
                              <a:latin typeface="Cambria Math" panose="02040503050406030204" pitchFamily="18" charset="0"/>
                            </a:rPr>
                            <m:t>𝐦𝐨𝐯𝐞</m:t>
                          </m:r>
                        </m:e>
                      </m:d>
                    </m:oMath>
                  </m:oMathPara>
                </a14:m>
                <a:endParaRPr lang="nl-NL"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909620" y="5790568"/>
                <a:ext cx="3221330" cy="461665"/>
              </a:xfrm>
              <a:prstGeom prst="rect">
                <a:avLst/>
              </a:prstGeom>
              <a:blipFill>
                <a:blip r:embed="rId10"/>
                <a:stretch>
                  <a:fillRect/>
                </a:stretch>
              </a:blipFill>
            </p:spPr>
            <p:txBody>
              <a:bodyPr/>
              <a:lstStyle/>
              <a:p>
                <a:r>
                  <a:rPr lang="en-NL">
                    <a:noFill/>
                  </a:rPr>
                  <a:t> </a:t>
                </a:r>
              </a:p>
            </p:txBody>
          </p:sp>
        </mc:Fallback>
      </mc:AlternateContent>
      <p:sp>
        <p:nvSpPr>
          <p:cNvPr id="51" name="Bent Arrow 50"/>
          <p:cNvSpPr/>
          <p:nvPr/>
        </p:nvSpPr>
        <p:spPr>
          <a:xfrm rot="16200000" flipV="1">
            <a:off x="8702980" y="2892065"/>
            <a:ext cx="1734313" cy="4730894"/>
          </a:xfrm>
          <a:prstGeom prst="bentArrow">
            <a:avLst>
              <a:gd name="adj1" fmla="val 46219"/>
              <a:gd name="adj2" fmla="val 42037"/>
              <a:gd name="adj3" fmla="val 25000"/>
              <a:gd name="adj4" fmla="val 43750"/>
            </a:avLst>
          </a:prstGeom>
          <a:solidFill>
            <a:srgbClr val="257C3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dirty="0">
              <a:solidFill>
                <a:schemeClr val="bg1"/>
              </a:solidFill>
            </a:endParaRPr>
          </a:p>
          <a:p>
            <a:pPr algn="ctr"/>
            <a:endParaRPr lang="en-US" sz="2400" dirty="0">
              <a:solidFill>
                <a:schemeClr val="bg1"/>
              </a:solidFill>
            </a:endParaRPr>
          </a:p>
          <a:p>
            <a:pPr algn="ctr"/>
            <a:endParaRPr lang="en-US" sz="1400" dirty="0">
              <a:solidFill>
                <a:schemeClr val="bg1"/>
              </a:solidFill>
            </a:endParaRPr>
          </a:p>
          <a:p>
            <a:pPr algn="ctr"/>
            <a:r>
              <a:rPr lang="en-US" sz="2400" dirty="0">
                <a:solidFill>
                  <a:schemeClr val="bg1"/>
                </a:solidFill>
              </a:rPr>
              <a:t>Natural theorem</a:t>
            </a:r>
          </a:p>
          <a:p>
            <a:pPr algn="ctr"/>
            <a:r>
              <a:rPr lang="en-US" sz="2400" dirty="0">
                <a:solidFill>
                  <a:schemeClr val="bg1"/>
                </a:solidFill>
              </a:rPr>
              <a:t>proving</a:t>
            </a:r>
            <a:endParaRPr lang="nl-NL" sz="2400" dirty="0">
              <a:solidFill>
                <a:schemeClr val="bg1"/>
              </a:solidFill>
            </a:endParaRPr>
          </a:p>
        </p:txBody>
      </p:sp>
      <mc:AlternateContent xmlns:mc="http://schemas.openxmlformats.org/markup-compatibility/2006" xmlns:a14="http://schemas.microsoft.com/office/drawing/2010/main">
        <mc:Choice Requires="a14">
          <p:sp>
            <p:nvSpPr>
              <p:cNvPr id="52" name="Bent Arrow 51"/>
              <p:cNvSpPr/>
              <p:nvPr/>
            </p:nvSpPr>
            <p:spPr>
              <a:xfrm>
                <a:off x="1098809" y="1705574"/>
                <a:ext cx="5452116" cy="1440413"/>
              </a:xfrm>
              <a:prstGeom prst="bentArrow">
                <a:avLst>
                  <a:gd name="adj1" fmla="val 53269"/>
                  <a:gd name="adj2" fmla="val 48640"/>
                  <a:gd name="adj3" fmla="val 37939"/>
                  <a:gd name="adj4" fmla="val 43750"/>
                </a:avLst>
              </a:prstGeom>
              <a:solidFill>
                <a:srgbClr val="5B9B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Syntactic parsing,</a:t>
                </a:r>
                <a:r>
                  <a:rPr lang="en-US" sz="3200" dirty="0">
                    <a:solidFill>
                      <a:schemeClr val="bg1"/>
                    </a:solidFill>
                  </a:rPr>
                  <a:t> </a:t>
                </a:r>
                <a:r>
                  <a:rPr lang="en" sz="3200" kern="0" dirty="0">
                    <a:latin typeface="Arial"/>
                    <a:cs typeface="Arial"/>
                    <a:sym typeface="Arial"/>
                  </a:rPr>
                  <a:t>⟦ ⟧ </a:t>
                </a:r>
                <a14:m>
                  <m:oMath xmlns:m="http://schemas.openxmlformats.org/officeDocument/2006/math">
                    <m:r>
                      <a:rPr lang="en-US" sz="3200" i="1">
                        <a:solidFill>
                          <a:schemeClr val="bg1"/>
                        </a:solidFill>
                        <a:latin typeface="Cambria Math" panose="02040503050406030204" pitchFamily="18" charset="0"/>
                      </a:rPr>
                      <m:t>𝜆</m:t>
                    </m:r>
                    <m:r>
                      <a:rPr lang="en-US" sz="3200" i="1">
                        <a:solidFill>
                          <a:schemeClr val="bg1"/>
                        </a:solidFill>
                        <a:latin typeface="Cambria Math" panose="02040503050406030204" pitchFamily="18" charset="0"/>
                      </a:rPr>
                      <m:t> @</m:t>
                    </m:r>
                  </m:oMath>
                </a14:m>
                <a:endParaRPr lang="nl-NL" sz="3200" dirty="0">
                  <a:solidFill>
                    <a:schemeClr val="bg1"/>
                  </a:solidFill>
                </a:endParaRPr>
              </a:p>
            </p:txBody>
          </p:sp>
        </mc:Choice>
        <mc:Fallback xmlns="">
          <p:sp>
            <p:nvSpPr>
              <p:cNvPr id="52" name="Bent Arrow 51"/>
              <p:cNvSpPr>
                <a:spLocks noRot="1" noChangeAspect="1" noMove="1" noResize="1" noEditPoints="1" noAdjustHandles="1" noChangeArrowheads="1" noChangeShapeType="1" noTextEdit="1"/>
              </p:cNvSpPr>
              <p:nvPr/>
            </p:nvSpPr>
            <p:spPr>
              <a:xfrm>
                <a:off x="1098809" y="1705574"/>
                <a:ext cx="5452116" cy="1440413"/>
              </a:xfrm>
              <a:prstGeom prst="bentArrow">
                <a:avLst>
                  <a:gd name="adj1" fmla="val 53269"/>
                  <a:gd name="adj2" fmla="val 48640"/>
                  <a:gd name="adj3" fmla="val 37939"/>
                  <a:gd name="adj4" fmla="val 43750"/>
                </a:avLst>
              </a:prstGeom>
              <a:blipFill>
                <a:blip r:embed="rId11"/>
                <a:stretch>
                  <a:fillRect/>
                </a:stretch>
              </a:blipFill>
              <a:ln w="19050">
                <a:solidFill>
                  <a:schemeClr val="tx1"/>
                </a:solidFill>
              </a:ln>
            </p:spPr>
            <p:txBody>
              <a:bodyPr/>
              <a:lstStyle/>
              <a:p>
                <a:r>
                  <a:rPr lang="nl-NL">
                    <a:noFill/>
                  </a:rPr>
                  <a:t> </a:t>
                </a:r>
              </a:p>
            </p:txBody>
          </p:sp>
        </mc:Fallback>
      </mc:AlternateContent>
      <p:sp>
        <p:nvSpPr>
          <p:cNvPr id="53" name="Bent Arrow 52"/>
          <p:cNvSpPr/>
          <p:nvPr/>
        </p:nvSpPr>
        <p:spPr>
          <a:xfrm flipV="1">
            <a:off x="1098810" y="4978891"/>
            <a:ext cx="2904157" cy="1440413"/>
          </a:xfrm>
          <a:prstGeom prst="bentArrow">
            <a:avLst>
              <a:gd name="adj1" fmla="val 53269"/>
              <a:gd name="adj2" fmla="val 50000"/>
              <a:gd name="adj3" fmla="val 37939"/>
              <a:gd name="adj4" fmla="val 43750"/>
            </a:avLst>
          </a:prstGeom>
          <a:solidFill>
            <a:srgbClr val="257C3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sz="2400" dirty="0">
                <a:solidFill>
                  <a:schemeClr val="bg1"/>
                </a:solidFill>
              </a:rPr>
              <a:t>Syntactic parsing,</a:t>
            </a:r>
          </a:p>
          <a:p>
            <a:pPr algn="ctr"/>
            <a:r>
              <a:rPr lang="en-US" sz="2400" dirty="0">
                <a:solidFill>
                  <a:schemeClr val="bg1"/>
                </a:solidFill>
              </a:rPr>
              <a:t> rewriting</a:t>
            </a:r>
            <a:endParaRPr lang="nl-NL" sz="3200" dirty="0">
              <a:solidFill>
                <a:schemeClr val="bg1"/>
              </a:solidFill>
            </a:endParaRPr>
          </a:p>
        </p:txBody>
      </p:sp>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7223" y="4605348"/>
            <a:ext cx="1070256" cy="1704832"/>
          </a:xfrm>
          <a:prstGeom prst="rect">
            <a:avLst/>
          </a:prstGeom>
        </p:spPr>
      </p:pic>
      <p:grpSp>
        <p:nvGrpSpPr>
          <p:cNvPr id="56" name="WN"/>
          <p:cNvGrpSpPr/>
          <p:nvPr/>
        </p:nvGrpSpPr>
        <p:grpSpPr>
          <a:xfrm>
            <a:off x="11156062" y="5353984"/>
            <a:ext cx="995065" cy="1100762"/>
            <a:chOff x="692874" y="695325"/>
            <a:chExt cx="1562325" cy="1885267"/>
          </a:xfrm>
          <a:solidFill>
            <a:srgbClr val="92D050"/>
          </a:solidFill>
        </p:grpSpPr>
        <p:sp>
          <p:nvSpPr>
            <p:cNvPr id="57" name="layer3"/>
            <p:cNvSpPr/>
            <p:nvPr/>
          </p:nvSpPr>
          <p:spPr>
            <a:xfrm>
              <a:off x="692874" y="1824592"/>
              <a:ext cx="1562325" cy="756000"/>
            </a:xfrm>
            <a:prstGeom prst="flowChartMagneticDisk">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spcAft>
                  <a:spcPts val="900"/>
                </a:spcAft>
              </a:pPr>
              <a:endParaRPr lang="nl-NL" sz="2400" b="1" dirty="0">
                <a:latin typeface="Times New Roman" panose="02020603050405020304" pitchFamily="18" charset="0"/>
                <a:cs typeface="Times New Roman" panose="02020603050405020304" pitchFamily="18" charset="0"/>
              </a:endParaRPr>
            </a:p>
          </p:txBody>
        </p:sp>
        <p:sp>
          <p:nvSpPr>
            <p:cNvPr id="58" name="layer2"/>
            <p:cNvSpPr/>
            <p:nvPr/>
          </p:nvSpPr>
          <p:spPr>
            <a:xfrm>
              <a:off x="692874" y="1213997"/>
              <a:ext cx="1562325" cy="756000"/>
            </a:xfrm>
            <a:prstGeom prst="flowChartMagneticDisk">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Down">
                <a:avLst>
                  <a:gd name="adj" fmla="val 1903917"/>
                </a:avLst>
              </a:prstTxWarp>
              <a:noAutofit/>
            </a:bodyPr>
            <a:lstStyle/>
            <a:p>
              <a:pPr algn="ctr">
                <a:spcAft>
                  <a:spcPts val="600"/>
                </a:spcAft>
              </a:pPr>
              <a:endParaRPr lang="nl-NL" b="1" spc="300" dirty="0">
                <a:latin typeface="Times New Roman" panose="02020603050405020304" pitchFamily="18" charset="0"/>
                <a:cs typeface="Times New Roman" panose="02020603050405020304" pitchFamily="18" charset="0"/>
              </a:endParaRPr>
            </a:p>
          </p:txBody>
        </p:sp>
        <p:sp>
          <p:nvSpPr>
            <p:cNvPr id="59" name="layer1"/>
            <p:cNvSpPr/>
            <p:nvPr/>
          </p:nvSpPr>
          <p:spPr>
            <a:xfrm>
              <a:off x="692874" y="695325"/>
              <a:ext cx="1562325" cy="648000"/>
            </a:xfrm>
            <a:prstGeom prst="flowChartMagneticDisk">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66" name="Group 65"/>
          <p:cNvGrpSpPr/>
          <p:nvPr/>
        </p:nvGrpSpPr>
        <p:grpSpPr>
          <a:xfrm>
            <a:off x="10854478" y="2842345"/>
            <a:ext cx="663552" cy="631687"/>
            <a:chOff x="10032393" y="2883138"/>
            <a:chExt cx="663552" cy="631687"/>
          </a:xfrm>
        </p:grpSpPr>
        <p:pic>
          <p:nvPicPr>
            <p:cNvPr id="64" name="Picture 6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4258" y="2883138"/>
              <a:ext cx="631687" cy="631687"/>
            </a:xfrm>
            <a:prstGeom prst="rect">
              <a:avLst/>
            </a:prstGeom>
          </p:spPr>
        </p:pic>
        <p:pic>
          <p:nvPicPr>
            <p:cNvPr id="65" name="Picture 2"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10032393" y="2910045"/>
              <a:ext cx="582455" cy="60478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8445966" y="2876063"/>
            <a:ext cx="2382383" cy="369332"/>
          </a:xfrm>
          <a:prstGeom prst="rect">
            <a:avLst/>
          </a:prstGeom>
        </p:spPr>
        <p:txBody>
          <a:bodyPr wrap="none">
            <a:spAutoFit/>
          </a:bodyPr>
          <a:lstStyle/>
          <a:p>
            <a:r>
              <a:rPr lang="en-US" dirty="0">
                <a:solidFill>
                  <a:schemeClr val="accent4">
                    <a:lumMod val="50000"/>
                  </a:schemeClr>
                </a:solidFill>
              </a:rPr>
              <a:t>Blackburn &amp; </a:t>
            </a:r>
            <a:r>
              <a:rPr lang="en-US" dirty="0" err="1">
                <a:solidFill>
                  <a:schemeClr val="accent4">
                    <a:lumMod val="50000"/>
                  </a:schemeClr>
                </a:solidFill>
              </a:rPr>
              <a:t>Bos</a:t>
            </a:r>
            <a:r>
              <a:rPr lang="en-US" dirty="0">
                <a:solidFill>
                  <a:schemeClr val="accent4">
                    <a:lumMod val="50000"/>
                  </a:schemeClr>
                </a:solidFill>
              </a:rPr>
              <a:t> (2005)</a:t>
            </a:r>
            <a:endParaRPr lang="nl-NL" dirty="0">
              <a:solidFill>
                <a:schemeClr val="accent4">
                  <a:lumMod val="50000"/>
                </a:schemeClr>
              </a:solidFill>
            </a:endParaRPr>
          </a:p>
        </p:txBody>
      </p:sp>
    </p:spTree>
    <p:extLst>
      <p:ext uri="{BB962C8B-B14F-4D97-AF65-F5344CB8AC3E}">
        <p14:creationId xmlns:p14="http://schemas.microsoft.com/office/powerpoint/2010/main" val="33039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up)">
                                      <p:cBhvr>
                                        <p:cTn id="25" dur="500"/>
                                        <p:tgtEl>
                                          <p:spTgt spid="67"/>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500"/>
                                        <p:tgtEl>
                                          <p:spTgt spid="53"/>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75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9" grpId="0"/>
      <p:bldP spid="30" grpId="0"/>
      <p:bldP spid="39" grpId="0"/>
      <p:bldP spid="43" grpId="0"/>
      <p:bldP spid="44" grpId="0"/>
      <p:bldP spid="51" grpId="0" animBg="1"/>
      <p:bldP spid="52" grpId="0" animBg="1"/>
      <p:bldP spid="53"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530B3B-153B-4641-95F1-C0520418255B}"/>
              </a:ext>
            </a:extLst>
          </p:cNvPr>
          <p:cNvPicPr>
            <a:picLocks noChangeAspect="1"/>
          </p:cNvPicPr>
          <p:nvPr/>
        </p:nvPicPr>
        <p:blipFill>
          <a:blip r:embed="rId3"/>
          <a:stretch>
            <a:fillRect/>
          </a:stretch>
        </p:blipFill>
        <p:spPr>
          <a:xfrm>
            <a:off x="9274652" y="2200668"/>
            <a:ext cx="2897322" cy="2339981"/>
          </a:xfrm>
          <a:prstGeom prst="rect">
            <a:avLst/>
          </a:prstGeom>
        </p:spPr>
      </p:pic>
      <p:sp>
        <p:nvSpPr>
          <p:cNvPr id="2" name="Title 1"/>
          <p:cNvSpPr>
            <a:spLocks noGrp="1"/>
          </p:cNvSpPr>
          <p:nvPr>
            <p:ph type="title"/>
          </p:nvPr>
        </p:nvSpPr>
        <p:spPr/>
        <p:txBody>
          <a:bodyPr/>
          <a:lstStyle/>
          <a:p>
            <a:r>
              <a:rPr lang="en-US" dirty="0"/>
              <a:t>Future work</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Conclusion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25</a:t>
            </a:fld>
            <a:endParaRPr lang="nl-NL" dirty="0"/>
          </a:p>
        </p:txBody>
      </p:sp>
      <p:sp>
        <p:nvSpPr>
          <p:cNvPr id="9" name="Content Placeholder 2"/>
          <p:cNvSpPr txBox="1">
            <a:spLocks/>
          </p:cNvSpPr>
          <p:nvPr/>
        </p:nvSpPr>
        <p:spPr>
          <a:xfrm>
            <a:off x="801912" y="1182915"/>
            <a:ext cx="11172373" cy="478592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800"/>
              </a:spcBef>
              <a:buNone/>
            </a:pPr>
            <a:r>
              <a:rPr lang="en-US" dirty="0"/>
              <a:t>Adapt to new natural language understanding tasks</a:t>
            </a:r>
          </a:p>
          <a:p>
            <a:pPr marL="0" indent="0">
              <a:lnSpc>
                <a:spcPct val="100000"/>
              </a:lnSpc>
              <a:spcBef>
                <a:spcPts val="1800"/>
              </a:spcBef>
              <a:buNone/>
            </a:pPr>
            <a:r>
              <a:rPr lang="en-US" dirty="0"/>
              <a:t>Model more semantic phenomena:</a:t>
            </a:r>
          </a:p>
          <a:p>
            <a:pPr marL="0" indent="0">
              <a:lnSpc>
                <a:spcPct val="100000"/>
              </a:lnSpc>
              <a:spcBef>
                <a:spcPts val="8400"/>
              </a:spcBef>
              <a:buNone/>
            </a:pPr>
            <a:r>
              <a:rPr lang="en-US" dirty="0"/>
              <a:t>Combine with distributional semantics and deep learning</a:t>
            </a:r>
          </a:p>
          <a:p>
            <a:pPr marL="0" indent="0">
              <a:lnSpc>
                <a:spcPct val="100000"/>
              </a:lnSpc>
              <a:spcBef>
                <a:spcPts val="3600"/>
              </a:spcBef>
              <a:buNone/>
            </a:pPr>
            <a:r>
              <a:rPr lang="en-US" dirty="0"/>
              <a:t>Go multilingual</a:t>
            </a:r>
          </a:p>
          <a:p>
            <a:pPr marL="0" indent="0">
              <a:lnSpc>
                <a:spcPct val="100000"/>
              </a:lnSpc>
              <a:spcBef>
                <a:spcPts val="6000"/>
              </a:spcBef>
              <a:buNone/>
            </a:pPr>
            <a:r>
              <a:rPr lang="en-US" dirty="0"/>
              <a:t>Apply in psychology of reasoning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509" y="218306"/>
            <a:ext cx="2808491" cy="1723126"/>
          </a:xfrm>
          <a:prstGeom prst="rect">
            <a:avLst/>
          </a:prstGeom>
        </p:spPr>
      </p:pic>
      <p:sp>
        <p:nvSpPr>
          <p:cNvPr id="15" name="Rounded Rectangular Callout 14"/>
          <p:cNvSpPr/>
          <p:nvPr/>
        </p:nvSpPr>
        <p:spPr>
          <a:xfrm>
            <a:off x="7052992" y="260610"/>
            <a:ext cx="2221660" cy="975449"/>
          </a:xfrm>
          <a:prstGeom prst="wedgeRoundRectCallout">
            <a:avLst>
              <a:gd name="adj1" fmla="val -69892"/>
              <a:gd name="adj2" fmla="val 55748"/>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Question answering</a:t>
            </a:r>
          </a:p>
          <a:p>
            <a:r>
              <a:rPr lang="en-US" dirty="0">
                <a:solidFill>
                  <a:schemeClr val="tx1"/>
                </a:solidFill>
              </a:rPr>
              <a:t>Multi-hop reasoning</a:t>
            </a:r>
          </a:p>
          <a:p>
            <a:r>
              <a:rPr lang="en-US" dirty="0">
                <a:solidFill>
                  <a:schemeClr val="tx1"/>
                </a:solidFill>
              </a:rPr>
              <a:t>Fact verification</a:t>
            </a:r>
          </a:p>
        </p:txBody>
      </p:sp>
      <p:sp>
        <p:nvSpPr>
          <p:cNvPr id="16" name="Rounded Rectangular Callout 15"/>
          <p:cNvSpPr/>
          <p:nvPr/>
        </p:nvSpPr>
        <p:spPr>
          <a:xfrm>
            <a:off x="6056811" y="1941432"/>
            <a:ext cx="2891883" cy="1305977"/>
          </a:xfrm>
          <a:prstGeom prst="wedgeRoundRectCallout">
            <a:avLst>
              <a:gd name="adj1" fmla="val -48114"/>
              <a:gd name="adj2" fmla="val 72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Presupposition &amp; anaphora</a:t>
            </a:r>
          </a:p>
          <a:p>
            <a:r>
              <a:rPr lang="en-US" dirty="0">
                <a:solidFill>
                  <a:schemeClr val="tx1"/>
                </a:solidFill>
              </a:rPr>
              <a:t>Comparatives</a:t>
            </a:r>
          </a:p>
          <a:p>
            <a:r>
              <a:rPr lang="en-US" dirty="0">
                <a:solidFill>
                  <a:schemeClr val="tx1"/>
                </a:solidFill>
              </a:rPr>
              <a:t>Spatial expressions</a:t>
            </a:r>
          </a:p>
          <a:p>
            <a:r>
              <a:rPr lang="en-US" dirty="0">
                <a:solidFill>
                  <a:schemeClr val="tx1"/>
                </a:solidFill>
              </a:rPr>
              <a:t>Temporal expressions</a:t>
            </a:r>
          </a:p>
        </p:txBody>
      </p:sp>
      <mc:AlternateContent xmlns:mc="http://schemas.openxmlformats.org/markup-compatibility/2006" xmlns:a14="http://schemas.microsoft.com/office/drawing/2010/main">
        <mc:Choice Requires="a14">
          <p:sp>
            <p:nvSpPr>
              <p:cNvPr id="17" name="Rounded Rectangular Callout 16"/>
              <p:cNvSpPr/>
              <p:nvPr/>
            </p:nvSpPr>
            <p:spPr>
              <a:xfrm>
                <a:off x="3305561" y="4255973"/>
                <a:ext cx="5179434" cy="891345"/>
              </a:xfrm>
              <a:prstGeom prst="wedgeRoundRectCallout">
                <a:avLst>
                  <a:gd name="adj1" fmla="val -48114"/>
                  <a:gd name="adj2" fmla="val 72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Universal dependencies </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LLFs</a:t>
                </a:r>
              </a:p>
              <a:p>
                <a:r>
                  <a:rPr lang="en-US" dirty="0">
                    <a:solidFill>
                      <a:schemeClr val="tx1"/>
                    </a:solidFill>
                  </a:rPr>
                  <a:t>Universal semantic tagging </a:t>
                </a:r>
                <a:r>
                  <a:rPr lang="en-US" dirty="0">
                    <a:solidFill>
                      <a:schemeClr val="accent4">
                        <a:lumMod val="50000"/>
                      </a:schemeClr>
                    </a:solidFill>
                  </a:rPr>
                  <a:t>(</a:t>
                </a:r>
                <a:r>
                  <a:rPr lang="en-US" dirty="0" err="1">
                    <a:solidFill>
                      <a:schemeClr val="accent4">
                        <a:lumMod val="50000"/>
                      </a:schemeClr>
                    </a:solidFill>
                  </a:rPr>
                  <a:t>Abzianidze</a:t>
                </a:r>
                <a:r>
                  <a:rPr lang="en-US" dirty="0">
                    <a:solidFill>
                      <a:schemeClr val="accent4">
                        <a:lumMod val="50000"/>
                      </a:schemeClr>
                    </a:solidFill>
                  </a:rPr>
                  <a:t> &amp; </a:t>
                </a:r>
                <a:r>
                  <a:rPr lang="en-US" dirty="0" err="1">
                    <a:solidFill>
                      <a:schemeClr val="accent4">
                        <a:lumMod val="50000"/>
                      </a:schemeClr>
                    </a:solidFill>
                  </a:rPr>
                  <a:t>Bos</a:t>
                </a:r>
                <a:r>
                  <a:rPr lang="en-US" dirty="0">
                    <a:solidFill>
                      <a:schemeClr val="accent4">
                        <a:lumMod val="50000"/>
                      </a:schemeClr>
                    </a:solidFill>
                  </a:rPr>
                  <a:t>, 2017)</a:t>
                </a: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3305561" y="4255973"/>
                <a:ext cx="5179434" cy="891345"/>
              </a:xfrm>
              <a:prstGeom prst="wedgeRoundRectCallout">
                <a:avLst>
                  <a:gd name="adj1" fmla="val -48114"/>
                  <a:gd name="adj2" fmla="val 7262"/>
                  <a:gd name="adj3" fmla="val 16667"/>
                </a:avLst>
              </a:prstGeom>
              <a:blipFill>
                <a:blip r:embed="rId5"/>
                <a:stretch>
                  <a:fillRect/>
                </a:stretch>
              </a:blipFill>
              <a:ln w="19050">
                <a:solidFill>
                  <a:schemeClr val="tx1"/>
                </a:solidFill>
              </a:ln>
            </p:spPr>
            <p:txBody>
              <a:bodyPr/>
              <a:lstStyle/>
              <a:p>
                <a:r>
                  <a:rPr lang="nl-NL">
                    <a:noFill/>
                  </a:rPr>
                  <a:t> </a:t>
                </a:r>
              </a:p>
            </p:txBody>
          </p:sp>
        </mc:Fallback>
      </mc:AlternateContent>
      <p:sp>
        <p:nvSpPr>
          <p:cNvPr id="18" name="Rounded Rectangular Callout 17"/>
          <p:cNvSpPr/>
          <p:nvPr/>
        </p:nvSpPr>
        <p:spPr>
          <a:xfrm>
            <a:off x="6056811" y="5633604"/>
            <a:ext cx="2589717" cy="670474"/>
          </a:xfrm>
          <a:prstGeom prst="wedgeRoundRectCallout">
            <a:avLst>
              <a:gd name="adj1" fmla="val -65452"/>
              <a:gd name="adj2" fmla="val -45324"/>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Weighted tableau rules</a:t>
            </a:r>
          </a:p>
          <a:p>
            <a:r>
              <a:rPr lang="en-US" dirty="0">
                <a:solidFill>
                  <a:schemeClr val="tx1"/>
                </a:solidFill>
              </a:rPr>
              <a:t>Admissible rules</a:t>
            </a:r>
          </a:p>
        </p:txBody>
      </p:sp>
      <p:sp>
        <p:nvSpPr>
          <p:cNvPr id="19" name="Rounded Rectangular Callout 18"/>
          <p:cNvSpPr/>
          <p:nvPr/>
        </p:nvSpPr>
        <p:spPr>
          <a:xfrm>
            <a:off x="9099783" y="5001282"/>
            <a:ext cx="3025587" cy="1347605"/>
          </a:xfrm>
          <a:prstGeom prst="wedgeRoundRectCallout">
            <a:avLst>
              <a:gd name="adj1" fmla="val -70771"/>
              <a:gd name="adj2" fmla="val -136914"/>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Similarity/relatedness for KB</a:t>
            </a:r>
          </a:p>
          <a:p>
            <a:r>
              <a:rPr lang="en-US" dirty="0">
                <a:solidFill>
                  <a:schemeClr val="tx1"/>
                </a:solidFill>
              </a:rPr>
              <a:t>Learning to guide ATP</a:t>
            </a:r>
          </a:p>
          <a:p>
            <a:r>
              <a:rPr lang="en-US" dirty="0">
                <a:solidFill>
                  <a:schemeClr val="tx1"/>
                </a:solidFill>
              </a:rPr>
              <a:t>Creating a proof bank for explainable NLI </a:t>
            </a:r>
          </a:p>
        </p:txBody>
      </p:sp>
    </p:spTree>
    <p:extLst>
      <p:ext uri="{BB962C8B-B14F-4D97-AF65-F5344CB8AC3E}">
        <p14:creationId xmlns:p14="http://schemas.microsoft.com/office/powerpoint/2010/main" val="401660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nl-NL" dirty="0"/>
          </a:p>
        </p:txBody>
      </p:sp>
      <p:sp>
        <p:nvSpPr>
          <p:cNvPr id="3" name="Content Placeholder 2"/>
          <p:cNvSpPr>
            <a:spLocks noGrp="1"/>
          </p:cNvSpPr>
          <p:nvPr>
            <p:ph idx="1"/>
          </p:nvPr>
        </p:nvSpPr>
        <p:spPr>
          <a:xfrm>
            <a:off x="838200" y="1262743"/>
            <a:ext cx="11353800" cy="4564326"/>
          </a:xfrm>
        </p:spPr>
        <p:txBody>
          <a:bodyPr>
            <a:spAutoFit/>
          </a:bodyPr>
          <a:lstStyle/>
          <a:p>
            <a:r>
              <a:rPr lang="nl-NL" sz="1800" dirty="0"/>
              <a:t>Lasha </a:t>
            </a:r>
            <a:r>
              <a:rPr lang="nl-NL" sz="1800" dirty="0" err="1"/>
              <a:t>Abzianidze</a:t>
            </a:r>
            <a:r>
              <a:rPr lang="nl-NL" sz="1800" dirty="0"/>
              <a:t>. 2015. A tableau </a:t>
            </a:r>
            <a:r>
              <a:rPr lang="nl-NL" sz="1800" dirty="0" err="1"/>
              <a:t>prover</a:t>
            </a:r>
            <a:r>
              <a:rPr lang="nl-NL" sz="1800" dirty="0"/>
              <a:t> </a:t>
            </a:r>
            <a:r>
              <a:rPr lang="nl-NL" sz="1800" dirty="0" err="1"/>
              <a:t>for</a:t>
            </a:r>
            <a:r>
              <a:rPr lang="nl-NL" sz="1800" dirty="0"/>
              <a:t> </a:t>
            </a:r>
            <a:r>
              <a:rPr lang="nl-NL" sz="1800" dirty="0" err="1"/>
              <a:t>natural</a:t>
            </a:r>
            <a:r>
              <a:rPr lang="nl-NL" sz="1800" dirty="0"/>
              <a:t> logic </a:t>
            </a:r>
            <a:r>
              <a:rPr lang="nl-NL" sz="1800" dirty="0" err="1"/>
              <a:t>and</a:t>
            </a:r>
            <a:r>
              <a:rPr lang="nl-NL" sz="1800" dirty="0"/>
              <a:t> </a:t>
            </a:r>
            <a:r>
              <a:rPr lang="nl-NL" sz="1800" dirty="0" err="1"/>
              <a:t>language</a:t>
            </a:r>
            <a:r>
              <a:rPr lang="nl-NL" sz="1800" dirty="0"/>
              <a:t>. EMNLP.</a:t>
            </a:r>
          </a:p>
          <a:p>
            <a:r>
              <a:rPr lang="en-US" sz="1800" dirty="0"/>
              <a:t>Abzianidze, L. (2016). Natural solution to fracas entailment problems. *SEM 2016.</a:t>
            </a:r>
            <a:endParaRPr lang="nl-NL" sz="1800" dirty="0"/>
          </a:p>
          <a:p>
            <a:r>
              <a:rPr lang="nl-NL" sz="1800" dirty="0"/>
              <a:t>Lasha </a:t>
            </a:r>
            <a:r>
              <a:rPr lang="nl-NL" sz="1800" dirty="0" err="1"/>
              <a:t>Abzianidze</a:t>
            </a:r>
            <a:r>
              <a:rPr lang="nl-NL" sz="1800" dirty="0"/>
              <a:t>. 2017. A </a:t>
            </a:r>
            <a:r>
              <a:rPr lang="nl-NL" sz="1800" dirty="0" err="1"/>
              <a:t>natural</a:t>
            </a:r>
            <a:r>
              <a:rPr lang="nl-NL" sz="1800" dirty="0"/>
              <a:t> </a:t>
            </a:r>
            <a:r>
              <a:rPr lang="nl-NL" sz="1800" dirty="0" err="1"/>
              <a:t>proof</a:t>
            </a:r>
            <a:r>
              <a:rPr lang="nl-NL" sz="1800" dirty="0"/>
              <a:t> system </a:t>
            </a:r>
            <a:r>
              <a:rPr lang="nl-NL" sz="1800" dirty="0" err="1"/>
              <a:t>for</a:t>
            </a:r>
            <a:r>
              <a:rPr lang="nl-NL" sz="1800" dirty="0"/>
              <a:t> </a:t>
            </a:r>
            <a:r>
              <a:rPr lang="nl-NL" sz="1800" dirty="0" err="1"/>
              <a:t>natural</a:t>
            </a:r>
            <a:r>
              <a:rPr lang="nl-NL" sz="1800" dirty="0"/>
              <a:t> </a:t>
            </a:r>
            <a:r>
              <a:rPr lang="nl-NL" sz="1800" dirty="0" err="1"/>
              <a:t>language</a:t>
            </a:r>
            <a:r>
              <a:rPr lang="nl-NL" sz="1800" dirty="0"/>
              <a:t>. </a:t>
            </a:r>
            <a:r>
              <a:rPr lang="nl-NL" sz="1800" dirty="0" err="1"/>
              <a:t>Ph.D</a:t>
            </a:r>
            <a:r>
              <a:rPr lang="nl-NL" sz="1800" dirty="0"/>
              <a:t>. thesis, Tilburg University.</a:t>
            </a:r>
          </a:p>
          <a:p>
            <a:r>
              <a:rPr lang="nl-NL" sz="1800" dirty="0"/>
              <a:t>Lasha </a:t>
            </a:r>
            <a:r>
              <a:rPr lang="nl-NL" sz="1800" dirty="0" err="1"/>
              <a:t>Abzianidze</a:t>
            </a:r>
            <a:r>
              <a:rPr lang="nl-NL" sz="1800" dirty="0"/>
              <a:t>. 2017. </a:t>
            </a:r>
            <a:r>
              <a:rPr lang="nl-NL" sz="1800" dirty="0" err="1"/>
              <a:t>LangPro</a:t>
            </a:r>
            <a:r>
              <a:rPr lang="nl-NL" sz="1800" dirty="0"/>
              <a:t>: Natural </a:t>
            </a:r>
            <a:r>
              <a:rPr lang="nl-NL" sz="1800" dirty="0" err="1"/>
              <a:t>language</a:t>
            </a:r>
            <a:r>
              <a:rPr lang="nl-NL" sz="1800" dirty="0"/>
              <a:t> </a:t>
            </a:r>
            <a:r>
              <a:rPr lang="nl-NL" sz="1800" dirty="0" err="1"/>
              <a:t>theorem</a:t>
            </a:r>
            <a:r>
              <a:rPr lang="nl-NL" sz="1800" dirty="0"/>
              <a:t> </a:t>
            </a:r>
            <a:r>
              <a:rPr lang="nl-NL" sz="1800" dirty="0" err="1"/>
              <a:t>prover</a:t>
            </a:r>
            <a:r>
              <a:rPr lang="nl-NL" sz="1800" dirty="0"/>
              <a:t>. EMNLP.</a:t>
            </a:r>
          </a:p>
          <a:p>
            <a:r>
              <a:rPr lang="en-US" sz="1800"/>
              <a:t>Stephen </a:t>
            </a:r>
            <a:r>
              <a:rPr lang="en-US" sz="1800" dirty="0"/>
              <a:t>Clark and James R. Curran. 2007. </a:t>
            </a:r>
            <a:r>
              <a:rPr lang="en-US" sz="1800" dirty="0" err="1"/>
              <a:t>Widecoverage</a:t>
            </a:r>
            <a:r>
              <a:rPr lang="en-US" sz="1800" dirty="0"/>
              <a:t> efficient statistical parsing with CCG and log-linear models. Computational Linguistics, 33(4):493–552.</a:t>
            </a:r>
          </a:p>
          <a:p>
            <a:r>
              <a:rPr lang="nl-NL" sz="1800"/>
              <a:t>Mike </a:t>
            </a:r>
            <a:r>
              <a:rPr lang="nl-NL" sz="1800" dirty="0"/>
              <a:t>Lewis </a:t>
            </a:r>
            <a:r>
              <a:rPr lang="nl-NL" sz="1800" dirty="0" err="1"/>
              <a:t>and</a:t>
            </a:r>
            <a:r>
              <a:rPr lang="nl-NL" sz="1800" dirty="0"/>
              <a:t> Mark </a:t>
            </a:r>
            <a:r>
              <a:rPr lang="nl-NL" sz="1800" dirty="0" err="1"/>
              <a:t>Steedman</a:t>
            </a:r>
            <a:r>
              <a:rPr lang="nl-NL" sz="1800" dirty="0"/>
              <a:t>. 2014. A* CCG </a:t>
            </a:r>
            <a:r>
              <a:rPr lang="nl-NL" sz="1800" dirty="0" err="1"/>
              <a:t>parsing</a:t>
            </a:r>
            <a:r>
              <a:rPr lang="nl-NL" sz="1800" dirty="0"/>
              <a:t> </a:t>
            </a:r>
            <a:r>
              <a:rPr lang="nl-NL" sz="1800" dirty="0" err="1"/>
              <a:t>with</a:t>
            </a:r>
            <a:r>
              <a:rPr lang="nl-NL" sz="1800" dirty="0"/>
              <a:t> a supertag-</a:t>
            </a:r>
            <a:r>
              <a:rPr lang="nl-NL" sz="1800" dirty="0" err="1"/>
              <a:t>factored</a:t>
            </a:r>
            <a:r>
              <a:rPr lang="nl-NL" sz="1800" dirty="0"/>
              <a:t> model. </a:t>
            </a:r>
            <a:r>
              <a:rPr lang="nl-NL" sz="1800"/>
              <a:t>EMNLP.</a:t>
            </a:r>
          </a:p>
          <a:p>
            <a:r>
              <a:rPr lang="nl-NL" sz="1800"/>
              <a:t>Lawrence S. Moss. 2010. Natural logic and semantics. In Maria Aloni, Harald Bastiaanse, Tikitu de Jager, and Katrin Schulz, editors, Logic, Language and Meaning: 17th Amsterdam Colloquium.</a:t>
            </a:r>
          </a:p>
          <a:p>
            <a:r>
              <a:rPr lang="nl-NL" sz="1800"/>
              <a:t>Reinhard Muskens. 2010. An analytic tableau system for natural logic. In Maria Aloni, Harald Bastiaanse, Tikitu de Jager, and Katrin Schulz, editors, Logic, Language and Meaning, volume 6042 of LNCS, pages 104–113.</a:t>
            </a:r>
          </a:p>
          <a:p>
            <a:r>
              <a:rPr lang="nl-NL" sz="1800"/>
              <a:t>Hitomi Yanaka, Koji Mineshima, Pascual MartınezGomez, and Daisuke Bekki. 2018. Acquisition of phrase correspondences using natural deduction proofs. NAACL.</a:t>
            </a:r>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References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26</a:t>
            </a:fld>
            <a:endParaRPr lang="nl-NL" dirty="0"/>
          </a:p>
        </p:txBody>
      </p:sp>
    </p:spTree>
    <p:extLst>
      <p:ext uri="{BB962C8B-B14F-4D97-AF65-F5344CB8AC3E}">
        <p14:creationId xmlns:p14="http://schemas.microsoft.com/office/powerpoint/2010/main" val="72291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(2)</a:t>
            </a:r>
            <a:endParaRPr lang="nl-NL" dirty="0"/>
          </a:p>
        </p:txBody>
      </p:sp>
      <p:sp>
        <p:nvSpPr>
          <p:cNvPr id="3" name="Content Placeholder 2"/>
          <p:cNvSpPr>
            <a:spLocks noGrp="1"/>
          </p:cNvSpPr>
          <p:nvPr>
            <p:ph idx="1"/>
          </p:nvPr>
        </p:nvSpPr>
        <p:spPr>
          <a:xfrm>
            <a:off x="838200" y="1262743"/>
            <a:ext cx="11353800" cy="4007251"/>
          </a:xfrm>
        </p:spPr>
        <p:txBody>
          <a:bodyPr>
            <a:spAutoFit/>
          </a:bodyPr>
          <a:lstStyle/>
          <a:p>
            <a:r>
              <a:rPr lang="en-US" sz="1800"/>
              <a:t>Alonzo Church. 1940. A formulation of the simple theory of types. Jurnal of Symbolic Logic, 5(2).</a:t>
            </a:r>
          </a:p>
          <a:p>
            <a:r>
              <a:rPr lang="it-IT" sz="1800"/>
              <a:t>Richard Montague. 1970. English as a formal language. In Bruno et al. (eds.) In Visentini, editor, Linguaggi nella societa e nella tecnica. Milan: Edizioni di Co-munita.</a:t>
            </a:r>
          </a:p>
          <a:p>
            <a:r>
              <a:rPr lang="nl-NL" sz="1800"/>
              <a:t>Lawrence </a:t>
            </a:r>
            <a:r>
              <a:rPr lang="nl-NL" sz="1800" dirty="0"/>
              <a:t>S. </a:t>
            </a:r>
            <a:r>
              <a:rPr lang="nl-NL" sz="1800" dirty="0" err="1"/>
              <a:t>Moss</a:t>
            </a:r>
            <a:r>
              <a:rPr lang="nl-NL" sz="1800" dirty="0"/>
              <a:t>. 2010. Natural logic </a:t>
            </a:r>
            <a:r>
              <a:rPr lang="nl-NL" sz="1800" dirty="0" err="1"/>
              <a:t>and</a:t>
            </a:r>
            <a:r>
              <a:rPr lang="nl-NL" sz="1800" dirty="0"/>
              <a:t> </a:t>
            </a:r>
            <a:r>
              <a:rPr lang="nl-NL" sz="1800" dirty="0" err="1"/>
              <a:t>semantics</a:t>
            </a:r>
            <a:r>
              <a:rPr lang="nl-NL" sz="1800" dirty="0"/>
              <a:t>. In Maria </a:t>
            </a:r>
            <a:r>
              <a:rPr lang="nl-NL" sz="1800" dirty="0" err="1"/>
              <a:t>Aloni</a:t>
            </a:r>
            <a:r>
              <a:rPr lang="nl-NL" sz="1800" dirty="0"/>
              <a:t>, Harald Bastiaanse, </a:t>
            </a:r>
            <a:r>
              <a:rPr lang="nl-NL" sz="1800" dirty="0" err="1"/>
              <a:t>Tikitu</a:t>
            </a:r>
            <a:r>
              <a:rPr lang="nl-NL" sz="1800" dirty="0"/>
              <a:t> de Jager, </a:t>
            </a:r>
            <a:r>
              <a:rPr lang="nl-NL" sz="1800" dirty="0" err="1"/>
              <a:t>and</a:t>
            </a:r>
            <a:r>
              <a:rPr lang="nl-NL" sz="1800" dirty="0"/>
              <a:t> Katrin Schulz, editors, Logic, Language </a:t>
            </a:r>
            <a:r>
              <a:rPr lang="nl-NL" sz="1800" dirty="0" err="1"/>
              <a:t>and</a:t>
            </a:r>
            <a:r>
              <a:rPr lang="nl-NL" sz="1800" dirty="0"/>
              <a:t> </a:t>
            </a:r>
            <a:r>
              <a:rPr lang="nl-NL" sz="1800" dirty="0" err="1"/>
              <a:t>Meaning</a:t>
            </a:r>
            <a:r>
              <a:rPr lang="nl-NL" sz="1800" dirty="0"/>
              <a:t>: 17th Amsterdam Colloquium.</a:t>
            </a:r>
          </a:p>
          <a:p>
            <a:r>
              <a:rPr lang="nl-NL" sz="1800" dirty="0"/>
              <a:t>Reinhard </a:t>
            </a:r>
            <a:r>
              <a:rPr lang="nl-NL" sz="1800" dirty="0" err="1"/>
              <a:t>Muskens</a:t>
            </a:r>
            <a:r>
              <a:rPr lang="nl-NL" sz="1800" dirty="0"/>
              <a:t>. 2010. An </a:t>
            </a:r>
            <a:r>
              <a:rPr lang="nl-NL" sz="1800" dirty="0" err="1"/>
              <a:t>analytic</a:t>
            </a:r>
            <a:r>
              <a:rPr lang="nl-NL" sz="1800" dirty="0"/>
              <a:t> tableau system </a:t>
            </a:r>
            <a:r>
              <a:rPr lang="nl-NL" sz="1800" dirty="0" err="1"/>
              <a:t>for</a:t>
            </a:r>
            <a:r>
              <a:rPr lang="nl-NL" sz="1800" dirty="0"/>
              <a:t> </a:t>
            </a:r>
            <a:r>
              <a:rPr lang="nl-NL" sz="1800" dirty="0" err="1"/>
              <a:t>natural</a:t>
            </a:r>
            <a:r>
              <a:rPr lang="nl-NL" sz="1800" dirty="0"/>
              <a:t> logic. In Maria </a:t>
            </a:r>
            <a:r>
              <a:rPr lang="nl-NL" sz="1800" dirty="0" err="1"/>
              <a:t>Aloni</a:t>
            </a:r>
            <a:r>
              <a:rPr lang="nl-NL" sz="1800" dirty="0"/>
              <a:t>, Harald Bastiaanse, </a:t>
            </a:r>
            <a:r>
              <a:rPr lang="nl-NL" sz="1800" dirty="0" err="1"/>
              <a:t>Tikitu</a:t>
            </a:r>
            <a:r>
              <a:rPr lang="nl-NL" sz="1800" dirty="0"/>
              <a:t> de Jager, </a:t>
            </a:r>
            <a:r>
              <a:rPr lang="nl-NL" sz="1800" dirty="0" err="1"/>
              <a:t>and</a:t>
            </a:r>
            <a:r>
              <a:rPr lang="nl-NL" sz="1800" dirty="0"/>
              <a:t> Katrin Schulz, editors, Logic, Language </a:t>
            </a:r>
            <a:r>
              <a:rPr lang="nl-NL" sz="1800" dirty="0" err="1"/>
              <a:t>and</a:t>
            </a:r>
            <a:r>
              <a:rPr lang="nl-NL" sz="1800" dirty="0"/>
              <a:t> </a:t>
            </a:r>
            <a:r>
              <a:rPr lang="nl-NL" sz="1800" dirty="0" err="1"/>
              <a:t>Meaning</a:t>
            </a:r>
            <a:r>
              <a:rPr lang="nl-NL" sz="1800" dirty="0"/>
              <a:t>, volume 6042 of LNCS, pages 104–113.</a:t>
            </a:r>
          </a:p>
          <a:p>
            <a:r>
              <a:rPr lang="nl-NL" sz="1800"/>
              <a:t>Hitomi </a:t>
            </a:r>
            <a:r>
              <a:rPr lang="nl-NL" sz="1800" dirty="0" err="1"/>
              <a:t>Yanaka</a:t>
            </a:r>
            <a:r>
              <a:rPr lang="nl-NL" sz="1800" dirty="0"/>
              <a:t>, </a:t>
            </a:r>
            <a:r>
              <a:rPr lang="nl-NL" sz="1800" dirty="0" err="1"/>
              <a:t>Koji</a:t>
            </a:r>
            <a:r>
              <a:rPr lang="nl-NL" sz="1800" dirty="0"/>
              <a:t> </a:t>
            </a:r>
            <a:r>
              <a:rPr lang="nl-NL" sz="1800" dirty="0" err="1"/>
              <a:t>Mineshima</a:t>
            </a:r>
            <a:r>
              <a:rPr lang="nl-NL" sz="1800" dirty="0"/>
              <a:t>, </a:t>
            </a:r>
            <a:r>
              <a:rPr lang="nl-NL" sz="1800" dirty="0" err="1"/>
              <a:t>Pascual</a:t>
            </a:r>
            <a:r>
              <a:rPr lang="nl-NL" sz="1800" dirty="0"/>
              <a:t> </a:t>
            </a:r>
            <a:r>
              <a:rPr lang="nl-NL" sz="1800" dirty="0" err="1"/>
              <a:t>MartınezGomez</a:t>
            </a:r>
            <a:r>
              <a:rPr lang="nl-NL" sz="1800" dirty="0"/>
              <a:t>, </a:t>
            </a:r>
            <a:r>
              <a:rPr lang="nl-NL" sz="1800" dirty="0" err="1"/>
              <a:t>and</a:t>
            </a:r>
            <a:r>
              <a:rPr lang="nl-NL" sz="1800" dirty="0"/>
              <a:t> </a:t>
            </a:r>
            <a:r>
              <a:rPr lang="nl-NL" sz="1800" dirty="0" err="1"/>
              <a:t>Daisuke</a:t>
            </a:r>
            <a:r>
              <a:rPr lang="nl-NL" sz="1800" dirty="0"/>
              <a:t> </a:t>
            </a:r>
            <a:r>
              <a:rPr lang="nl-NL" sz="1800" dirty="0" err="1"/>
              <a:t>Bekki</a:t>
            </a:r>
            <a:r>
              <a:rPr lang="nl-NL" sz="1800" dirty="0"/>
              <a:t>. 2018. </a:t>
            </a:r>
            <a:r>
              <a:rPr lang="nl-NL" sz="1800" dirty="0" err="1"/>
              <a:t>Acquisition</a:t>
            </a:r>
            <a:r>
              <a:rPr lang="nl-NL" sz="1800" dirty="0"/>
              <a:t> of </a:t>
            </a:r>
            <a:r>
              <a:rPr lang="nl-NL" sz="1800" dirty="0" err="1"/>
              <a:t>phrase</a:t>
            </a:r>
            <a:r>
              <a:rPr lang="nl-NL" sz="1800" dirty="0"/>
              <a:t> </a:t>
            </a:r>
            <a:r>
              <a:rPr lang="nl-NL" sz="1800" dirty="0" err="1"/>
              <a:t>correspondences</a:t>
            </a:r>
            <a:r>
              <a:rPr lang="nl-NL" sz="1800" dirty="0"/>
              <a:t> </a:t>
            </a:r>
            <a:r>
              <a:rPr lang="nl-NL" sz="1800" dirty="0" err="1"/>
              <a:t>using</a:t>
            </a:r>
            <a:r>
              <a:rPr lang="nl-NL" sz="1800" dirty="0"/>
              <a:t> </a:t>
            </a:r>
            <a:r>
              <a:rPr lang="nl-NL" sz="1800" dirty="0" err="1"/>
              <a:t>natural</a:t>
            </a:r>
            <a:r>
              <a:rPr lang="nl-NL" sz="1800" dirty="0"/>
              <a:t> </a:t>
            </a:r>
            <a:r>
              <a:rPr lang="nl-NL" sz="1800" dirty="0" err="1"/>
              <a:t>deduction</a:t>
            </a:r>
            <a:r>
              <a:rPr lang="nl-NL" sz="1800" dirty="0"/>
              <a:t> </a:t>
            </a:r>
            <a:r>
              <a:rPr lang="nl-NL" sz="1800" dirty="0" err="1"/>
              <a:t>proofs</a:t>
            </a:r>
            <a:r>
              <a:rPr lang="nl-NL" sz="1800" dirty="0"/>
              <a:t>. NAACL.</a:t>
            </a:r>
          </a:p>
          <a:p>
            <a:r>
              <a:rPr lang="en-US" sz="1800" dirty="0"/>
              <a:t>Alonzo Church. 1940. A formulation of the simple theory of types. </a:t>
            </a:r>
            <a:r>
              <a:rPr lang="en-US" sz="1800" dirty="0" err="1"/>
              <a:t>Jurnal</a:t>
            </a:r>
            <a:r>
              <a:rPr lang="en-US" sz="1800" dirty="0"/>
              <a:t> of Symbolic Logic, 5(2).</a:t>
            </a:r>
          </a:p>
          <a:p>
            <a:r>
              <a:rPr lang="it-IT" sz="1800"/>
              <a:t>Richard </a:t>
            </a:r>
            <a:r>
              <a:rPr lang="it-IT" sz="1800" dirty="0"/>
              <a:t>Montague. 1970. English </a:t>
            </a:r>
            <a:r>
              <a:rPr lang="it-IT" sz="1800" dirty="0" err="1"/>
              <a:t>as</a:t>
            </a:r>
            <a:r>
              <a:rPr lang="it-IT" sz="1800" dirty="0"/>
              <a:t> a </a:t>
            </a:r>
            <a:r>
              <a:rPr lang="it-IT" sz="1800" dirty="0" err="1"/>
              <a:t>formal</a:t>
            </a:r>
            <a:r>
              <a:rPr lang="it-IT" sz="1800" dirty="0"/>
              <a:t> </a:t>
            </a:r>
            <a:r>
              <a:rPr lang="it-IT" sz="1800" dirty="0" err="1"/>
              <a:t>language</a:t>
            </a:r>
            <a:r>
              <a:rPr lang="it-IT" sz="1800" dirty="0"/>
              <a:t>. In Bruno et al. (</a:t>
            </a:r>
            <a:r>
              <a:rPr lang="it-IT" sz="1800" dirty="0" err="1"/>
              <a:t>eds</a:t>
            </a:r>
            <a:r>
              <a:rPr lang="it-IT" sz="1800" dirty="0"/>
              <a:t>.) In Visentini, editor, Linguaggi nella </a:t>
            </a:r>
            <a:r>
              <a:rPr lang="it-IT" sz="1800" dirty="0" err="1"/>
              <a:t>societa</a:t>
            </a:r>
            <a:r>
              <a:rPr lang="it-IT" sz="1800" dirty="0"/>
              <a:t> e nella tecnica. Milan: Edizioni di </a:t>
            </a:r>
            <a:r>
              <a:rPr lang="it-IT" sz="1800"/>
              <a:t>Co-munita.</a:t>
            </a:r>
            <a:endParaRPr lang="it-IT" sz="1800"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References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27</a:t>
            </a:fld>
            <a:endParaRPr lang="nl-NL" dirty="0"/>
          </a:p>
        </p:txBody>
      </p:sp>
    </p:spTree>
    <p:extLst>
      <p:ext uri="{BB962C8B-B14F-4D97-AF65-F5344CB8AC3E}">
        <p14:creationId xmlns:p14="http://schemas.microsoft.com/office/powerpoint/2010/main" val="52736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Attribution</a:t>
            </a:r>
            <a:endParaRPr lang="nl-NL" dirty="0"/>
          </a:p>
        </p:txBody>
      </p:sp>
      <p:sp>
        <p:nvSpPr>
          <p:cNvPr id="3" name="Content Placeholder 2"/>
          <p:cNvSpPr>
            <a:spLocks noGrp="1"/>
          </p:cNvSpPr>
          <p:nvPr>
            <p:ph idx="1"/>
          </p:nvPr>
        </p:nvSpPr>
        <p:spPr/>
        <p:txBody>
          <a:bodyPr>
            <a:normAutofit/>
          </a:bodyPr>
          <a:lstStyle/>
          <a:p>
            <a:pPr>
              <a:lnSpc>
                <a:spcPct val="100000"/>
              </a:lnSpc>
            </a:pPr>
            <a:r>
              <a:rPr lang="en-US" dirty="0"/>
              <a:t>Free Icons from the Streamline Icons Pack: </a:t>
            </a:r>
            <a:br>
              <a:rPr lang="en-US" dirty="0"/>
            </a:br>
            <a:r>
              <a:rPr lang="en-US" dirty="0">
                <a:hlinkClick r:id="rId2"/>
              </a:rPr>
              <a:t>ttps://streamlineicons.com</a:t>
            </a:r>
            <a:r>
              <a:rPr lang="en-US" dirty="0"/>
              <a:t> </a:t>
            </a:r>
          </a:p>
          <a:p>
            <a:pPr>
              <a:lnSpc>
                <a:spcPct val="100000"/>
              </a:lnSpc>
              <a:spcBef>
                <a:spcPts val="1800"/>
              </a:spcBef>
            </a:pPr>
            <a:r>
              <a:rPr lang="en-US" dirty="0"/>
              <a:t>Most of the </a:t>
            </a:r>
            <a:r>
              <a:rPr lang="en-US" dirty="0" err="1"/>
              <a:t>cliparts</a:t>
            </a:r>
            <a:r>
              <a:rPr lang="en-US" dirty="0"/>
              <a:t> are take from: </a:t>
            </a:r>
            <a:r>
              <a:rPr lang="en-US" dirty="0">
                <a:hlinkClick r:id="rId3"/>
              </a:rPr>
              <a:t>https://pixabay.com</a:t>
            </a:r>
            <a:r>
              <a:rPr lang="en-US" dirty="0"/>
              <a:t> </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References</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28</a:t>
            </a:fld>
            <a:endParaRPr lang="nl-NL" dirty="0"/>
          </a:p>
        </p:txBody>
      </p:sp>
      <p:pic>
        <p:nvPicPr>
          <p:cNvPr id="7" name="Picture 6"/>
          <p:cNvPicPr>
            <a:picLocks noChangeAspect="1"/>
          </p:cNvPicPr>
          <p:nvPr/>
        </p:nvPicPr>
        <p:blipFill>
          <a:blip r:embed="rId4"/>
          <a:stretch>
            <a:fillRect/>
          </a:stretch>
        </p:blipFill>
        <p:spPr>
          <a:xfrm>
            <a:off x="9178252" y="2188442"/>
            <a:ext cx="2369896" cy="828313"/>
          </a:xfrm>
          <a:prstGeom prst="rect">
            <a:avLst/>
          </a:prstGeom>
        </p:spPr>
      </p:pic>
      <p:pic>
        <p:nvPicPr>
          <p:cNvPr id="8" name="Picture 7"/>
          <p:cNvPicPr>
            <a:picLocks noChangeAspect="1"/>
          </p:cNvPicPr>
          <p:nvPr/>
        </p:nvPicPr>
        <p:blipFill>
          <a:blip r:embed="rId5"/>
          <a:stretch>
            <a:fillRect/>
          </a:stretch>
        </p:blipFill>
        <p:spPr>
          <a:xfrm>
            <a:off x="7409511" y="1373391"/>
            <a:ext cx="2878293" cy="77616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027" y="2992539"/>
            <a:ext cx="1319043" cy="98928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672" y="3980029"/>
            <a:ext cx="785612" cy="78561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951" y="4874717"/>
            <a:ext cx="788650" cy="628291"/>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5951" y="5589947"/>
            <a:ext cx="737004" cy="737004"/>
          </a:xfrm>
          <a:prstGeom prst="rect">
            <a:avLst/>
          </a:prstGeom>
        </p:spPr>
      </p:pic>
      <p:sp>
        <p:nvSpPr>
          <p:cNvPr id="17" name="Rectangle 16"/>
          <p:cNvSpPr/>
          <p:nvPr/>
        </p:nvSpPr>
        <p:spPr>
          <a:xfrm>
            <a:off x="2203043" y="5814323"/>
            <a:ext cx="4062651" cy="369332"/>
          </a:xfrm>
          <a:prstGeom prst="rect">
            <a:avLst/>
          </a:prstGeom>
        </p:spPr>
        <p:txBody>
          <a:bodyPr wrap="none">
            <a:spAutoFit/>
          </a:bodyPr>
          <a:lstStyle/>
          <a:p>
            <a:r>
              <a:rPr lang="nl-NL" dirty="0">
                <a:hlinkClick r:id="rId10"/>
              </a:rPr>
              <a:t>https://freesvg.org/img/hand-pencil.png</a:t>
            </a:r>
            <a:r>
              <a:rPr lang="nl-NL" dirty="0"/>
              <a:t> </a:t>
            </a:r>
          </a:p>
        </p:txBody>
      </p:sp>
      <p:sp>
        <p:nvSpPr>
          <p:cNvPr id="18" name="Rectangle 17"/>
          <p:cNvSpPr/>
          <p:nvPr/>
        </p:nvSpPr>
        <p:spPr>
          <a:xfrm>
            <a:off x="2203043" y="5003879"/>
            <a:ext cx="5770234" cy="369332"/>
          </a:xfrm>
          <a:prstGeom prst="rect">
            <a:avLst/>
          </a:prstGeom>
        </p:spPr>
        <p:txBody>
          <a:bodyPr wrap="none">
            <a:spAutoFit/>
          </a:bodyPr>
          <a:lstStyle/>
          <a:p>
            <a:r>
              <a:rPr lang="nl-NL" dirty="0">
                <a:hlinkClick r:id="rId11"/>
              </a:rPr>
              <a:t>https://pngimg.com/uploads/sparrow/sparrow_PNG26.png</a:t>
            </a:r>
            <a:endParaRPr lang="nl-NL" dirty="0"/>
          </a:p>
        </p:txBody>
      </p:sp>
      <p:sp>
        <p:nvSpPr>
          <p:cNvPr id="19" name="Rectangle 18"/>
          <p:cNvSpPr/>
          <p:nvPr/>
        </p:nvSpPr>
        <p:spPr>
          <a:xfrm>
            <a:off x="2203043" y="4045512"/>
            <a:ext cx="7961527" cy="646331"/>
          </a:xfrm>
          <a:prstGeom prst="rect">
            <a:avLst/>
          </a:prstGeom>
        </p:spPr>
        <p:txBody>
          <a:bodyPr wrap="square">
            <a:spAutoFit/>
          </a:bodyPr>
          <a:lstStyle/>
          <a:p>
            <a:r>
              <a:rPr lang="nl-NL" dirty="0">
                <a:hlinkClick r:id="rId12"/>
              </a:rPr>
              <a:t>https://encrypted-tbn0.gstatic.com/images?q=tbn:ANd9GcT0oYysClFwZIg9E8sbT-0QoKnrO58nShr4_IMOVr24dwgsD_GN&amp;s</a:t>
            </a:r>
            <a:r>
              <a:rPr lang="nl-NL" dirty="0"/>
              <a:t> </a:t>
            </a:r>
          </a:p>
        </p:txBody>
      </p:sp>
      <p:sp>
        <p:nvSpPr>
          <p:cNvPr id="20" name="Rectangle 19"/>
          <p:cNvSpPr/>
          <p:nvPr/>
        </p:nvSpPr>
        <p:spPr>
          <a:xfrm>
            <a:off x="2203043" y="3381525"/>
            <a:ext cx="8918335" cy="369332"/>
          </a:xfrm>
          <a:prstGeom prst="rect">
            <a:avLst/>
          </a:prstGeom>
        </p:spPr>
        <p:txBody>
          <a:bodyPr wrap="square">
            <a:spAutoFit/>
          </a:bodyPr>
          <a:lstStyle/>
          <a:p>
            <a:r>
              <a:rPr lang="nl-NL" dirty="0">
                <a:hlinkClick r:id="rId13"/>
              </a:rPr>
              <a:t>https://giphy.com/gifs/research-madebydot-gifathon-26FPC5oAdfeFPkQQE</a:t>
            </a:r>
            <a:r>
              <a:rPr lang="nl-NL" dirty="0"/>
              <a:t> </a:t>
            </a:r>
          </a:p>
        </p:txBody>
      </p:sp>
    </p:spTree>
    <p:extLst>
      <p:ext uri="{BB962C8B-B14F-4D97-AF65-F5344CB8AC3E}">
        <p14:creationId xmlns:p14="http://schemas.microsoft.com/office/powerpoint/2010/main" val="183799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crafted rules</a:t>
            </a:r>
            <a:endParaRPr lang="nl-NL" dirty="0"/>
          </a:p>
        </p:txBody>
      </p:sp>
      <p:sp>
        <p:nvSpPr>
          <p:cNvPr id="3" name="Content Placeholder 2"/>
          <p:cNvSpPr>
            <a:spLocks noGrp="1"/>
          </p:cNvSpPr>
          <p:nvPr>
            <p:ph idx="1"/>
          </p:nvPr>
        </p:nvSpPr>
        <p:spPr>
          <a:xfrm>
            <a:off x="838200" y="1471089"/>
            <a:ext cx="10698126" cy="1318181"/>
          </a:xfrm>
        </p:spPr>
        <p:txBody>
          <a:bodyPr wrap="square">
            <a:spAutoFit/>
          </a:bodyPr>
          <a:lstStyle/>
          <a:p>
            <a:pPr marL="358775" indent="0">
              <a:lnSpc>
                <a:spcPct val="150000"/>
              </a:lnSpc>
              <a:buNone/>
            </a:pPr>
            <a:r>
              <a:rPr lang="en-US" dirty="0"/>
              <a:t>During the adaptation to the SICK-trial, missing lexical knowledge was added by hand:</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Learning 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2</a:t>
            </a:fld>
            <a:endParaRPr lang="nl-NL" dirty="0"/>
          </a:p>
        </p:txBody>
      </p:sp>
      <p:grpSp>
        <p:nvGrpSpPr>
          <p:cNvPr id="10" name="Group 9"/>
          <p:cNvGrpSpPr/>
          <p:nvPr/>
        </p:nvGrpSpPr>
        <p:grpSpPr>
          <a:xfrm>
            <a:off x="4759683" y="2130179"/>
            <a:ext cx="4079127" cy="4258839"/>
            <a:chOff x="6694809" y="2227283"/>
            <a:chExt cx="4079127" cy="4258839"/>
          </a:xfrm>
        </p:grpSpPr>
        <p:sp>
          <p:nvSpPr>
            <p:cNvPr id="9" name="Rounded Rectangular Callout 8"/>
            <p:cNvSpPr/>
            <p:nvPr/>
          </p:nvSpPr>
          <p:spPr>
            <a:xfrm>
              <a:off x="6995402" y="2232651"/>
              <a:ext cx="1091878" cy="1001837"/>
            </a:xfrm>
            <a:prstGeom prst="wedgeRoundRectCallout">
              <a:avLst>
                <a:gd name="adj1" fmla="val -171818"/>
                <a:gd name="adj2" fmla="val -11093"/>
                <a:gd name="adj3" fmla="val 16667"/>
              </a:avLst>
            </a:prstGeom>
            <a:solidFill>
              <a:srgbClr val="2D30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r="8081"/>
            <a:stretch/>
          </p:blipFill>
          <p:spPr>
            <a:xfrm>
              <a:off x="6694809" y="2227283"/>
              <a:ext cx="3818768" cy="425883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8618" y="4376135"/>
              <a:ext cx="1425318" cy="1425318"/>
            </a:xfrm>
            <a:prstGeom prst="rect">
              <a:avLst/>
            </a:prstGeom>
          </p:spPr>
        </p:pic>
      </p:grpSp>
      <p:pic>
        <p:nvPicPr>
          <p:cNvPr id="16" name="Picture 15">
            <a:extLst>
              <a:ext uri="{FF2B5EF4-FFF2-40B4-BE49-F238E27FC236}">
                <a16:creationId xmlns:a16="http://schemas.microsoft.com/office/drawing/2014/main" id="{B3A893D5-BFB2-4C66-84AD-542E999034F9}"/>
              </a:ext>
            </a:extLst>
          </p:cNvPr>
          <p:cNvPicPr>
            <a:picLocks noChangeAspect="1"/>
          </p:cNvPicPr>
          <p:nvPr/>
        </p:nvPicPr>
        <p:blipFill>
          <a:blip r:embed="rId4"/>
          <a:stretch>
            <a:fillRect/>
          </a:stretch>
        </p:blipFill>
        <p:spPr>
          <a:xfrm>
            <a:off x="1750422" y="3580613"/>
            <a:ext cx="1866667" cy="1676190"/>
          </a:xfrm>
          <a:prstGeom prst="rect">
            <a:avLst/>
          </a:prstGeom>
        </p:spPr>
      </p:pic>
    </p:spTree>
    <p:extLst>
      <p:ext uri="{BB962C8B-B14F-4D97-AF65-F5344CB8AC3E}">
        <p14:creationId xmlns:p14="http://schemas.microsoft.com/office/powerpoint/2010/main" val="65475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3"/>
            <a:ext cx="11353800" cy="845366"/>
          </a:xfrm>
        </p:spPr>
        <p:txBody>
          <a:bodyPr>
            <a:normAutofit/>
          </a:bodyPr>
          <a:lstStyle/>
          <a:p>
            <a:r>
              <a:rPr lang="en-US" dirty="0"/>
              <a:t>Approaches to NLI</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Learning </a:t>
            </a:r>
            <a:r>
              <a:rPr lang="en-US" dirty="0"/>
              <a:t>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3</a:t>
            </a:fld>
            <a:endParaRPr lang="nl-NL"/>
          </a:p>
        </p:txBody>
      </p:sp>
      <p:sp>
        <p:nvSpPr>
          <p:cNvPr id="16" name="TextBox 15"/>
          <p:cNvSpPr txBox="1"/>
          <p:nvPr/>
        </p:nvSpPr>
        <p:spPr>
          <a:xfrm>
            <a:off x="380549" y="1001858"/>
            <a:ext cx="4357706" cy="646331"/>
          </a:xfrm>
          <a:prstGeom prst="rect">
            <a:avLst/>
          </a:prstGeom>
          <a:noFill/>
        </p:spPr>
        <p:txBody>
          <a:bodyPr wrap="square" rtlCol="0">
            <a:spAutoFit/>
          </a:bodyPr>
          <a:lstStyle/>
          <a:p>
            <a:r>
              <a:rPr lang="en-US" sz="3600" b="1" dirty="0">
                <a:solidFill>
                  <a:srgbClr val="C00000"/>
                </a:solidFill>
              </a:rPr>
              <a:t>Reasoning with Logic</a:t>
            </a:r>
            <a:endParaRPr lang="nl-NL" sz="3600" b="1" dirty="0">
              <a:solidFill>
                <a:srgbClr val="C00000"/>
              </a:solidFill>
            </a:endParaRPr>
          </a:p>
        </p:txBody>
      </p:sp>
      <p:sp>
        <p:nvSpPr>
          <p:cNvPr id="17" name="TextBox 16"/>
          <p:cNvSpPr txBox="1"/>
          <p:nvPr/>
        </p:nvSpPr>
        <p:spPr>
          <a:xfrm>
            <a:off x="8456680" y="1001857"/>
            <a:ext cx="3134810" cy="646331"/>
          </a:xfrm>
          <a:prstGeom prst="rect">
            <a:avLst/>
          </a:prstGeom>
          <a:noFill/>
        </p:spPr>
        <p:txBody>
          <a:bodyPr wrap="square" rtlCol="0">
            <a:spAutoFit/>
          </a:bodyPr>
          <a:lstStyle/>
          <a:p>
            <a:r>
              <a:rPr lang="en-US" sz="3600" b="1" dirty="0">
                <a:solidFill>
                  <a:srgbClr val="C00000"/>
                </a:solidFill>
              </a:rPr>
              <a:t>Deep Learning</a:t>
            </a:r>
            <a:endParaRPr lang="nl-NL" sz="3600" b="1" dirty="0">
              <a:solidFill>
                <a:srgbClr val="C00000"/>
              </a:solidFill>
            </a:endParaRPr>
          </a:p>
        </p:txBody>
      </p:sp>
      <p:sp>
        <p:nvSpPr>
          <p:cNvPr id="18" name="NLI triangle"/>
          <p:cNvSpPr/>
          <p:nvPr/>
        </p:nvSpPr>
        <p:spPr>
          <a:xfrm>
            <a:off x="5467918" y="5153998"/>
            <a:ext cx="1576253" cy="983848"/>
          </a:xfrm>
          <a:prstGeom prst="triangl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a:solidFill>
                  <a:schemeClr val="tx1"/>
                </a:solidFill>
              </a:rPr>
              <a:t>NLI</a:t>
            </a:r>
            <a:endParaRPr lang="nl-NL" sz="3200" b="1" dirty="0">
              <a:solidFill>
                <a:schemeClr val="tx1"/>
              </a:solidFill>
            </a:endParaRPr>
          </a:p>
        </p:txBody>
      </p:sp>
      <p:grpSp>
        <p:nvGrpSpPr>
          <p:cNvPr id="22" name="scale"/>
          <p:cNvGrpSpPr/>
          <p:nvPr/>
        </p:nvGrpSpPr>
        <p:grpSpPr>
          <a:xfrm>
            <a:off x="660723" y="3896362"/>
            <a:ext cx="11190641" cy="1227332"/>
            <a:chOff x="688684" y="3842795"/>
            <a:chExt cx="11190641" cy="1227332"/>
          </a:xfrm>
        </p:grpSpPr>
        <p:sp>
          <p:nvSpPr>
            <p:cNvPr id="19" name="Rectangle 18"/>
            <p:cNvSpPr/>
            <p:nvPr/>
          </p:nvSpPr>
          <p:spPr>
            <a:xfrm>
              <a:off x="1775665" y="4850208"/>
              <a:ext cx="9016679" cy="21991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0" name="Block Arc 19"/>
            <p:cNvSpPr/>
            <p:nvPr/>
          </p:nvSpPr>
          <p:spPr>
            <a:xfrm rot="10800000">
              <a:off x="688684" y="3842795"/>
              <a:ext cx="2257063" cy="1227332"/>
            </a:xfrm>
            <a:prstGeom prst="blockArc">
              <a:avLst>
                <a:gd name="adj1" fmla="val 10800000"/>
                <a:gd name="adj2" fmla="val 171745"/>
                <a:gd name="adj3" fmla="val 17656"/>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1" name="Block Arc 20"/>
            <p:cNvSpPr/>
            <p:nvPr/>
          </p:nvSpPr>
          <p:spPr>
            <a:xfrm rot="10800000">
              <a:off x="9622262" y="3842795"/>
              <a:ext cx="2257063" cy="1227332"/>
            </a:xfrm>
            <a:prstGeom prst="blockArc">
              <a:avLst>
                <a:gd name="adj1" fmla="val 10800000"/>
                <a:gd name="adj2" fmla="val 171745"/>
                <a:gd name="adj3" fmla="val 17656"/>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sp>
        <p:nvSpPr>
          <p:cNvPr id="23" name="complex reasoning"/>
          <p:cNvSpPr txBox="1"/>
          <p:nvPr/>
        </p:nvSpPr>
        <p:spPr>
          <a:xfrm rot="828653">
            <a:off x="443965" y="2240717"/>
            <a:ext cx="1645772" cy="856044"/>
          </a:xfrm>
          <a:prstGeom prst="roundRect">
            <a:avLst/>
          </a:prstGeom>
          <a:solidFill>
            <a:schemeClr val="accent2">
              <a:lumMod val="60000"/>
              <a:lumOff val="40000"/>
            </a:schemeClr>
          </a:solid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nSpc>
                <a:spcPct val="80000"/>
              </a:lnSpc>
            </a:pPr>
            <a:r>
              <a:rPr lang="en-US" sz="2800" b="1" dirty="0"/>
              <a:t>Complex</a:t>
            </a:r>
          </a:p>
          <a:p>
            <a:pPr>
              <a:lnSpc>
                <a:spcPct val="80000"/>
              </a:lnSpc>
            </a:pPr>
            <a:r>
              <a:rPr lang="en-US" sz="2800" b="1" dirty="0"/>
              <a:t>reasoning</a:t>
            </a:r>
            <a:endParaRPr lang="nl-NL" sz="2800" b="1" dirty="0"/>
          </a:p>
        </p:txBody>
      </p:sp>
      <p:sp>
        <p:nvSpPr>
          <p:cNvPr id="24" name="interpretability"/>
          <p:cNvSpPr txBox="1"/>
          <p:nvPr/>
        </p:nvSpPr>
        <p:spPr>
          <a:xfrm rot="2326759">
            <a:off x="573356" y="2555984"/>
            <a:ext cx="2499864" cy="507902"/>
          </a:xfrm>
          <a:prstGeom prst="roundRect">
            <a:avLst/>
          </a:prstGeom>
          <a:solidFill>
            <a:schemeClr val="accent2">
              <a:lumMod val="60000"/>
              <a:lumOff val="40000"/>
            </a:schemeClr>
          </a:solid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nSpc>
                <a:spcPct val="70000"/>
              </a:lnSpc>
            </a:pPr>
            <a:r>
              <a:rPr lang="en-US" sz="2800" b="1" dirty="0"/>
              <a:t>Interpretability</a:t>
            </a:r>
            <a:endParaRPr lang="nl-NL" sz="2800" b="1" dirty="0"/>
          </a:p>
        </p:txBody>
      </p:sp>
      <p:sp>
        <p:nvSpPr>
          <p:cNvPr id="25" name="learning from data"/>
          <p:cNvSpPr txBox="1"/>
          <p:nvPr/>
        </p:nvSpPr>
        <p:spPr>
          <a:xfrm rot="478914">
            <a:off x="8428170" y="1185349"/>
            <a:ext cx="3304896" cy="1934420"/>
          </a:xfrm>
          <a:prstGeom prst="roundRect">
            <a:avLst/>
          </a:prstGeom>
          <a:solidFill>
            <a:schemeClr val="accent2">
              <a:lumMod val="60000"/>
              <a:lumOff val="40000"/>
            </a:schemeClr>
          </a:solid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marL="363538" indent="-190500">
              <a:lnSpc>
                <a:spcPct val="80000"/>
              </a:lnSpc>
            </a:pPr>
            <a:r>
              <a:rPr lang="en-US" sz="2800" b="1" dirty="0"/>
              <a:t>Learn from Data</a:t>
            </a:r>
          </a:p>
          <a:p>
            <a:pPr marL="363538" indent="-190500">
              <a:lnSpc>
                <a:spcPct val="80000"/>
              </a:lnSpc>
              <a:buFont typeface="Arial" panose="020B0604020202020204" pitchFamily="34" charset="0"/>
              <a:buChar char="•"/>
            </a:pPr>
            <a:r>
              <a:rPr lang="en-US" sz="2200" dirty="0"/>
              <a:t>robust</a:t>
            </a:r>
          </a:p>
          <a:p>
            <a:pPr marL="363538" indent="-190500">
              <a:lnSpc>
                <a:spcPct val="80000"/>
              </a:lnSpc>
              <a:buFont typeface="Arial" panose="020B0604020202020204" pitchFamily="34" charset="0"/>
              <a:buChar char="•"/>
            </a:pPr>
            <a:r>
              <a:rPr lang="en-US" sz="2200" dirty="0"/>
              <a:t>scalable</a:t>
            </a:r>
          </a:p>
          <a:p>
            <a:pPr marL="363538" indent="-190500">
              <a:lnSpc>
                <a:spcPct val="80000"/>
              </a:lnSpc>
              <a:buFont typeface="Arial" panose="020B0604020202020204" pitchFamily="34" charset="0"/>
              <a:buChar char="•"/>
            </a:pPr>
            <a:r>
              <a:rPr lang="en-US" sz="2200" dirty="0"/>
              <a:t>easy to deploy</a:t>
            </a:r>
          </a:p>
          <a:p>
            <a:pPr marL="363538" indent="-190500">
              <a:lnSpc>
                <a:spcPct val="80000"/>
              </a:lnSpc>
              <a:buFont typeface="Arial" panose="020B0604020202020204" pitchFamily="34" charset="0"/>
              <a:buChar char="•"/>
            </a:pPr>
            <a:r>
              <a:rPr lang="en-US" sz="2200" dirty="0"/>
              <a:t>no semanticists</a:t>
            </a:r>
            <a:endParaRPr lang="nl-NL" sz="2200" dirty="0"/>
          </a:p>
        </p:txBody>
      </p:sp>
      <p:cxnSp>
        <p:nvCxnSpPr>
          <p:cNvPr id="30" name="Straight Connector 29" hidden="1"/>
          <p:cNvCxnSpPr/>
          <p:nvPr/>
        </p:nvCxnSpPr>
        <p:spPr>
          <a:xfrm>
            <a:off x="791739" y="5526000"/>
            <a:ext cx="3872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p:nvCxnSpPr>
        <p:spPr>
          <a:xfrm>
            <a:off x="804241" y="5133833"/>
            <a:ext cx="3872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p:nvCxnSpPr>
        <p:spPr>
          <a:xfrm>
            <a:off x="-134478" y="5293984"/>
            <a:ext cx="38727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hidden="1"/>
          <p:cNvCxnSpPr/>
          <p:nvPr/>
        </p:nvCxnSpPr>
        <p:spPr>
          <a:xfrm>
            <a:off x="-134478" y="5689601"/>
            <a:ext cx="38727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hidden="1"/>
          <p:cNvCxnSpPr/>
          <p:nvPr/>
        </p:nvCxnSpPr>
        <p:spPr>
          <a:xfrm>
            <a:off x="-108034" y="5936134"/>
            <a:ext cx="38727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Connector 36" hidden="1"/>
          <p:cNvCxnSpPr/>
          <p:nvPr/>
        </p:nvCxnSpPr>
        <p:spPr>
          <a:xfrm>
            <a:off x="944139" y="5774400"/>
            <a:ext cx="3872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p:nvCxnSpPr>
        <p:spPr>
          <a:xfrm>
            <a:off x="8666328" y="3886896"/>
            <a:ext cx="331640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hidden="1"/>
          <p:cNvCxnSpPr/>
          <p:nvPr/>
        </p:nvCxnSpPr>
        <p:spPr>
          <a:xfrm>
            <a:off x="7718737" y="4398251"/>
            <a:ext cx="3872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a:off x="7978611" y="5683413"/>
            <a:ext cx="3872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a:off x="8534958" y="5569200"/>
            <a:ext cx="331640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hidden="1"/>
          <p:cNvCxnSpPr/>
          <p:nvPr/>
        </p:nvCxnSpPr>
        <p:spPr>
          <a:xfrm>
            <a:off x="202388" y="4531476"/>
            <a:ext cx="3872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a:off x="982587" y="4915892"/>
            <a:ext cx="3872753"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rot="1720557">
            <a:off x="1268193" y="1952741"/>
            <a:ext cx="2101321" cy="845922"/>
          </a:xfrm>
          <a:prstGeom prst="roundRect">
            <a:avLst/>
          </a:prstGeom>
          <a:solidFill>
            <a:srgbClr val="FFC000"/>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nSpc>
                <a:spcPct val="70000"/>
              </a:lnSpc>
            </a:pPr>
            <a:r>
              <a:rPr lang="en-US" sz="2800" b="1" dirty="0">
                <a:solidFill>
                  <a:schemeClr val="dk1"/>
                </a:solidFill>
              </a:rPr>
              <a:t>Learn </a:t>
            </a:r>
            <a:r>
              <a:rPr lang="en-US" sz="2800" b="1" dirty="0"/>
              <a:t>Lexical</a:t>
            </a:r>
          </a:p>
          <a:p>
            <a:pPr>
              <a:lnSpc>
                <a:spcPct val="70000"/>
              </a:lnSpc>
            </a:pPr>
            <a:r>
              <a:rPr lang="en-US" sz="2800" b="1" dirty="0"/>
              <a:t>Knowledge</a:t>
            </a:r>
            <a:endParaRPr lang="nl-NL" sz="2800" b="1" dirty="0">
              <a:solidFill>
                <a:schemeClr val="dk1"/>
              </a:solidFill>
            </a:endParaRPr>
          </a:p>
        </p:txBody>
      </p:sp>
      <mc:AlternateContent xmlns:mc="http://schemas.openxmlformats.org/markup-compatibility/2006" xmlns:a14="http://schemas.microsoft.com/office/drawing/2010/main">
        <mc:Choice Requires="a14">
          <p:sp>
            <p:nvSpPr>
              <p:cNvPr id="48" name="Content Placeholder 2"/>
              <p:cNvSpPr>
                <a:spLocks noGrp="1"/>
              </p:cNvSpPr>
              <p:nvPr>
                <p:ph idx="1"/>
              </p:nvPr>
            </p:nvSpPr>
            <p:spPr>
              <a:xfrm>
                <a:off x="4484087" y="2152559"/>
                <a:ext cx="3205758" cy="2277727"/>
              </a:xfrm>
            </p:spPr>
            <p:txBody>
              <a:bodyPr>
                <a:normAutofit/>
              </a:bodyPr>
              <a:lstStyle/>
              <a:p>
                <a:pPr marL="0" indent="0">
                  <a:buNone/>
                  <a:tabLst>
                    <a:tab pos="715963" algn="l"/>
                  </a:tabLst>
                </a:pPr>
                <a:r>
                  <a:rPr lang="en-US" b="1" dirty="0">
                    <a:solidFill>
                      <a:srgbClr val="0070C0"/>
                    </a:solidFill>
                  </a:rPr>
                  <a:t>puppy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young dog</a:t>
                </a:r>
              </a:p>
              <a:p>
                <a:pPr marL="0" indent="0">
                  <a:buNone/>
                  <a:tabLst>
                    <a:tab pos="715963" algn="l"/>
                  </a:tabLst>
                </a:pPr>
                <a:r>
                  <a:rPr lang="en-US" b="1" dirty="0">
                    <a:solidFill>
                      <a:srgbClr val="0070C0"/>
                    </a:solidFill>
                  </a:rPr>
                  <a:t>    slice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cut</a:t>
                </a:r>
              </a:p>
              <a:p>
                <a:pPr marL="0" indent="0">
                  <a:buNone/>
                  <a:tabLst>
                    <a:tab pos="715963" algn="l"/>
                  </a:tabLst>
                </a:pPr>
                <a:r>
                  <a:rPr lang="en-US" b="1" dirty="0">
                    <a:solidFill>
                      <a:srgbClr val="0070C0"/>
                    </a:solidFill>
                  </a:rPr>
                  <a:t>  guitar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 </m:t>
                    </m:r>
                  </m:oMath>
                </a14:m>
                <a:r>
                  <a:rPr lang="en-US" b="1" dirty="0">
                    <a:solidFill>
                      <a:srgbClr val="0070C0"/>
                    </a:solidFill>
                  </a:rPr>
                  <a:t>person</a:t>
                </a:r>
              </a:p>
              <a:p>
                <a:pPr marL="0" indent="0">
                  <a:buNone/>
                  <a:tabLst>
                    <a:tab pos="715963" algn="l"/>
                  </a:tabLst>
                </a:pPr>
                <a:r>
                  <a:rPr lang="en-US" b="1" dirty="0">
                    <a:solidFill>
                      <a:srgbClr val="0070C0"/>
                    </a:solidFill>
                  </a:rPr>
                  <a:t> put on </a:t>
                </a:r>
                <a14:m>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take off</a:t>
                </a:r>
                <a:endParaRPr lang="en-US" dirty="0"/>
              </a:p>
            </p:txBody>
          </p:sp>
        </mc:Choice>
        <mc:Fallback xmlns="">
          <p:sp>
            <p:nvSpPr>
              <p:cNvPr id="48" name="Content Placeholder 2"/>
              <p:cNvSpPr>
                <a:spLocks noGrp="1" noRot="1" noChangeAspect="1" noMove="1" noResize="1" noEditPoints="1" noAdjustHandles="1" noChangeArrowheads="1" noChangeShapeType="1" noTextEdit="1"/>
              </p:cNvSpPr>
              <p:nvPr>
                <p:ph idx="1"/>
              </p:nvPr>
            </p:nvSpPr>
            <p:spPr>
              <a:xfrm>
                <a:off x="4484087" y="2152559"/>
                <a:ext cx="3205758" cy="2277727"/>
              </a:xfrm>
              <a:blipFill>
                <a:blip r:embed="rId3"/>
                <a:stretch>
                  <a:fillRect l="-4000" t="-4278"/>
                </a:stretch>
              </a:blipFill>
            </p:spPr>
            <p:txBody>
              <a:bodyPr/>
              <a:lstStyle/>
              <a:p>
                <a:r>
                  <a:rPr lang="en-NL">
                    <a:noFill/>
                  </a:rPr>
                  <a:t> </a:t>
                </a:r>
              </a:p>
            </p:txBody>
          </p:sp>
        </mc:Fallback>
      </mc:AlternateContent>
    </p:spTree>
    <p:extLst>
      <p:ext uri="{BB962C8B-B14F-4D97-AF65-F5344CB8AC3E}">
        <p14:creationId xmlns:p14="http://schemas.microsoft.com/office/powerpoint/2010/main" val="27003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40000" fill="hold" grpId="2" nodeType="clickEffect">
                                  <p:stCondLst>
                                    <p:cond delay="0"/>
                                  </p:stCondLst>
                                  <p:childTnLst>
                                    <p:animMotion origin="layout" path="M 3.75E-6 -3.7037E-7 L 3.75E-6 0.25 " pathEditMode="relative" rAng="0" ptsTypes="AA">
                                      <p:cBhvr>
                                        <p:cTn id="10" dur="500" fill="hold"/>
                                        <p:tgtEl>
                                          <p:spTgt spid="23"/>
                                        </p:tgtEl>
                                        <p:attrNameLst>
                                          <p:attrName>ppt_x</p:attrName>
                                          <p:attrName>ppt_y</p:attrName>
                                        </p:attrNameLst>
                                      </p:cBhvr>
                                      <p:rCtr x="0" y="12500"/>
                                    </p:animMotion>
                                  </p:childTnLst>
                                </p:cTn>
                              </p:par>
                            </p:childTnLst>
                          </p:cTn>
                        </p:par>
                        <p:par>
                          <p:cTn id="11" fill="hold">
                            <p:stCondLst>
                              <p:cond delay="500"/>
                            </p:stCondLst>
                            <p:childTnLst>
                              <p:par>
                                <p:cTn id="12" presetID="42" presetClass="path" presetSubtype="0" fill="hold" grpId="3" nodeType="afterEffect">
                                  <p:stCondLst>
                                    <p:cond delay="0"/>
                                  </p:stCondLst>
                                  <p:childTnLst>
                                    <p:animMotion origin="layout" path="M 3.75E-6 0.25 L 3.75E-6 0.31042 " pathEditMode="relative" rAng="0" ptsTypes="AA">
                                      <p:cBhvr>
                                        <p:cTn id="13" dur="300" fill="hold"/>
                                        <p:tgtEl>
                                          <p:spTgt spid="23"/>
                                        </p:tgtEl>
                                        <p:attrNameLst>
                                          <p:attrName>ppt_x</p:attrName>
                                          <p:attrName>ppt_y</p:attrName>
                                        </p:attrNameLst>
                                      </p:cBhvr>
                                      <p:rCtr x="0" y="3009"/>
                                    </p:animMotion>
                                  </p:childTnLst>
                                </p:cTn>
                              </p:par>
                              <p:par>
                                <p:cTn id="14" presetID="8" presetClass="emph" presetSubtype="0" fill="hold" nodeType="withEffect">
                                  <p:stCondLst>
                                    <p:cond delay="0"/>
                                  </p:stCondLst>
                                  <p:childTnLst>
                                    <p:animRot by="-300000">
                                      <p:cBhvr>
                                        <p:cTn id="15" dur="300" fill="hold"/>
                                        <p:tgtEl>
                                          <p:spTgt spid="2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40000" fill="hold" grpId="2" nodeType="clickEffect">
                                  <p:stCondLst>
                                    <p:cond delay="0"/>
                                  </p:stCondLst>
                                  <p:childTnLst>
                                    <p:animMotion origin="layout" path="M 8.33333E-7 -2.22222E-6 L 8.33333E-7 0.23449 " pathEditMode="relative" rAng="0" ptsTypes="AA">
                                      <p:cBhvr>
                                        <p:cTn id="23" dur="500" fill="hold"/>
                                        <p:tgtEl>
                                          <p:spTgt spid="24"/>
                                        </p:tgtEl>
                                        <p:attrNameLst>
                                          <p:attrName>ppt_x</p:attrName>
                                          <p:attrName>ppt_y</p:attrName>
                                        </p:attrNameLst>
                                      </p:cBhvr>
                                      <p:rCtr x="0" y="11713"/>
                                    </p:animMotion>
                                  </p:childTnLst>
                                </p:cTn>
                              </p:par>
                            </p:childTnLst>
                          </p:cTn>
                        </p:par>
                        <p:par>
                          <p:cTn id="24" fill="hold">
                            <p:stCondLst>
                              <p:cond delay="500"/>
                            </p:stCondLst>
                            <p:childTnLst>
                              <p:par>
                                <p:cTn id="25" presetID="42" presetClass="path" presetSubtype="0" fill="hold" grpId="4" nodeType="afterEffect">
                                  <p:stCondLst>
                                    <p:cond delay="0"/>
                                  </p:stCondLst>
                                  <p:childTnLst>
                                    <p:animMotion origin="layout" path="M 3.75E-6 0.31042 L 3.75E-6 0.34468 " pathEditMode="relative" rAng="0" ptsTypes="AA">
                                      <p:cBhvr>
                                        <p:cTn id="26" dur="300" fill="hold"/>
                                        <p:tgtEl>
                                          <p:spTgt spid="23"/>
                                        </p:tgtEl>
                                        <p:attrNameLst>
                                          <p:attrName>ppt_x</p:attrName>
                                          <p:attrName>ppt_y</p:attrName>
                                        </p:attrNameLst>
                                      </p:cBhvr>
                                      <p:rCtr x="0" y="1713"/>
                                    </p:animMotion>
                                  </p:childTnLst>
                                </p:cTn>
                              </p:par>
                              <p:par>
                                <p:cTn id="27" presetID="42" presetClass="path" presetSubtype="0" fill="hold" grpId="3" nodeType="withEffect">
                                  <p:stCondLst>
                                    <p:cond delay="0"/>
                                  </p:stCondLst>
                                  <p:childTnLst>
                                    <p:animMotion origin="layout" path="M 8.33333E-7 0.23449 L 8.33333E-7 0.26922 " pathEditMode="relative" rAng="0" ptsTypes="AA">
                                      <p:cBhvr>
                                        <p:cTn id="28" dur="300" fill="hold"/>
                                        <p:tgtEl>
                                          <p:spTgt spid="24"/>
                                        </p:tgtEl>
                                        <p:attrNameLst>
                                          <p:attrName>ppt_x</p:attrName>
                                          <p:attrName>ppt_y</p:attrName>
                                        </p:attrNameLst>
                                      </p:cBhvr>
                                      <p:rCtr x="0" y="1736"/>
                                    </p:animMotion>
                                  </p:childTnLst>
                                </p:cTn>
                              </p:par>
                              <p:par>
                                <p:cTn id="29" presetID="8" presetClass="emph" presetSubtype="0" fill="hold" nodeType="withEffect">
                                  <p:stCondLst>
                                    <p:cond delay="0"/>
                                  </p:stCondLst>
                                  <p:childTnLst>
                                    <p:animRot by="-180000">
                                      <p:cBhvr>
                                        <p:cTn id="30" dur="300" fill="hold"/>
                                        <p:tgtEl>
                                          <p:spTgt spid="2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40000" fill="hold" grpId="0" nodeType="clickEffect">
                                  <p:stCondLst>
                                    <p:cond delay="0"/>
                                  </p:stCondLst>
                                  <p:childTnLst>
                                    <p:animMotion origin="layout" path="M -2.91667E-6 1.11111E-6 L -2.91667E-6 0.1331 " pathEditMode="relative" rAng="0" ptsTypes="AA">
                                      <p:cBhvr>
                                        <p:cTn id="38" dur="500" fill="hold"/>
                                        <p:tgtEl>
                                          <p:spTgt spid="25"/>
                                        </p:tgtEl>
                                        <p:attrNameLst>
                                          <p:attrName>ppt_x</p:attrName>
                                          <p:attrName>ppt_y</p:attrName>
                                        </p:attrNameLst>
                                      </p:cBhvr>
                                      <p:rCtr x="0" y="6644"/>
                                    </p:animMotion>
                                  </p:childTnLst>
                                </p:cTn>
                              </p:par>
                            </p:childTnLst>
                          </p:cTn>
                        </p:par>
                        <p:par>
                          <p:cTn id="39" fill="hold">
                            <p:stCondLst>
                              <p:cond delay="500"/>
                            </p:stCondLst>
                            <p:childTnLst>
                              <p:par>
                                <p:cTn id="40" presetID="42" presetClass="path" presetSubtype="0" fill="hold" grpId="1" nodeType="afterEffect">
                                  <p:stCondLst>
                                    <p:cond delay="0"/>
                                  </p:stCondLst>
                                  <p:childTnLst>
                                    <p:animMotion origin="layout" path="M -2.91667E-6 0.1331 L -2.91667E-6 0.32222 " pathEditMode="relative" rAng="0" ptsTypes="AA">
                                      <p:cBhvr>
                                        <p:cTn id="41" dur="300" fill="hold"/>
                                        <p:tgtEl>
                                          <p:spTgt spid="25"/>
                                        </p:tgtEl>
                                        <p:attrNameLst>
                                          <p:attrName>ppt_x</p:attrName>
                                          <p:attrName>ppt_y</p:attrName>
                                        </p:attrNameLst>
                                      </p:cBhvr>
                                      <p:rCtr x="0" y="9444"/>
                                    </p:animMotion>
                                  </p:childTnLst>
                                </p:cTn>
                              </p:par>
                              <p:par>
                                <p:cTn id="42" presetID="8" presetClass="emph" presetSubtype="0" fill="hold" nodeType="withEffect">
                                  <p:stCondLst>
                                    <p:cond delay="0"/>
                                  </p:stCondLst>
                                  <p:childTnLst>
                                    <p:animRot by="930000">
                                      <p:cBhvr>
                                        <p:cTn id="43" dur="300" fill="hold"/>
                                        <p:tgtEl>
                                          <p:spTgt spid="22"/>
                                        </p:tgtEl>
                                        <p:attrNameLst>
                                          <p:attrName>r</p:attrName>
                                        </p:attrNameLst>
                                      </p:cBhvr>
                                    </p:animRot>
                                  </p:childTnLst>
                                </p:cTn>
                              </p:par>
                              <p:par>
                                <p:cTn id="44" presetID="42" presetClass="path" presetSubtype="0" fill="hold" grpId="5" nodeType="withEffect">
                                  <p:stCondLst>
                                    <p:cond delay="0"/>
                                  </p:stCondLst>
                                  <p:childTnLst>
                                    <p:animMotion origin="layout" path="M 0.00039 0.15972 L 3.75E-6 0.34352 " pathEditMode="relative" rAng="0" ptsTypes="AA">
                                      <p:cBhvr>
                                        <p:cTn id="45" dur="300" spd="-100000" fill="hold"/>
                                        <p:tgtEl>
                                          <p:spTgt spid="23"/>
                                        </p:tgtEl>
                                        <p:attrNameLst>
                                          <p:attrName>ppt_x</p:attrName>
                                          <p:attrName>ppt_y</p:attrName>
                                        </p:attrNameLst>
                                      </p:cBhvr>
                                      <p:rCtr x="-26" y="9190"/>
                                    </p:animMotion>
                                  </p:childTnLst>
                                </p:cTn>
                              </p:par>
                              <p:par>
                                <p:cTn id="46" presetID="42" presetClass="path" presetSubtype="0" accel="10000" fill="hold" grpId="4" nodeType="withEffect">
                                  <p:stCondLst>
                                    <p:cond delay="0"/>
                                  </p:stCondLst>
                                  <p:childTnLst>
                                    <p:animMotion origin="layout" path="M 0.00052 0.08403 L 8.33333E-7 0.27084 " pathEditMode="relative" rAng="0" ptsTypes="AA">
                                      <p:cBhvr>
                                        <p:cTn id="47" dur="300" spd="-100000" fill="hold"/>
                                        <p:tgtEl>
                                          <p:spTgt spid="24"/>
                                        </p:tgtEl>
                                        <p:attrNameLst>
                                          <p:attrName>ppt_x</p:attrName>
                                          <p:attrName>ppt_y</p:attrName>
                                        </p:attrNameLst>
                                      </p:cBhvr>
                                      <p:rCtr x="-26" y="9329"/>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40000" fill="hold" grpId="1" nodeType="clickEffect">
                                  <p:stCondLst>
                                    <p:cond delay="0"/>
                                  </p:stCondLst>
                                  <p:childTnLst>
                                    <p:animMotion origin="layout" path="M -4.375E-6 3.7037E-6 L -4.375E-6 0.08889 " pathEditMode="relative" rAng="0" ptsTypes="AA">
                                      <p:cBhvr>
                                        <p:cTn id="59" dur="400" fill="hold"/>
                                        <p:tgtEl>
                                          <p:spTgt spid="47"/>
                                        </p:tgtEl>
                                        <p:attrNameLst>
                                          <p:attrName>ppt_x</p:attrName>
                                          <p:attrName>ppt_y</p:attrName>
                                        </p:attrNameLst>
                                      </p:cBhvr>
                                      <p:rCtr x="0" y="4444"/>
                                    </p:animMotion>
                                  </p:childTnLst>
                                </p:cTn>
                              </p:par>
                            </p:childTnLst>
                          </p:cTn>
                        </p:par>
                        <p:par>
                          <p:cTn id="60" fill="hold">
                            <p:stCondLst>
                              <p:cond delay="400"/>
                            </p:stCondLst>
                            <p:childTnLst>
                              <p:par>
                                <p:cTn id="61" presetID="42" presetClass="path" presetSubtype="0" fill="hold" grpId="2" nodeType="afterEffect">
                                  <p:stCondLst>
                                    <p:cond delay="0"/>
                                  </p:stCondLst>
                                  <p:childTnLst>
                                    <p:animMotion origin="layout" path="M -4.375E-6 0.08889 L -4.375E-6 0.1574 " pathEditMode="relative" rAng="0" ptsTypes="AA">
                                      <p:cBhvr>
                                        <p:cTn id="62" dur="250" fill="hold"/>
                                        <p:tgtEl>
                                          <p:spTgt spid="47"/>
                                        </p:tgtEl>
                                        <p:attrNameLst>
                                          <p:attrName>ppt_x</p:attrName>
                                          <p:attrName>ppt_y</p:attrName>
                                        </p:attrNameLst>
                                      </p:cBhvr>
                                      <p:rCtr x="0" y="3426"/>
                                    </p:animMotion>
                                  </p:childTnLst>
                                </p:cTn>
                              </p:par>
                              <p:par>
                                <p:cTn id="63" presetID="8" presetClass="emph" presetSubtype="0" fill="hold" nodeType="withEffect">
                                  <p:stCondLst>
                                    <p:cond delay="0"/>
                                  </p:stCondLst>
                                  <p:childTnLst>
                                    <p:animRot by="-300000">
                                      <p:cBhvr>
                                        <p:cTn id="64" dur="250" fill="hold"/>
                                        <p:tgtEl>
                                          <p:spTgt spid="22"/>
                                        </p:tgtEl>
                                        <p:attrNameLst>
                                          <p:attrName>r</p:attrName>
                                        </p:attrNameLst>
                                      </p:cBhvr>
                                    </p:animRot>
                                  </p:childTnLst>
                                </p:cTn>
                              </p:par>
                              <p:par>
                                <p:cTn id="65" presetID="42" presetClass="path" presetSubtype="0" fill="hold" grpId="5" nodeType="withEffect">
                                  <p:stCondLst>
                                    <p:cond delay="0"/>
                                  </p:stCondLst>
                                  <p:childTnLst>
                                    <p:animMotion origin="layout" path="M 0.00052 0.09144 L 8.33333E-7 0.14352 " pathEditMode="relative" rAng="0" ptsTypes="AA">
                                      <p:cBhvr>
                                        <p:cTn id="66" dur="250" fill="hold"/>
                                        <p:tgtEl>
                                          <p:spTgt spid="24"/>
                                        </p:tgtEl>
                                        <p:attrNameLst>
                                          <p:attrName>ppt_x</p:attrName>
                                          <p:attrName>ppt_y</p:attrName>
                                        </p:attrNameLst>
                                      </p:cBhvr>
                                      <p:rCtr x="-26" y="2593"/>
                                    </p:animMotion>
                                  </p:childTnLst>
                                </p:cTn>
                              </p:par>
                              <p:par>
                                <p:cTn id="67" presetID="42" presetClass="path" presetSubtype="0" fill="hold" grpId="6" nodeType="withEffect">
                                  <p:stCondLst>
                                    <p:cond delay="0"/>
                                  </p:stCondLst>
                                  <p:childTnLst>
                                    <p:animMotion origin="layout" path="M 3.75E-6 0.16389 L 3.75E-6 0.21875 " pathEditMode="relative" rAng="0" ptsTypes="AA">
                                      <p:cBhvr>
                                        <p:cTn id="68" dur="250" fill="hold"/>
                                        <p:tgtEl>
                                          <p:spTgt spid="23"/>
                                        </p:tgtEl>
                                        <p:attrNameLst>
                                          <p:attrName>ppt_x</p:attrName>
                                          <p:attrName>ppt_y</p:attrName>
                                        </p:attrNameLst>
                                      </p:cBhvr>
                                      <p:rCtr x="0" y="2731"/>
                                    </p:animMotion>
                                  </p:childTnLst>
                                </p:cTn>
                              </p:par>
                              <p:par>
                                <p:cTn id="69" presetID="42" presetClass="path" presetSubtype="0" fill="hold" grpId="3" nodeType="withEffect">
                                  <p:stCondLst>
                                    <p:cond delay="0"/>
                                  </p:stCondLst>
                                  <p:childTnLst>
                                    <p:animMotion origin="layout" path="M -2.91667E-6 0.27083 L -2.91667E-6 0.32222 " pathEditMode="relative" rAng="0" ptsTypes="AA">
                                      <p:cBhvr>
                                        <p:cTn id="70" dur="250" spd="-100000" fill="hold"/>
                                        <p:tgtEl>
                                          <p:spTgt spid="25"/>
                                        </p:tgtEl>
                                        <p:attrNameLst>
                                          <p:attrName>ppt_x</p:attrName>
                                          <p:attrName>ppt_y</p:attrName>
                                        </p:attrNameLst>
                                      </p:cBhvr>
                                      <p:rCtr x="0"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3" grpId="2" animBg="1"/>
      <p:bldP spid="23" grpId="3" animBg="1"/>
      <p:bldP spid="23" grpId="4" animBg="1"/>
      <p:bldP spid="23" grpId="5" animBg="1"/>
      <p:bldP spid="23" grpId="6" animBg="1"/>
      <p:bldP spid="24" grpId="1" animBg="1"/>
      <p:bldP spid="24" grpId="2" animBg="1"/>
      <p:bldP spid="24" grpId="3" animBg="1"/>
      <p:bldP spid="24" grpId="4" animBg="1"/>
      <p:bldP spid="24" grpId="5" animBg="1"/>
      <p:bldP spid="25" grpId="0" animBg="1"/>
      <p:bldP spid="25" grpId="1" animBg="1"/>
      <p:bldP spid="25" grpId="2" animBg="1"/>
      <p:bldP spid="25" grpId="3" animBg="1"/>
      <p:bldP spid="47" grpId="0" animBg="1"/>
      <p:bldP spid="47" grpId="1" animBg="1"/>
      <p:bldP spid="47" grpId="2" animBg="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a:t>as abduction</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Learning </a:t>
            </a:r>
            <a:r>
              <a:rPr lang="en-US" dirty="0"/>
              <a:t>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4</a:t>
            </a:fld>
            <a:endParaRPr lang="nl-NL" dirty="0"/>
          </a:p>
        </p:txBody>
      </p:sp>
      <p:pic>
        <p:nvPicPr>
          <p:cNvPr id="8" name="Picture 7">
            <a:extLst>
              <a:ext uri="{FF2B5EF4-FFF2-40B4-BE49-F238E27FC236}">
                <a16:creationId xmlns:a16="http://schemas.microsoft.com/office/drawing/2014/main" id="{89C9A848-8AFF-4360-8FA4-C87D00E7CE25}"/>
              </a:ext>
            </a:extLst>
          </p:cNvPr>
          <p:cNvPicPr>
            <a:picLocks noChangeAspect="1"/>
          </p:cNvPicPr>
          <p:nvPr/>
        </p:nvPicPr>
        <p:blipFill>
          <a:blip r:embed="rId3"/>
          <a:stretch>
            <a:fillRect/>
          </a:stretch>
        </p:blipFill>
        <p:spPr>
          <a:xfrm>
            <a:off x="46448" y="250082"/>
            <a:ext cx="828762" cy="926493"/>
          </a:xfrm>
          <a:prstGeom prst="rect">
            <a:avLst/>
          </a:prstGeom>
        </p:spPr>
      </p:pic>
      <p:grpSp>
        <p:nvGrpSpPr>
          <p:cNvPr id="27" name="WN"/>
          <p:cNvGrpSpPr/>
          <p:nvPr/>
        </p:nvGrpSpPr>
        <p:grpSpPr>
          <a:xfrm>
            <a:off x="166975" y="2159456"/>
            <a:ext cx="1778070" cy="1908190"/>
            <a:chOff x="692874" y="695325"/>
            <a:chExt cx="1562325" cy="1908190"/>
          </a:xfrm>
        </p:grpSpPr>
        <p:sp>
          <p:nvSpPr>
            <p:cNvPr id="28" name="layer3"/>
            <p:cNvSpPr/>
            <p:nvPr/>
          </p:nvSpPr>
          <p:spPr>
            <a:xfrm>
              <a:off x="692874" y="1847515"/>
              <a:ext cx="1562325" cy="756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spcAft>
                  <a:spcPts val="900"/>
                </a:spcAft>
              </a:pPr>
              <a:r>
                <a:rPr lang="nl-NL" sz="2400" b="1" dirty="0">
                  <a:latin typeface="Times New Roman" panose="02020603050405020304" pitchFamily="18" charset="0"/>
                  <a:cs typeface="Times New Roman" panose="02020603050405020304" pitchFamily="18" charset="0"/>
                </a:rPr>
                <a:t>WordNet</a:t>
              </a:r>
            </a:p>
          </p:txBody>
        </p:sp>
        <p:sp>
          <p:nvSpPr>
            <p:cNvPr id="29" name="layer2"/>
            <p:cNvSpPr/>
            <p:nvPr/>
          </p:nvSpPr>
          <p:spPr>
            <a:xfrm>
              <a:off x="692874" y="1213997"/>
              <a:ext cx="1562325" cy="756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Down">
                <a:avLst>
                  <a:gd name="adj" fmla="val 1903917"/>
                </a:avLst>
              </a:prstTxWarp>
              <a:noAutofit/>
            </a:bodyPr>
            <a:lstStyle/>
            <a:p>
              <a:pPr algn="ctr">
                <a:spcAft>
                  <a:spcPts val="600"/>
                </a:spcAft>
              </a:pPr>
              <a:r>
                <a:rPr lang="nl-NL" sz="4000" b="1" spc="300" dirty="0">
                  <a:latin typeface="Times New Roman" panose="02020603050405020304" pitchFamily="18" charset="0"/>
                  <a:cs typeface="Times New Roman" panose="02020603050405020304" pitchFamily="18" charset="0"/>
                </a:rPr>
                <a:t>KB</a:t>
              </a:r>
              <a:endParaRPr lang="nl-NL" b="1" spc="300" dirty="0">
                <a:latin typeface="Times New Roman" panose="02020603050405020304" pitchFamily="18" charset="0"/>
                <a:cs typeface="Times New Roman" panose="02020603050405020304" pitchFamily="18" charset="0"/>
              </a:endParaRPr>
            </a:p>
          </p:txBody>
        </p:sp>
        <p:sp>
          <p:nvSpPr>
            <p:cNvPr id="30" name="layer1"/>
            <p:cNvSpPr/>
            <p:nvPr/>
          </p:nvSpPr>
          <p:spPr>
            <a:xfrm>
              <a:off x="692874" y="695325"/>
              <a:ext cx="1562325" cy="648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cxnSp>
        <p:nvCxnSpPr>
          <p:cNvPr id="31" name="Elbow Connector 30"/>
          <p:cNvCxnSpPr>
            <a:stCxn id="28" idx="3"/>
          </p:cNvCxnSpPr>
          <p:nvPr/>
        </p:nvCxnSpPr>
        <p:spPr>
          <a:xfrm rot="16200000" flipH="1">
            <a:off x="2727065" y="2396590"/>
            <a:ext cx="277920" cy="3620031"/>
          </a:xfrm>
          <a:prstGeom prst="bentConnector2">
            <a:avLst/>
          </a:prstGeom>
          <a:ln w="57150">
            <a:tailEnd type="stealth" w="lg" len="lg"/>
          </a:ln>
        </p:spPr>
        <p:style>
          <a:lnRef idx="1">
            <a:schemeClr val="accent1"/>
          </a:lnRef>
          <a:fillRef idx="0">
            <a:schemeClr val="accent1"/>
          </a:fillRef>
          <a:effectRef idx="0">
            <a:schemeClr val="accent1"/>
          </a:effectRef>
          <a:fontRef idx="minor">
            <a:schemeClr val="tx1"/>
          </a:fontRef>
        </p:style>
      </p:cxnSp>
      <p:sp>
        <p:nvSpPr>
          <p:cNvPr id="38" name="contra"/>
          <p:cNvSpPr/>
          <p:nvPr/>
        </p:nvSpPr>
        <p:spPr>
          <a:xfrm>
            <a:off x="3977854" y="4958674"/>
            <a:ext cx="2163667" cy="449301"/>
          </a:xfrm>
          <a:prstGeom prst="roundRect">
            <a:avLst>
              <a:gd name="adj" fmla="val 32962"/>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en-US" sz="2800" b="1" i="1" dirty="0">
                <a:solidFill>
                  <a:schemeClr val="tx1"/>
                </a:solidFill>
              </a:rPr>
              <a:t>Contradiction</a:t>
            </a:r>
            <a:endParaRPr lang="nl-NL" sz="2800" b="1" i="1" dirty="0">
              <a:solidFill>
                <a:schemeClr val="tx1"/>
              </a:solidFill>
            </a:endParaRPr>
          </a:p>
        </p:txBody>
      </p:sp>
      <mc:AlternateContent xmlns:mc="http://schemas.openxmlformats.org/markup-compatibility/2006" xmlns:a14="http://schemas.microsoft.com/office/drawing/2010/main">
        <mc:Choice Requires="a14">
          <p:sp>
            <p:nvSpPr>
              <p:cNvPr id="32" name="Rectangle 31"/>
              <p:cNvSpPr/>
              <p:nvPr/>
            </p:nvSpPr>
            <p:spPr>
              <a:xfrm>
                <a:off x="1109184" y="4520245"/>
                <a:ext cx="3123676" cy="830997"/>
              </a:xfrm>
              <a:prstGeom prst="rect">
                <a:avLst/>
              </a:prstGeom>
            </p:spPr>
            <p:txBody>
              <a:bodyPr wrap="none">
                <a:spAutoFit/>
              </a:bodyPr>
              <a:lstStyle/>
              <a:p>
                <a:pPr algn="ctr"/>
                <a:r>
                  <a:rPr lang="en-US" sz="2400" b="1" dirty="0">
                    <a:solidFill>
                      <a:srgbClr val="0070C0"/>
                    </a:solidFill>
                  </a:rPr>
                  <a:t>eyeshadow </a:t>
                </a:r>
                <a14:m>
                  <m:oMath xmlns:m="http://schemas.openxmlformats.org/officeDocument/2006/math">
                    <m:r>
                      <a:rPr lang="en-US" sz="2400" b="1">
                        <a:solidFill>
                          <a:srgbClr val="0070C0"/>
                        </a:solidFill>
                        <a:latin typeface="Cambria Math" panose="02040503050406030204" pitchFamily="18" charset="0"/>
                      </a:rPr>
                      <m:t>⊑</m:t>
                    </m:r>
                  </m:oMath>
                </a14:m>
                <a:r>
                  <a:rPr lang="en-US" sz="2400" b="1" dirty="0">
                    <a:solidFill>
                      <a:srgbClr val="0070C0"/>
                    </a:solidFill>
                  </a:rPr>
                  <a:t> make-up</a:t>
                </a:r>
              </a:p>
              <a:p>
                <a:pPr algn="ctr"/>
                <a:r>
                  <a:rPr lang="en-US" sz="20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rPr>
                  <a:t>clown </a:t>
                </a:r>
                <a14:m>
                  <m:oMath xmlns:m="http://schemas.openxmlformats.org/officeDocument/2006/math">
                    <m:r>
                      <a:rPr lang="en-US" sz="2400" b="1">
                        <a:solidFill>
                          <a:srgbClr val="0070C0"/>
                        </a:solidFill>
                        <a:latin typeface="Cambria Math" panose="02040503050406030204" pitchFamily="18" charset="0"/>
                      </a:rPr>
                      <m:t>⊑</m:t>
                    </m:r>
                  </m:oMath>
                </a14:m>
                <a:r>
                  <a:rPr lang="nl-NL" sz="2400" b="1" dirty="0">
                    <a:solidFill>
                      <a:srgbClr val="0070C0"/>
                    </a:solidFill>
                  </a:rPr>
                  <a:t> person</a:t>
                </a:r>
              </a:p>
            </p:txBody>
          </p:sp>
        </mc:Choice>
        <mc:Fallback xmlns="">
          <p:sp>
            <p:nvSpPr>
              <p:cNvPr id="32" name="Rectangle 31"/>
              <p:cNvSpPr>
                <a:spLocks noRot="1" noChangeAspect="1" noMove="1" noResize="1" noEditPoints="1" noAdjustHandles="1" noChangeArrowheads="1" noChangeShapeType="1" noTextEdit="1"/>
              </p:cNvSpPr>
              <p:nvPr/>
            </p:nvSpPr>
            <p:spPr>
              <a:xfrm>
                <a:off x="1109184" y="4520245"/>
                <a:ext cx="3123676" cy="830997"/>
              </a:xfrm>
              <a:prstGeom prst="rect">
                <a:avLst/>
              </a:prstGeom>
              <a:blipFill>
                <a:blip r:embed="rId4"/>
                <a:stretch>
                  <a:fillRect l="-2539" t="-5882" r="-2734" b="-16176"/>
                </a:stretch>
              </a:blipFill>
            </p:spPr>
            <p:txBody>
              <a:bodyPr/>
              <a:lstStyle/>
              <a:p>
                <a:r>
                  <a:rPr lang="nl-NL">
                    <a:noFill/>
                  </a:rPr>
                  <a:t> </a:t>
                </a:r>
              </a:p>
            </p:txBody>
          </p:sp>
        </mc:Fallback>
      </mc:AlternateContent>
      <p:sp>
        <p:nvSpPr>
          <p:cNvPr id="33" name="Rounded Rectangle 32"/>
          <p:cNvSpPr/>
          <p:nvPr/>
        </p:nvSpPr>
        <p:spPr>
          <a:xfrm>
            <a:off x="4170782" y="4946216"/>
            <a:ext cx="1477781" cy="449301"/>
          </a:xfrm>
          <a:prstGeom prst="roundRect">
            <a:avLst>
              <a:gd name="adj" fmla="val 32962"/>
            </a:avLst>
          </a:prstGeom>
          <a:solidFill>
            <a:schemeClr val="bg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en-US" sz="2800" b="1" i="1" dirty="0">
                <a:solidFill>
                  <a:schemeClr val="tx1"/>
                </a:solidFill>
              </a:rPr>
              <a:t>Neutral</a:t>
            </a:r>
            <a:endParaRPr lang="nl-NL" sz="2800" b="1" i="1" dirty="0">
              <a:solidFill>
                <a:schemeClr val="tx1"/>
              </a:solidFill>
            </a:endParaRPr>
          </a:p>
        </p:txBody>
      </p:sp>
      <p:sp>
        <p:nvSpPr>
          <p:cNvPr id="34" name="proving"/>
          <p:cNvSpPr/>
          <p:nvPr/>
        </p:nvSpPr>
        <p:spPr>
          <a:xfrm rot="5400000">
            <a:off x="3869105" y="3376573"/>
            <a:ext cx="2153340" cy="1052418"/>
          </a:xfrm>
          <a:prstGeom prst="rightArrow">
            <a:avLst>
              <a:gd name="adj1" fmla="val 55387"/>
              <a:gd name="adj2" fmla="val 36876"/>
            </a:avLst>
          </a:prstGeom>
          <a:solidFill>
            <a:srgbClr val="55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Proving</a:t>
            </a:r>
            <a:endParaRPr lang="nl-NL" sz="2400" b="1" dirty="0"/>
          </a:p>
        </p:txBody>
      </p:sp>
      <p:grpSp>
        <p:nvGrpSpPr>
          <p:cNvPr id="2067" name="prove gear" hidden="1"/>
          <p:cNvGrpSpPr/>
          <p:nvPr/>
        </p:nvGrpSpPr>
        <p:grpSpPr>
          <a:xfrm>
            <a:off x="5338383" y="3218584"/>
            <a:ext cx="1133977" cy="1123514"/>
            <a:chOff x="5328277" y="3716275"/>
            <a:chExt cx="1133977" cy="1123514"/>
          </a:xfrm>
        </p:grpSpPr>
        <p:pic>
          <p:nvPicPr>
            <p:cNvPr id="21" name="Picture 2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68646"/>
                      </a14:imgEffect>
                    </a14:imgLayer>
                  </a14:imgProps>
                </a:ext>
                <a:ext uri="{28A0092B-C50C-407E-A947-70E740481C1C}">
                  <a14:useLocalDpi xmlns:a14="http://schemas.microsoft.com/office/drawing/2010/main" val="0"/>
                </a:ext>
              </a:extLst>
            </a:blip>
            <a:srcRect r="42709" b="9028"/>
            <a:stretch/>
          </p:blipFill>
          <p:spPr>
            <a:xfrm rot="670805">
              <a:off x="5328277" y="3716275"/>
              <a:ext cx="1133977" cy="1123514"/>
            </a:xfrm>
            <a:prstGeom prst="rect">
              <a:avLst/>
            </a:prstGeom>
          </p:spPr>
        </p:pic>
        <p:sp>
          <p:nvSpPr>
            <p:cNvPr id="20" name="Arc 19"/>
            <p:cNvSpPr/>
            <p:nvPr/>
          </p:nvSpPr>
          <p:spPr>
            <a:xfrm rot="14400000">
              <a:off x="5525929" y="3894789"/>
              <a:ext cx="801739" cy="801739"/>
            </a:xfrm>
            <a:prstGeom prst="arc">
              <a:avLst>
                <a:gd name="adj1" fmla="val 14957800"/>
                <a:gd name="adj2" fmla="val 0"/>
              </a:avLst>
            </a:prstGeom>
            <a:ln w="38100">
              <a:solidFill>
                <a:schemeClr val="tx1">
                  <a:lumMod val="85000"/>
                  <a:lumOff val="15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mc:AlternateContent xmlns:mc="http://schemas.openxmlformats.org/markup-compatibility/2006" xmlns:a14="http://schemas.microsoft.com/office/drawing/2010/main">
        <mc:Choice Requires="a14">
          <p:sp>
            <p:nvSpPr>
              <p:cNvPr id="37" name="abd-layer"/>
              <p:cNvSpPr/>
              <p:nvPr/>
            </p:nvSpPr>
            <p:spPr>
              <a:xfrm>
                <a:off x="8400118" y="2090175"/>
                <a:ext cx="1778071" cy="657250"/>
              </a:xfrm>
              <a:prstGeom prst="flowChartMagneticDisk">
                <a:avLst/>
              </a:prstGeom>
              <a:solidFill>
                <a:srgbClr val="00823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0" rIns="0" bIns="396000" numCol="1" spcCol="0" rtlCol="0" fromWordArt="0" anchor="t" anchorCtr="0" forceAA="0" compatLnSpc="1">
                <a:prstTxWarp prst="textArchDown">
                  <a:avLst>
                    <a:gd name="adj" fmla="val 905170"/>
                  </a:avLst>
                </a:prstTxWarp>
                <a:noAutofit/>
              </a:bodyPr>
              <a:lstStyle/>
              <a:p>
                <a:pPr algn="ctr">
                  <a:spcAft>
                    <a:spcPts val="800"/>
                  </a:spcAft>
                </a:pPr>
                <a:r>
                  <a:rPr lang="en-US" sz="2400" b="1" dirty="0">
                    <a:solidFill>
                      <a:schemeClr val="bg1"/>
                    </a:solidFill>
                    <a:latin typeface="Arial Narrow" panose="020B0606020202030204" pitchFamily="34" charset="0"/>
                    <a:cs typeface="Times New Roman" panose="02020603050405020304" pitchFamily="18" charset="0"/>
                  </a:rPr>
                  <a:t> </a:t>
                </a:r>
                <a:r>
                  <a:rPr lang="en-US" sz="2000" b="1" dirty="0">
                    <a:solidFill>
                      <a:schemeClr val="bg1"/>
                    </a:solidFill>
                    <a:latin typeface="Arial Narrow" panose="020B0606020202030204" pitchFamily="34" charset="0"/>
                    <a:cs typeface="Times New Roman" panose="02020603050405020304" pitchFamily="18" charset="0"/>
                  </a:rPr>
                  <a:t>put</a:t>
                </a:r>
                <a:r>
                  <a:rPr lang="en-US" sz="1600" b="1" dirty="0">
                    <a:solidFill>
                      <a:schemeClr val="bg1"/>
                    </a:solidFill>
                    <a:latin typeface="Arial Narrow" panose="020B0606020202030204" pitchFamily="34" charset="0"/>
                    <a:cs typeface="Times New Roman" panose="02020603050405020304" pitchFamily="18" charset="0"/>
                  </a:rPr>
                  <a:t> </a:t>
                </a:r>
                <a:r>
                  <a:rPr lang="en-US" sz="2000" b="1" dirty="0">
                    <a:solidFill>
                      <a:schemeClr val="bg1"/>
                    </a:solidFill>
                    <a:latin typeface="Arial Narrow" panose="020B0606020202030204" pitchFamily="34" charset="0"/>
                    <a:cs typeface="Times New Roman" panose="02020603050405020304" pitchFamily="18" charset="0"/>
                  </a:rPr>
                  <a:t>on</a:t>
                </a:r>
                <a14:m>
                  <m:oMath xmlns:m="http://schemas.openxmlformats.org/officeDocument/2006/math">
                    <m:r>
                      <a:rPr lang="en-US" sz="2400" b="1" i="1" smtClean="0">
                        <a:solidFill>
                          <a:schemeClr val="bg1"/>
                        </a:solidFill>
                        <a:latin typeface="Cambria Math" panose="02040503050406030204" pitchFamily="18" charset="0"/>
                        <a:ea typeface="Cambria Math" panose="02040503050406030204" pitchFamily="18" charset="0"/>
                      </a:rPr>
                      <m:t>|</m:t>
                    </m:r>
                  </m:oMath>
                </a14:m>
                <a:r>
                  <a:rPr lang="en-US" sz="2000" b="1" dirty="0">
                    <a:solidFill>
                      <a:schemeClr val="bg1"/>
                    </a:solidFill>
                    <a:latin typeface="Arial Narrow" panose="020B0606020202030204" pitchFamily="34" charset="0"/>
                    <a:cs typeface="Times New Roman" panose="02020603050405020304" pitchFamily="18" charset="0"/>
                  </a:rPr>
                  <a:t>remove</a:t>
                </a:r>
                <a:endParaRPr lang="nl-NL" sz="2400" b="1" dirty="0">
                  <a:solidFill>
                    <a:schemeClr val="bg1"/>
                  </a:solidFill>
                  <a:latin typeface="Arial Narrow" panose="020B0606020202030204" pitchFamily="34" charset="0"/>
                  <a:cs typeface="Times New Roman" panose="02020603050405020304" pitchFamily="18" charset="0"/>
                </a:endParaRPr>
              </a:p>
            </p:txBody>
          </p:sp>
        </mc:Choice>
        <mc:Fallback xmlns="">
          <p:sp>
            <p:nvSpPr>
              <p:cNvPr id="37" name="abd-layer"/>
              <p:cNvSpPr>
                <a:spLocks noRot="1" noChangeAspect="1" noMove="1" noResize="1" noEditPoints="1" noAdjustHandles="1" noChangeArrowheads="1" noChangeShapeType="1" noTextEdit="1"/>
              </p:cNvSpPr>
              <p:nvPr/>
            </p:nvSpPr>
            <p:spPr>
              <a:xfrm>
                <a:off x="8400118" y="2090175"/>
                <a:ext cx="1778071" cy="657250"/>
              </a:xfrm>
              <a:prstGeom prst="flowChartMagneticDisk">
                <a:avLst/>
              </a:prstGeom>
              <a:blipFill>
                <a:blip r:embed="rId7"/>
                <a:stretch>
                  <a:fillRect/>
                </a:stretch>
              </a:blipFill>
              <a:ln w="28575">
                <a:solidFill>
                  <a:schemeClr val="bg1"/>
                </a:solidFill>
              </a:ln>
            </p:spPr>
            <p:txBody>
              <a:bodyPr/>
              <a:lstStyle/>
              <a:p>
                <a:r>
                  <a:rPr lang="nl-NL">
                    <a:noFill/>
                  </a:rPr>
                  <a:t> </a:t>
                </a:r>
              </a:p>
            </p:txBody>
          </p:sp>
        </mc:Fallback>
      </mc:AlternateContent>
      <p:sp>
        <p:nvSpPr>
          <p:cNvPr id="57" name="Right Arrow 56"/>
          <p:cNvSpPr/>
          <p:nvPr/>
        </p:nvSpPr>
        <p:spPr>
          <a:xfrm rot="16200000">
            <a:off x="7988900" y="3532416"/>
            <a:ext cx="2549225" cy="1052418"/>
          </a:xfrm>
          <a:prstGeom prst="rightArrow">
            <a:avLst>
              <a:gd name="adj1" fmla="val 55387"/>
              <a:gd name="adj2" fmla="val 36876"/>
            </a:avLst>
          </a:prstGeom>
          <a:solidFill>
            <a:srgbClr val="78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Abduction</a:t>
            </a:r>
            <a:endParaRPr lang="nl-NL" sz="2400" b="1" dirty="0"/>
          </a:p>
        </p:txBody>
      </p:sp>
      <p:grpSp>
        <p:nvGrpSpPr>
          <p:cNvPr id="2069" name="nli_input"/>
          <p:cNvGrpSpPr/>
          <p:nvPr/>
        </p:nvGrpSpPr>
        <p:grpSpPr>
          <a:xfrm>
            <a:off x="2516991" y="1771626"/>
            <a:ext cx="5271591" cy="1053661"/>
            <a:chOff x="3785702" y="1114640"/>
            <a:chExt cx="5271591" cy="1021161"/>
          </a:xfrm>
        </p:grpSpPr>
        <p:sp>
          <p:nvSpPr>
            <p:cNvPr id="63" name="TextBox 62"/>
            <p:cNvSpPr txBox="1"/>
            <p:nvPr/>
          </p:nvSpPr>
          <p:spPr>
            <a:xfrm>
              <a:off x="3893864" y="1148922"/>
              <a:ext cx="5127797" cy="461665"/>
            </a:xfrm>
            <a:prstGeom prst="rect">
              <a:avLst/>
            </a:prstGeom>
            <a:noFill/>
          </p:spPr>
          <p:txBody>
            <a:bodyPr wrap="square" rtlCol="0">
              <a:spAutoFit/>
            </a:bodyPr>
            <a:lstStyle/>
            <a:p>
              <a:r>
                <a:rPr lang="en-US" sz="2400" dirty="0">
                  <a:cs typeface="Times New Roman" panose="02020603050405020304" pitchFamily="18" charset="0"/>
                </a:rPr>
                <a:t>A clown is putting eyeshadow on </a:t>
              </a:r>
            </a:p>
          </p:txBody>
        </p:sp>
        <p:sp>
          <p:nvSpPr>
            <p:cNvPr id="64" name="TextBox 63"/>
            <p:cNvSpPr txBox="1"/>
            <p:nvPr/>
          </p:nvSpPr>
          <p:spPr>
            <a:xfrm>
              <a:off x="3837852" y="1634134"/>
              <a:ext cx="5183809" cy="461665"/>
            </a:xfrm>
            <a:prstGeom prst="rect">
              <a:avLst/>
            </a:prstGeom>
            <a:noFill/>
          </p:spPr>
          <p:txBody>
            <a:bodyPr wrap="square" rtlCol="0">
              <a:spAutoFit/>
            </a:bodyPr>
            <a:lstStyle/>
            <a:p>
              <a:r>
                <a:rPr lang="en-US" sz="2400" dirty="0">
                  <a:cs typeface="Times New Roman" panose="02020603050405020304" pitchFamily="18" charset="0"/>
                </a:rPr>
                <a:t>The person is quickly removing make-up</a:t>
              </a:r>
            </a:p>
          </p:txBody>
        </p:sp>
        <p:sp>
          <p:nvSpPr>
            <p:cNvPr id="65" name="Rounded Rectangle 64"/>
            <p:cNvSpPr/>
            <p:nvPr/>
          </p:nvSpPr>
          <p:spPr>
            <a:xfrm>
              <a:off x="3785702" y="1114640"/>
              <a:ext cx="5271591" cy="1021161"/>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cxnSp>
          <p:nvCxnSpPr>
            <p:cNvPr id="66" name="Straight Connector 65"/>
            <p:cNvCxnSpPr>
              <a:endCxn id="65" idx="3"/>
            </p:cNvCxnSpPr>
            <p:nvPr/>
          </p:nvCxnSpPr>
          <p:spPr>
            <a:xfrm flipV="1">
              <a:off x="3785702" y="1625221"/>
              <a:ext cx="5271591" cy="1089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1" name="nli_gold"/>
          <p:cNvGrpSpPr/>
          <p:nvPr/>
        </p:nvGrpSpPr>
        <p:grpSpPr>
          <a:xfrm>
            <a:off x="6333863" y="4975143"/>
            <a:ext cx="5298485" cy="1429760"/>
            <a:chOff x="6169254" y="4746309"/>
            <a:chExt cx="5298485" cy="1429760"/>
          </a:xfrm>
        </p:grpSpPr>
        <p:sp>
          <p:nvSpPr>
            <p:cNvPr id="70" name="TextBox 69"/>
            <p:cNvSpPr txBox="1"/>
            <p:nvPr/>
          </p:nvSpPr>
          <p:spPr>
            <a:xfrm>
              <a:off x="6304310" y="5157781"/>
              <a:ext cx="5127797" cy="476358"/>
            </a:xfrm>
            <a:prstGeom prst="rect">
              <a:avLst/>
            </a:prstGeom>
            <a:noFill/>
          </p:spPr>
          <p:txBody>
            <a:bodyPr wrap="square" rtlCol="0">
              <a:spAutoFit/>
            </a:bodyPr>
            <a:lstStyle/>
            <a:p>
              <a:r>
                <a:rPr lang="en-US" sz="2400" dirty="0">
                  <a:cs typeface="Times New Roman" panose="02020603050405020304" pitchFamily="18" charset="0"/>
                </a:rPr>
                <a:t>A clown is putting eyeshadow on </a:t>
              </a:r>
            </a:p>
          </p:txBody>
        </p:sp>
        <p:sp>
          <p:nvSpPr>
            <p:cNvPr id="71" name="TextBox 70"/>
            <p:cNvSpPr txBox="1"/>
            <p:nvPr/>
          </p:nvSpPr>
          <p:spPr>
            <a:xfrm>
              <a:off x="6248298" y="5658436"/>
              <a:ext cx="5183809" cy="476358"/>
            </a:xfrm>
            <a:prstGeom prst="rect">
              <a:avLst/>
            </a:prstGeom>
            <a:noFill/>
          </p:spPr>
          <p:txBody>
            <a:bodyPr wrap="square" rtlCol="0">
              <a:spAutoFit/>
            </a:bodyPr>
            <a:lstStyle/>
            <a:p>
              <a:r>
                <a:rPr lang="en-US" sz="2400" dirty="0">
                  <a:cs typeface="Times New Roman" panose="02020603050405020304" pitchFamily="18" charset="0"/>
                </a:rPr>
                <a:t>The person is quickly removing make-up</a:t>
              </a:r>
            </a:p>
          </p:txBody>
        </p:sp>
        <p:sp>
          <p:nvSpPr>
            <p:cNvPr id="72" name="Rounded Rectangle 71"/>
            <p:cNvSpPr/>
            <p:nvPr/>
          </p:nvSpPr>
          <p:spPr>
            <a:xfrm>
              <a:off x="6196148" y="5122408"/>
              <a:ext cx="5271591" cy="1053661"/>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cxnSp>
          <p:nvCxnSpPr>
            <p:cNvPr id="73" name="Straight Connector 72"/>
            <p:cNvCxnSpPr>
              <a:endCxn id="72" idx="3"/>
            </p:cNvCxnSpPr>
            <p:nvPr/>
          </p:nvCxnSpPr>
          <p:spPr>
            <a:xfrm flipV="1">
              <a:off x="6196148" y="5649239"/>
              <a:ext cx="5271591" cy="1124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contra"/>
            <p:cNvSpPr/>
            <p:nvPr/>
          </p:nvSpPr>
          <p:spPr>
            <a:xfrm>
              <a:off x="6169254" y="4746309"/>
              <a:ext cx="2163667" cy="449301"/>
            </a:xfrm>
            <a:prstGeom prst="roundRect">
              <a:avLst>
                <a:gd name="adj" fmla="val 32962"/>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en-US" sz="2800" b="1" i="1" dirty="0">
                  <a:solidFill>
                    <a:schemeClr val="tx1"/>
                  </a:solidFill>
                </a:rPr>
                <a:t>Contradiction</a:t>
              </a:r>
              <a:endParaRPr lang="nl-NL" sz="2800" b="1" i="1" dirty="0">
                <a:solidFill>
                  <a:schemeClr val="tx1"/>
                </a:solidFill>
              </a:endParaRPr>
            </a:p>
          </p:txBody>
        </p:sp>
      </p:grpSp>
      <mc:AlternateContent xmlns:mc="http://schemas.openxmlformats.org/markup-compatibility/2006" xmlns:a14="http://schemas.microsoft.com/office/drawing/2010/main">
        <mc:Choice Requires="a14">
          <p:sp>
            <p:nvSpPr>
              <p:cNvPr id="2075" name="not equal"/>
              <p:cNvSpPr txBox="1"/>
              <p:nvPr/>
            </p:nvSpPr>
            <p:spPr>
              <a:xfrm>
                <a:off x="5741833" y="4847702"/>
                <a:ext cx="633507" cy="646331"/>
              </a:xfrm>
              <a:prstGeom prst="rect">
                <a:avLst/>
              </a:prstGeom>
              <a:noFill/>
            </p:spPr>
            <p:txBody>
              <a:bodyPr wrap="none" rtlCol="0">
                <a:spAutoFit/>
              </a:bodyPr>
              <a:lstStyle/>
              <a:p>
                <a14:m>
                  <m:oMath xmlns:m="http://schemas.openxmlformats.org/officeDocument/2006/math">
                    <m:r>
                      <a:rPr lang="en-US" sz="3600" i="1" dirty="0" smtClean="0">
                        <a:latin typeface="Cambria Math" panose="02040503050406030204" pitchFamily="18" charset="0"/>
                      </a:rPr>
                      <m:t>≠</m:t>
                    </m:r>
                  </m:oMath>
                </a14:m>
                <a:r>
                  <a:rPr lang="nl-NL" sz="3600" dirty="0"/>
                  <a:t> </a:t>
                </a:r>
              </a:p>
            </p:txBody>
          </p:sp>
        </mc:Choice>
        <mc:Fallback xmlns="">
          <p:sp>
            <p:nvSpPr>
              <p:cNvPr id="2075" name="not equal"/>
              <p:cNvSpPr txBox="1">
                <a:spLocks noRot="1" noChangeAspect="1" noMove="1" noResize="1" noEditPoints="1" noAdjustHandles="1" noChangeArrowheads="1" noChangeShapeType="1" noTextEdit="1"/>
              </p:cNvSpPr>
              <p:nvPr/>
            </p:nvSpPr>
            <p:spPr>
              <a:xfrm>
                <a:off x="5741833" y="4847702"/>
                <a:ext cx="633507" cy="646331"/>
              </a:xfrm>
              <a:prstGeom prst="rect">
                <a:avLst/>
              </a:prstGeom>
              <a:blipFill>
                <a:blip r:embed="rId8"/>
                <a:stretch>
                  <a:fillRect/>
                </a:stretch>
              </a:blipFill>
            </p:spPr>
            <p:txBody>
              <a:bodyPr/>
              <a:lstStyle/>
              <a:p>
                <a:r>
                  <a:rPr lang="nl-NL">
                    <a:noFill/>
                  </a:rPr>
                  <a:t> </a:t>
                </a:r>
              </a:p>
            </p:txBody>
          </p:sp>
        </mc:Fallback>
      </mc:AlternateContent>
      <p:grpSp>
        <p:nvGrpSpPr>
          <p:cNvPr id="2076" name="abduce gear" hidden="1"/>
          <p:cNvGrpSpPr/>
          <p:nvPr/>
        </p:nvGrpSpPr>
        <p:grpSpPr>
          <a:xfrm>
            <a:off x="7666554" y="3195862"/>
            <a:ext cx="1146727" cy="1147126"/>
            <a:chOff x="5944280" y="3163803"/>
            <a:chExt cx="1146727" cy="1147126"/>
          </a:xfrm>
        </p:grpSpPr>
        <p:pic>
          <p:nvPicPr>
            <p:cNvPr id="22" name="Picture 21"/>
            <p:cNvPicPr>
              <a:picLocks noChangeAspect="1"/>
            </p:cNvPicPr>
            <p:nvPr/>
          </p:nvPicPr>
          <p:blipFill rotWithShape="1">
            <a:blip r:embed="rId9" cstate="print">
              <a:duotone>
                <a:prstClr val="black"/>
                <a:srgbClr val="00B050">
                  <a:tint val="45000"/>
                  <a:satMod val="400000"/>
                </a:srgbClr>
              </a:duotone>
              <a:extLst>
                <a:ext uri="{BEBA8EAE-BF5A-486C-A8C5-ECC9F3942E4B}">
                  <a14:imgProps xmlns:a14="http://schemas.microsoft.com/office/drawing/2010/main">
                    <a14:imgLayer r:embed="rId10">
                      <a14:imgEffect>
                        <a14:backgroundRemoval t="0" b="100000" l="0" r="68646"/>
                      </a14:imgEffect>
                      <a14:imgEffect>
                        <a14:sharpenSoften amount="-25000"/>
                      </a14:imgEffect>
                      <a14:imgEffect>
                        <a14:colorTemperature colorTemp="492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l="1" r="43381" b="9227"/>
            <a:stretch/>
          </p:blipFill>
          <p:spPr>
            <a:xfrm rot="19997629">
              <a:off x="5944280" y="3163803"/>
              <a:ext cx="1146727" cy="1147126"/>
            </a:xfrm>
            <a:prstGeom prst="rect">
              <a:avLst/>
            </a:prstGeom>
          </p:spPr>
        </p:pic>
        <p:sp>
          <p:nvSpPr>
            <p:cNvPr id="79" name="Arc 78"/>
            <p:cNvSpPr/>
            <p:nvPr/>
          </p:nvSpPr>
          <p:spPr>
            <a:xfrm rot="7200000" flipH="1">
              <a:off x="6083428" y="3330723"/>
              <a:ext cx="801739" cy="801739"/>
            </a:xfrm>
            <a:prstGeom prst="arc">
              <a:avLst>
                <a:gd name="adj1" fmla="val 14957800"/>
                <a:gd name="adj2" fmla="val 0"/>
              </a:avLst>
            </a:prstGeom>
            <a:ln w="38100">
              <a:solidFill>
                <a:schemeClr val="tx1">
                  <a:lumMod val="85000"/>
                  <a:lumOff val="15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cxnSp>
        <p:nvCxnSpPr>
          <p:cNvPr id="84" name="Elbow Connector 83"/>
          <p:cNvCxnSpPr>
            <a:stCxn id="28" idx="3"/>
            <a:endCxn id="72" idx="1"/>
          </p:cNvCxnSpPr>
          <p:nvPr/>
        </p:nvCxnSpPr>
        <p:spPr>
          <a:xfrm rot="16200000" flipH="1">
            <a:off x="2803170" y="2320485"/>
            <a:ext cx="1810427" cy="5304747"/>
          </a:xfrm>
          <a:prstGeom prst="bentConnector2">
            <a:avLst/>
          </a:prstGeom>
          <a:ln w="57150">
            <a:solidFill>
              <a:srgbClr val="00823B"/>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p:cNvSpPr/>
              <p:nvPr/>
            </p:nvSpPr>
            <p:spPr>
              <a:xfrm>
                <a:off x="1739365" y="5248129"/>
                <a:ext cx="2230867" cy="461665"/>
              </a:xfrm>
              <a:prstGeom prst="rect">
                <a:avLst/>
              </a:prstGeom>
            </p:spPr>
            <p:txBody>
              <a:bodyPr wrap="none">
                <a:spAutoFit/>
              </a:bodyPr>
              <a:lstStyle/>
              <a:p>
                <a:pPr algn="ctr"/>
                <a:r>
                  <a:rPr lang="en-US" sz="2400" b="1" dirty="0">
                    <a:solidFill>
                      <a:srgbClr val="00823B"/>
                    </a:solidFill>
                  </a:rPr>
                  <a:t>put on </a:t>
                </a:r>
                <a14:m>
                  <m:oMath xmlns:m="http://schemas.openxmlformats.org/officeDocument/2006/math">
                    <m:r>
                      <a:rPr lang="en-US" sz="2400" b="1" i="0" smtClean="0">
                        <a:solidFill>
                          <a:srgbClr val="00823B"/>
                        </a:solidFill>
                        <a:latin typeface="Cambria Math" panose="02040503050406030204" pitchFamily="18" charset="0"/>
                      </a:rPr>
                      <m:t>|</m:t>
                    </m:r>
                  </m:oMath>
                </a14:m>
                <a:r>
                  <a:rPr lang="en-US" sz="2400" b="1" dirty="0">
                    <a:solidFill>
                      <a:srgbClr val="00823B"/>
                    </a:solidFill>
                  </a:rPr>
                  <a:t> remove</a:t>
                </a:r>
                <a:endParaRPr lang="nl-NL" sz="2400" b="1" dirty="0">
                  <a:solidFill>
                    <a:srgbClr val="00823B"/>
                  </a:solidFill>
                </a:endParaRPr>
              </a:p>
            </p:txBody>
          </p:sp>
        </mc:Choice>
        <mc:Fallback xmlns="">
          <p:sp>
            <p:nvSpPr>
              <p:cNvPr id="94" name="Rectangle 93"/>
              <p:cNvSpPr>
                <a:spLocks noRot="1" noChangeAspect="1" noMove="1" noResize="1" noEditPoints="1" noAdjustHandles="1" noChangeArrowheads="1" noChangeShapeType="1" noTextEdit="1"/>
              </p:cNvSpPr>
              <p:nvPr/>
            </p:nvSpPr>
            <p:spPr>
              <a:xfrm>
                <a:off x="1739365" y="5248129"/>
                <a:ext cx="2230867" cy="461665"/>
              </a:xfrm>
              <a:prstGeom prst="rect">
                <a:avLst/>
              </a:prstGeom>
              <a:blipFill>
                <a:blip r:embed="rId11"/>
                <a:stretch>
                  <a:fillRect l="-3825" t="-10526" r="-3825" b="-28947"/>
                </a:stretch>
              </a:blipFill>
            </p:spPr>
            <p:txBody>
              <a:bodyPr/>
              <a:lstStyle/>
              <a:p>
                <a:r>
                  <a:rPr lang="nl-NL">
                    <a:noFill/>
                  </a:rPr>
                  <a:t> </a:t>
                </a:r>
              </a:p>
            </p:txBody>
          </p:sp>
        </mc:Fallback>
      </mc:AlternateContent>
      <p:pic>
        <p:nvPicPr>
          <p:cNvPr id="42" name="gear1-3"/>
          <p:cNvPicPr>
            <a:picLocks noChangeAspect="1"/>
          </p:cNvPicPr>
          <p:nvPr/>
        </p:nvPicPr>
        <p:blipFill rotWithShape="1">
          <a:blip r:embed="rId12" cstate="print">
            <a:duotone>
              <a:prstClr val="black"/>
              <a:srgbClr val="00B050">
                <a:tint val="45000"/>
                <a:satMod val="400000"/>
              </a:srgbClr>
            </a:duotone>
            <a:extLst>
              <a:ext uri="{BEBA8EAE-BF5A-486C-A8C5-ECC9F3942E4B}">
                <a14:imgProps xmlns:a14="http://schemas.microsoft.com/office/drawing/2010/main">
                  <a14:imgLayer r:embed="rId10">
                    <a14:imgEffect>
                      <a14:backgroundRemoval t="0" b="100000" l="0" r="68646"/>
                    </a14:imgEffect>
                    <a14:imgEffect>
                      <a14:sharpenSoften amount="-25000"/>
                    </a14:imgEffect>
                    <a14:imgEffect>
                      <a14:colorTemperature colorTemp="492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l="1" r="43381" b="9227"/>
          <a:stretch/>
        </p:blipFill>
        <p:spPr>
          <a:xfrm rot="2000785">
            <a:off x="6777014" y="3847108"/>
            <a:ext cx="917152" cy="917471"/>
          </a:xfrm>
          <a:prstGeom prst="rect">
            <a:avLst/>
          </a:prstGeom>
        </p:spPr>
      </p:pic>
      <p:grpSp>
        <p:nvGrpSpPr>
          <p:cNvPr id="45" name="gear1-1"/>
          <p:cNvGrpSpPr>
            <a:grpSpLocks noChangeAspect="1"/>
          </p:cNvGrpSpPr>
          <p:nvPr/>
        </p:nvGrpSpPr>
        <p:grpSpPr>
          <a:xfrm rot="20220780">
            <a:off x="5659921" y="3042780"/>
            <a:ext cx="1314038" cy="1314500"/>
            <a:chOff x="9909305" y="3698815"/>
            <a:chExt cx="1146727" cy="1147126"/>
          </a:xfrm>
        </p:grpSpPr>
        <p:pic>
          <p:nvPicPr>
            <p:cNvPr id="46" name="Picture 45"/>
            <p:cNvPicPr>
              <a:picLocks noChangeAspect="1"/>
            </p:cNvPicPr>
            <p:nvPr/>
          </p:nvPicPr>
          <p:blipFill rotWithShape="1">
            <a:blip r:embed="rId12" cstate="print">
              <a:duotone>
                <a:prstClr val="black"/>
                <a:srgbClr val="00B050">
                  <a:tint val="45000"/>
                  <a:satMod val="400000"/>
                </a:srgbClr>
              </a:duotone>
              <a:extLst>
                <a:ext uri="{BEBA8EAE-BF5A-486C-A8C5-ECC9F3942E4B}">
                  <a14:imgProps xmlns:a14="http://schemas.microsoft.com/office/drawing/2010/main">
                    <a14:imgLayer r:embed="rId10">
                      <a14:imgEffect>
                        <a14:backgroundRemoval t="0" b="100000" l="0" r="68646"/>
                      </a14:imgEffect>
                      <a14:imgEffect>
                        <a14:sharpenSoften amount="-25000"/>
                      </a14:imgEffect>
                      <a14:imgEffect>
                        <a14:colorTemperature colorTemp="492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l="1" r="43381" b="9227"/>
            <a:stretch/>
          </p:blipFill>
          <p:spPr>
            <a:xfrm rot="2000785">
              <a:off x="9909305" y="3698815"/>
              <a:ext cx="1146727" cy="1147126"/>
            </a:xfrm>
            <a:prstGeom prst="rect">
              <a:avLst/>
            </a:prstGeom>
          </p:spPr>
        </p:pic>
        <p:sp>
          <p:nvSpPr>
            <p:cNvPr id="47" name="Arc 46"/>
            <p:cNvSpPr/>
            <p:nvPr/>
          </p:nvSpPr>
          <p:spPr>
            <a:xfrm rot="2216649">
              <a:off x="10056043" y="3869689"/>
              <a:ext cx="801739" cy="801739"/>
            </a:xfrm>
            <a:prstGeom prst="arc">
              <a:avLst>
                <a:gd name="adj1" fmla="val 14957800"/>
                <a:gd name="adj2" fmla="val 0"/>
              </a:avLst>
            </a:prstGeom>
            <a:ln w="38100">
              <a:solidFill>
                <a:srgbClr val="00B0F0"/>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nvGrpSpPr>
          <p:cNvPr id="49" name="gear1-2"/>
          <p:cNvGrpSpPr>
            <a:grpSpLocks noChangeAspect="1"/>
          </p:cNvGrpSpPr>
          <p:nvPr/>
        </p:nvGrpSpPr>
        <p:grpSpPr>
          <a:xfrm>
            <a:off x="7457996" y="3159820"/>
            <a:ext cx="1032054" cy="1032413"/>
            <a:chOff x="9909305" y="3698815"/>
            <a:chExt cx="1146727" cy="1147126"/>
          </a:xfrm>
        </p:grpSpPr>
        <p:pic>
          <p:nvPicPr>
            <p:cNvPr id="50" name="Picture 49"/>
            <p:cNvPicPr>
              <a:picLocks noChangeAspect="1"/>
            </p:cNvPicPr>
            <p:nvPr/>
          </p:nvPicPr>
          <p:blipFill rotWithShape="1">
            <a:blip r:embed="rId12" cstate="print">
              <a:duotone>
                <a:prstClr val="black"/>
                <a:srgbClr val="00B050">
                  <a:tint val="45000"/>
                  <a:satMod val="400000"/>
                </a:srgbClr>
              </a:duotone>
              <a:extLst>
                <a:ext uri="{BEBA8EAE-BF5A-486C-A8C5-ECC9F3942E4B}">
                  <a14:imgProps xmlns:a14="http://schemas.microsoft.com/office/drawing/2010/main">
                    <a14:imgLayer r:embed="rId10">
                      <a14:imgEffect>
                        <a14:backgroundRemoval t="0" b="100000" l="0" r="68646"/>
                      </a14:imgEffect>
                      <a14:imgEffect>
                        <a14:sharpenSoften amount="-25000"/>
                      </a14:imgEffect>
                      <a14:imgEffect>
                        <a14:colorTemperature colorTemp="492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l="1" r="43381" b="9227"/>
            <a:stretch/>
          </p:blipFill>
          <p:spPr>
            <a:xfrm rot="2000785">
              <a:off x="9909305" y="3698815"/>
              <a:ext cx="1146727" cy="1147126"/>
            </a:xfrm>
            <a:prstGeom prst="rect">
              <a:avLst/>
            </a:prstGeom>
          </p:spPr>
        </p:pic>
        <p:sp>
          <p:nvSpPr>
            <p:cNvPr id="51" name="Arc 50"/>
            <p:cNvSpPr/>
            <p:nvPr/>
          </p:nvSpPr>
          <p:spPr>
            <a:xfrm rot="2216649">
              <a:off x="10056043" y="3869689"/>
              <a:ext cx="801739" cy="801739"/>
            </a:xfrm>
            <a:prstGeom prst="arc">
              <a:avLst>
                <a:gd name="adj1" fmla="val 14957800"/>
                <a:gd name="adj2" fmla="val 0"/>
              </a:avLst>
            </a:prstGeom>
            <a:ln w="38100">
              <a:solidFill>
                <a:srgbClr val="00B0F0"/>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pic>
        <p:nvPicPr>
          <p:cNvPr id="74" name="gear2-3"/>
          <p:cNvPicPr>
            <a:picLocks noChangeAspect="1"/>
          </p:cNvPicPr>
          <p:nvPr/>
        </p:nvPicPr>
        <p:blipFill rotWithShape="1">
          <a:blip r:embed="rId12" cstate="print">
            <a:duotone>
              <a:prstClr val="black"/>
              <a:srgbClr val="00B050">
                <a:tint val="45000"/>
                <a:satMod val="400000"/>
              </a:srgbClr>
            </a:duotone>
            <a:extLst>
              <a:ext uri="{BEBA8EAE-BF5A-486C-A8C5-ECC9F3942E4B}">
                <a14:imgProps xmlns:a14="http://schemas.microsoft.com/office/drawing/2010/main">
                  <a14:imgLayer r:embed="rId10">
                    <a14:imgEffect>
                      <a14:backgroundRemoval t="0" b="100000" l="0" r="68646"/>
                    </a14:imgEffect>
                    <a14:imgEffect>
                      <a14:sharpenSoften amount="-25000"/>
                    </a14:imgEffect>
                    <a14:imgEffect>
                      <a14:colorTemperature colorTemp="492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l="1" r="43381" b="9227"/>
          <a:stretch/>
        </p:blipFill>
        <p:spPr>
          <a:xfrm rot="2000785">
            <a:off x="6777014" y="3847108"/>
            <a:ext cx="917152" cy="917471"/>
          </a:xfrm>
          <a:prstGeom prst="rect">
            <a:avLst/>
          </a:prstGeom>
        </p:spPr>
      </p:pic>
      <p:grpSp>
        <p:nvGrpSpPr>
          <p:cNvPr id="75" name="gear2-1"/>
          <p:cNvGrpSpPr>
            <a:grpSpLocks noChangeAspect="1"/>
          </p:cNvGrpSpPr>
          <p:nvPr/>
        </p:nvGrpSpPr>
        <p:grpSpPr>
          <a:xfrm rot="20220780">
            <a:off x="5659921" y="3042780"/>
            <a:ext cx="1314038" cy="1314500"/>
            <a:chOff x="9909305" y="3698815"/>
            <a:chExt cx="1146727" cy="1147126"/>
          </a:xfrm>
        </p:grpSpPr>
        <p:pic>
          <p:nvPicPr>
            <p:cNvPr id="76" name="Picture 75"/>
            <p:cNvPicPr>
              <a:picLocks noChangeAspect="1"/>
            </p:cNvPicPr>
            <p:nvPr/>
          </p:nvPicPr>
          <p:blipFill rotWithShape="1">
            <a:blip r:embed="rId12" cstate="print">
              <a:duotone>
                <a:prstClr val="black"/>
                <a:srgbClr val="00B050">
                  <a:tint val="45000"/>
                  <a:satMod val="400000"/>
                </a:srgbClr>
              </a:duotone>
              <a:extLst>
                <a:ext uri="{BEBA8EAE-BF5A-486C-A8C5-ECC9F3942E4B}">
                  <a14:imgProps xmlns:a14="http://schemas.microsoft.com/office/drawing/2010/main">
                    <a14:imgLayer r:embed="rId10">
                      <a14:imgEffect>
                        <a14:backgroundRemoval t="0" b="100000" l="0" r="68646"/>
                      </a14:imgEffect>
                      <a14:imgEffect>
                        <a14:sharpenSoften amount="-25000"/>
                      </a14:imgEffect>
                      <a14:imgEffect>
                        <a14:colorTemperature colorTemp="492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l="1" r="43381" b="9227"/>
            <a:stretch/>
          </p:blipFill>
          <p:spPr>
            <a:xfrm rot="2000785">
              <a:off x="9909305" y="3698815"/>
              <a:ext cx="1146727" cy="1147126"/>
            </a:xfrm>
            <a:prstGeom prst="rect">
              <a:avLst/>
            </a:prstGeom>
          </p:spPr>
        </p:pic>
        <p:sp>
          <p:nvSpPr>
            <p:cNvPr id="77" name="Arc 76"/>
            <p:cNvSpPr/>
            <p:nvPr/>
          </p:nvSpPr>
          <p:spPr>
            <a:xfrm rot="17987935" flipH="1">
              <a:off x="10100917" y="3861205"/>
              <a:ext cx="801736" cy="801742"/>
            </a:xfrm>
            <a:prstGeom prst="arc">
              <a:avLst>
                <a:gd name="adj1" fmla="val 14957800"/>
                <a:gd name="adj2" fmla="val 0"/>
              </a:avLst>
            </a:prstGeom>
            <a:ln w="38100">
              <a:solidFill>
                <a:srgbClr val="00B050"/>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nvGrpSpPr>
          <p:cNvPr id="78" name="gear2-2"/>
          <p:cNvGrpSpPr>
            <a:grpSpLocks noChangeAspect="1"/>
          </p:cNvGrpSpPr>
          <p:nvPr/>
        </p:nvGrpSpPr>
        <p:grpSpPr>
          <a:xfrm>
            <a:off x="7457996" y="3159820"/>
            <a:ext cx="1032054" cy="1032413"/>
            <a:chOff x="9909305" y="3698815"/>
            <a:chExt cx="1146727" cy="1147126"/>
          </a:xfrm>
        </p:grpSpPr>
        <p:pic>
          <p:nvPicPr>
            <p:cNvPr id="80" name="Picture 79"/>
            <p:cNvPicPr>
              <a:picLocks noChangeAspect="1"/>
            </p:cNvPicPr>
            <p:nvPr/>
          </p:nvPicPr>
          <p:blipFill rotWithShape="1">
            <a:blip r:embed="rId12" cstate="print">
              <a:duotone>
                <a:prstClr val="black"/>
                <a:srgbClr val="00B050">
                  <a:tint val="45000"/>
                  <a:satMod val="400000"/>
                </a:srgbClr>
              </a:duotone>
              <a:extLst>
                <a:ext uri="{BEBA8EAE-BF5A-486C-A8C5-ECC9F3942E4B}">
                  <a14:imgProps xmlns:a14="http://schemas.microsoft.com/office/drawing/2010/main">
                    <a14:imgLayer r:embed="rId10">
                      <a14:imgEffect>
                        <a14:backgroundRemoval t="0" b="100000" l="0" r="68646"/>
                      </a14:imgEffect>
                      <a14:imgEffect>
                        <a14:sharpenSoften amount="-25000"/>
                      </a14:imgEffect>
                      <a14:imgEffect>
                        <a14:colorTemperature colorTemp="492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l="1" r="43381" b="9227"/>
            <a:stretch/>
          </p:blipFill>
          <p:spPr>
            <a:xfrm rot="2000785">
              <a:off x="9909305" y="3698815"/>
              <a:ext cx="1146727" cy="1147126"/>
            </a:xfrm>
            <a:prstGeom prst="rect">
              <a:avLst/>
            </a:prstGeom>
          </p:spPr>
        </p:pic>
        <p:sp>
          <p:nvSpPr>
            <p:cNvPr id="81" name="Arc 80"/>
            <p:cNvSpPr/>
            <p:nvPr/>
          </p:nvSpPr>
          <p:spPr>
            <a:xfrm rot="18349741" flipH="1">
              <a:off x="10104423" y="3885816"/>
              <a:ext cx="801739" cy="801739"/>
            </a:xfrm>
            <a:prstGeom prst="arc">
              <a:avLst>
                <a:gd name="adj1" fmla="val 14957800"/>
                <a:gd name="adj2" fmla="val 0"/>
              </a:avLst>
            </a:prstGeom>
            <a:ln w="38100">
              <a:solidFill>
                <a:srgbClr val="00B050"/>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spTree>
    <p:extLst>
      <p:ext uri="{BB962C8B-B14F-4D97-AF65-F5344CB8AC3E}">
        <p14:creationId xmlns:p14="http://schemas.microsoft.com/office/powerpoint/2010/main" val="32151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1"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2000"/>
                                        <p:tgtEl>
                                          <p:spTgt spid="34"/>
                                        </p:tgtEl>
                                      </p:cBhvr>
                                    </p:animEffect>
                                  </p:childTnLst>
                                </p:cTn>
                              </p:par>
                              <p:par>
                                <p:cTn id="12" presetID="1" presetClass="entr" presetSubtype="0" fill="hold" nodeType="withEffect">
                                  <p:stCondLst>
                                    <p:cond delay="0"/>
                                  </p:stCondLst>
                                  <p:childTnLst>
                                    <p:set>
                                      <p:cBhvr>
                                        <p:cTn id="13" dur="1" fill="hold">
                                          <p:stCondLst>
                                            <p:cond delay="0"/>
                                          </p:stCondLst>
                                        </p:cTn>
                                        <p:tgtEl>
                                          <p:spTgt spid="2067"/>
                                        </p:tgtEl>
                                        <p:attrNameLst>
                                          <p:attrName>style.visibility</p:attrName>
                                        </p:attrNameLst>
                                      </p:cBhvr>
                                      <p:to>
                                        <p:strVal val="visible"/>
                                      </p:to>
                                    </p:set>
                                  </p:childTnLst>
                                </p:cTn>
                              </p:par>
                              <p:par>
                                <p:cTn id="14" presetID="8" presetClass="emph" presetSubtype="0" repeatCount="indefinite" fill="hold" nodeType="withEffect">
                                  <p:stCondLst>
                                    <p:cond delay="0"/>
                                  </p:stCondLst>
                                  <p:endCondLst>
                                    <p:cond evt="onNext" delay="0">
                                      <p:tgtEl>
                                        <p:sldTgt/>
                                      </p:tgtEl>
                                    </p:cond>
                                  </p:endCondLst>
                                  <p:childTnLst>
                                    <p:animRot by="-21600000">
                                      <p:cBhvr>
                                        <p:cTn id="15" dur="1000" fill="hold"/>
                                        <p:tgtEl>
                                          <p:spTgt spid="2067"/>
                                        </p:tgtEl>
                                        <p:attrNameLst>
                                          <p:attrName>r</p:attrName>
                                        </p:attrNameLst>
                                      </p:cBhvr>
                                    </p:animRot>
                                  </p:childTnLst>
                                </p:cTn>
                              </p:par>
                              <p:par>
                                <p:cTn id="16" presetID="1"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8" presetClass="emph" presetSubtype="0" repeatCount="indefinite" fill="hold" nodeType="withEffect">
                                  <p:stCondLst>
                                    <p:cond delay="0"/>
                                  </p:stCondLst>
                                  <p:endCondLst>
                                    <p:cond evt="onNext" delay="0">
                                      <p:tgtEl>
                                        <p:sldTgt/>
                                      </p:tgtEl>
                                    </p:cond>
                                  </p:endCondLst>
                                  <p:childTnLst>
                                    <p:animRot by="-21600000">
                                      <p:cBhvr>
                                        <p:cTn id="23" dur="1000" fill="hold"/>
                                        <p:tgtEl>
                                          <p:spTgt spid="45"/>
                                        </p:tgtEl>
                                        <p:attrNameLst>
                                          <p:attrName>r</p:attrName>
                                        </p:attrNameLst>
                                      </p:cBhvr>
                                    </p:animRot>
                                  </p:childTnLst>
                                </p:cTn>
                              </p:par>
                              <p:par>
                                <p:cTn id="24" presetID="8" presetClass="emph" presetSubtype="0" repeatCount="indefinite" fill="hold" nodeType="withEffect">
                                  <p:stCondLst>
                                    <p:cond delay="0"/>
                                  </p:stCondLst>
                                  <p:endCondLst>
                                    <p:cond evt="onNext" delay="0">
                                      <p:tgtEl>
                                        <p:sldTgt/>
                                      </p:tgtEl>
                                    </p:cond>
                                  </p:endCondLst>
                                  <p:childTnLst>
                                    <p:animRot by="21600000">
                                      <p:cBhvr>
                                        <p:cTn id="25" dur="1000" fill="hold"/>
                                        <p:tgtEl>
                                          <p:spTgt spid="42"/>
                                        </p:tgtEl>
                                        <p:attrNameLst>
                                          <p:attrName>r</p:attrName>
                                        </p:attrNameLst>
                                      </p:cBhvr>
                                    </p:animRot>
                                  </p:childTnLst>
                                </p:cTn>
                              </p:par>
                              <p:par>
                                <p:cTn id="26" presetID="8" presetClass="emph" presetSubtype="0" repeatCount="indefinite" fill="hold" nodeType="withEffect">
                                  <p:stCondLst>
                                    <p:cond delay="0"/>
                                  </p:stCondLst>
                                  <p:endCondLst>
                                    <p:cond evt="onNext" delay="0">
                                      <p:tgtEl>
                                        <p:sldTgt/>
                                      </p:tgtEl>
                                    </p:cond>
                                  </p:endCondLst>
                                  <p:childTnLst>
                                    <p:animRot by="-21600000">
                                      <p:cBhvr>
                                        <p:cTn id="27" dur="1000" fill="hold"/>
                                        <p:tgtEl>
                                          <p:spTgt spid="49"/>
                                        </p:tgtEl>
                                        <p:attrNameLst>
                                          <p:attrName>r</p:attrName>
                                        </p:attrNameLst>
                                      </p:cBhvr>
                                    </p:animRot>
                                  </p:childTnLst>
                                </p:cTn>
                              </p:par>
                              <p:par>
                                <p:cTn id="28" presetID="22"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1000"/>
                                        <p:tgtEl>
                                          <p:spTgt spid="31"/>
                                        </p:tgtEl>
                                      </p:cBhvr>
                                    </p:animEffect>
                                  </p:childTnLst>
                                </p:cTn>
                              </p:par>
                              <p:par>
                                <p:cTn id="31" presetID="1" presetClass="entr" presetSubtype="0" fill="hold" grpId="0" nodeType="withEffect">
                                  <p:stCondLst>
                                    <p:cond delay="75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2000"/>
                                        <p:tgtEl>
                                          <p:spTgt spid="57"/>
                                        </p:tgtEl>
                                      </p:cBhvr>
                                    </p:animEffect>
                                  </p:childTnLst>
                                </p:cTn>
                              </p:par>
                              <p:par>
                                <p:cTn id="62" presetID="8" presetClass="emph" presetSubtype="0" repeatCount="indefinite" fill="hold" nodeType="withEffect">
                                  <p:stCondLst>
                                    <p:cond delay="0"/>
                                  </p:stCondLst>
                                  <p:endCondLst>
                                    <p:cond evt="onNext" delay="0">
                                      <p:tgtEl>
                                        <p:sldTgt/>
                                      </p:tgtEl>
                                    </p:cond>
                                  </p:endCondLst>
                                  <p:childTnLst>
                                    <p:animRot by="21600000">
                                      <p:cBhvr>
                                        <p:cTn id="63" dur="1000" fill="hold"/>
                                        <p:tgtEl>
                                          <p:spTgt spid="78"/>
                                        </p:tgtEl>
                                        <p:attrNameLst>
                                          <p:attrName>r</p:attrName>
                                        </p:attrNameLst>
                                      </p:cBhvr>
                                    </p:animRot>
                                  </p:childTnLst>
                                </p:cTn>
                              </p:par>
                              <p:par>
                                <p:cTn id="64" presetID="8" presetClass="emph" presetSubtype="0" repeatCount="indefinite" fill="hold" nodeType="withEffect">
                                  <p:stCondLst>
                                    <p:cond delay="0"/>
                                  </p:stCondLst>
                                  <p:endCondLst>
                                    <p:cond evt="onNext" delay="0">
                                      <p:tgtEl>
                                        <p:sldTgt/>
                                      </p:tgtEl>
                                    </p:cond>
                                  </p:endCondLst>
                                  <p:childTnLst>
                                    <p:animRot by="21600000">
                                      <p:cBhvr>
                                        <p:cTn id="65" dur="1000" fill="hold"/>
                                        <p:tgtEl>
                                          <p:spTgt spid="75"/>
                                        </p:tgtEl>
                                        <p:attrNameLst>
                                          <p:attrName>r</p:attrName>
                                        </p:attrNameLst>
                                      </p:cBhvr>
                                    </p:animRot>
                                  </p:childTnLst>
                                </p:cTn>
                              </p:par>
                              <p:par>
                                <p:cTn id="66" presetID="8" presetClass="emph" presetSubtype="0" repeatCount="indefinite" fill="hold" nodeType="withEffect">
                                  <p:stCondLst>
                                    <p:cond delay="0"/>
                                  </p:stCondLst>
                                  <p:endCondLst>
                                    <p:cond evt="onNext" delay="0">
                                      <p:tgtEl>
                                        <p:sldTgt/>
                                      </p:tgtEl>
                                    </p:cond>
                                  </p:endCondLst>
                                  <p:childTnLst>
                                    <p:animRot by="-21600000">
                                      <p:cBhvr>
                                        <p:cTn id="67" dur="1000" fill="hold"/>
                                        <p:tgtEl>
                                          <p:spTgt spid="74"/>
                                        </p:tgtEl>
                                        <p:attrNameLst>
                                          <p:attrName>r</p:attrName>
                                        </p:attrNameLst>
                                      </p:cBhvr>
                                    </p:animRot>
                                  </p:childTnLst>
                                </p:cTn>
                              </p:par>
                              <p:par>
                                <p:cTn id="68" presetID="1" presetClass="entr" presetSubtype="0" fill="hold" nodeType="withEffect">
                                  <p:stCondLst>
                                    <p:cond delay="0"/>
                                  </p:stCondLst>
                                  <p:childTnLst>
                                    <p:set>
                                      <p:cBhvr>
                                        <p:cTn id="69" dur="1" fill="hold">
                                          <p:stCondLst>
                                            <p:cond delay="0"/>
                                          </p:stCondLst>
                                        </p:cTn>
                                        <p:tgtEl>
                                          <p:spTgt spid="2076"/>
                                        </p:tgtEl>
                                        <p:attrNameLst>
                                          <p:attrName>style.visibility</p:attrName>
                                        </p:attrNameLst>
                                      </p:cBhvr>
                                      <p:to>
                                        <p:strVal val="visible"/>
                                      </p:to>
                                    </p:set>
                                  </p:childTnLst>
                                </p:cTn>
                              </p:par>
                              <p:par>
                                <p:cTn id="70" presetID="22" presetClass="entr" presetSubtype="8" fill="hold"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wipe(left)">
                                      <p:cBhvr>
                                        <p:cTn id="72" dur="1000"/>
                                        <p:tgtEl>
                                          <p:spTgt spid="84"/>
                                        </p:tgtEl>
                                      </p:cBhvr>
                                    </p:animEffect>
                                  </p:childTnLst>
                                </p:cTn>
                              </p:par>
                              <p:par>
                                <p:cTn id="73" presetID="8" presetClass="emph" presetSubtype="0" repeatCount="indefinite" fill="hold" nodeType="withEffect">
                                  <p:stCondLst>
                                    <p:cond delay="0"/>
                                  </p:stCondLst>
                                  <p:endCondLst>
                                    <p:cond evt="onNext" delay="0">
                                      <p:tgtEl>
                                        <p:sldTgt/>
                                      </p:tgtEl>
                                    </p:cond>
                                  </p:endCondLst>
                                  <p:childTnLst>
                                    <p:animRot by="21600000">
                                      <p:cBhvr>
                                        <p:cTn id="74" dur="1000" fill="hold"/>
                                        <p:tgtEl>
                                          <p:spTgt spid="2076"/>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57" presetClass="path" presetSubtype="0" accel="50000" decel="50000" fill="hold" grpId="0" nodeType="clickEffect">
                                  <p:stCondLst>
                                    <p:cond delay="0"/>
                                  </p:stCondLst>
                                  <p:childTnLst>
                                    <p:animMotion origin="layout" path="M -0.00052 2.22222E-6 C -0.00052 -0.04236 0.00247 -0.1213 -0.03945 -0.16134 C -0.07591 -0.22107 -0.6474 -0.18195 -0.59128 -0.18195 C -0.63854 -0.18403 -0.66628 -0.13102 -0.67474 -0.06644 " pathEditMode="relative" rAng="0" ptsTypes="AAAA">
                                      <p:cBhvr>
                                        <p:cTn id="82" dur="2000" fill="hold"/>
                                        <p:tgtEl>
                                          <p:spTgt spid="37"/>
                                        </p:tgtEl>
                                        <p:attrNameLst>
                                          <p:attrName>ppt_x</p:attrName>
                                          <p:attrName>ppt_y</p:attrName>
                                        </p:attrNameLst>
                                      </p:cBhvr>
                                      <p:rCtr x="-33711" y="-9722"/>
                                    </p:animMotion>
                                  </p:childTnLst>
                                </p:cTn>
                              </p:par>
                              <p:par>
                                <p:cTn id="83" presetID="10" presetClass="exit" presetSubtype="0" fill="hold" grpId="1" nodeType="withEffect">
                                  <p:stCondLst>
                                    <p:cond delay="0"/>
                                  </p:stCondLst>
                                  <p:childTnLst>
                                    <p:animEffect transition="out" filter="fade">
                                      <p:cBhvr>
                                        <p:cTn id="84" dur="1000"/>
                                        <p:tgtEl>
                                          <p:spTgt spid="33"/>
                                        </p:tgtEl>
                                      </p:cBhvr>
                                    </p:animEffect>
                                    <p:set>
                                      <p:cBhvr>
                                        <p:cTn id="85" dur="1" fill="hold">
                                          <p:stCondLst>
                                            <p:cond delay="999"/>
                                          </p:stCondLst>
                                        </p:cTn>
                                        <p:tgtEl>
                                          <p:spTgt spid="3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2071"/>
                                        </p:tgtEl>
                                      </p:cBhvr>
                                    </p:animEffect>
                                    <p:set>
                                      <p:cBhvr>
                                        <p:cTn id="88" dur="1" fill="hold">
                                          <p:stCondLst>
                                            <p:cond delay="999"/>
                                          </p:stCondLst>
                                        </p:cTn>
                                        <p:tgtEl>
                                          <p:spTgt spid="207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1000"/>
                                        <p:tgtEl>
                                          <p:spTgt spid="2075"/>
                                        </p:tgtEl>
                                      </p:cBhvr>
                                    </p:animEffect>
                                    <p:set>
                                      <p:cBhvr>
                                        <p:cTn id="91" dur="1" fill="hold">
                                          <p:stCondLst>
                                            <p:cond delay="999"/>
                                          </p:stCondLst>
                                        </p:cTn>
                                        <p:tgtEl>
                                          <p:spTgt spid="2075"/>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1000"/>
                                        <p:tgtEl>
                                          <p:spTgt spid="57"/>
                                        </p:tgtEl>
                                      </p:cBhvr>
                                    </p:animEffect>
                                    <p:set>
                                      <p:cBhvr>
                                        <p:cTn id="94" dur="1" fill="hold">
                                          <p:stCondLst>
                                            <p:cond delay="999"/>
                                          </p:stCondLst>
                                        </p:cTn>
                                        <p:tgtEl>
                                          <p:spTgt spid="5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1000"/>
                                        <p:tgtEl>
                                          <p:spTgt spid="2076"/>
                                        </p:tgtEl>
                                      </p:cBhvr>
                                    </p:animEffect>
                                    <p:set>
                                      <p:cBhvr>
                                        <p:cTn id="97" dur="1" fill="hold">
                                          <p:stCondLst>
                                            <p:cond delay="999"/>
                                          </p:stCondLst>
                                        </p:cTn>
                                        <p:tgtEl>
                                          <p:spTgt spid="207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1000"/>
                                        <p:tgtEl>
                                          <p:spTgt spid="2067"/>
                                        </p:tgtEl>
                                      </p:cBhvr>
                                    </p:animEffect>
                                    <p:set>
                                      <p:cBhvr>
                                        <p:cTn id="100" dur="1" fill="hold">
                                          <p:stCondLst>
                                            <p:cond delay="999"/>
                                          </p:stCondLst>
                                        </p:cTn>
                                        <p:tgtEl>
                                          <p:spTgt spid="206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1000"/>
                                        <p:tgtEl>
                                          <p:spTgt spid="84"/>
                                        </p:tgtEl>
                                      </p:cBhvr>
                                    </p:animEffect>
                                    <p:set>
                                      <p:cBhvr>
                                        <p:cTn id="103" dur="1" fill="hold">
                                          <p:stCondLst>
                                            <p:cond delay="999"/>
                                          </p:stCondLst>
                                        </p:cTn>
                                        <p:tgtEl>
                                          <p:spTgt spid="84"/>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1000"/>
                                        <p:tgtEl>
                                          <p:spTgt spid="32"/>
                                        </p:tgtEl>
                                      </p:cBhvr>
                                    </p:animEffect>
                                    <p:set>
                                      <p:cBhvr>
                                        <p:cTn id="106" dur="1" fill="hold">
                                          <p:stCondLst>
                                            <p:cond delay="999"/>
                                          </p:stCondLst>
                                        </p:cTn>
                                        <p:tgtEl>
                                          <p:spTgt spid="3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1000"/>
                                        <p:tgtEl>
                                          <p:spTgt spid="31"/>
                                        </p:tgtEl>
                                      </p:cBhvr>
                                    </p:animEffect>
                                    <p:set>
                                      <p:cBhvr>
                                        <p:cTn id="109" dur="1" fill="hold">
                                          <p:stCondLst>
                                            <p:cond delay="999"/>
                                          </p:stCondLst>
                                        </p:cTn>
                                        <p:tgtEl>
                                          <p:spTgt spid="31"/>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1000"/>
                                        <p:tgtEl>
                                          <p:spTgt spid="34"/>
                                        </p:tgtEl>
                                      </p:cBhvr>
                                    </p:animEffect>
                                    <p:set>
                                      <p:cBhvr>
                                        <p:cTn id="112" dur="1" fill="hold">
                                          <p:stCondLst>
                                            <p:cond delay="999"/>
                                          </p:stCondLst>
                                        </p:cTn>
                                        <p:tgtEl>
                                          <p:spTgt spid="34"/>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1000"/>
                                        <p:tgtEl>
                                          <p:spTgt spid="78"/>
                                        </p:tgtEl>
                                      </p:cBhvr>
                                    </p:animEffect>
                                    <p:set>
                                      <p:cBhvr>
                                        <p:cTn id="115" dur="1" fill="hold">
                                          <p:stCondLst>
                                            <p:cond delay="999"/>
                                          </p:stCondLst>
                                        </p:cTn>
                                        <p:tgtEl>
                                          <p:spTgt spid="78"/>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1000"/>
                                        <p:tgtEl>
                                          <p:spTgt spid="75"/>
                                        </p:tgtEl>
                                      </p:cBhvr>
                                    </p:animEffect>
                                    <p:set>
                                      <p:cBhvr>
                                        <p:cTn id="118" dur="1" fill="hold">
                                          <p:stCondLst>
                                            <p:cond delay="999"/>
                                          </p:stCondLst>
                                        </p:cTn>
                                        <p:tgtEl>
                                          <p:spTgt spid="75"/>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1000"/>
                                        <p:tgtEl>
                                          <p:spTgt spid="74"/>
                                        </p:tgtEl>
                                      </p:cBhvr>
                                    </p:animEffect>
                                    <p:set>
                                      <p:cBhvr>
                                        <p:cTn id="121" dur="1" fill="hold">
                                          <p:stCondLst>
                                            <p:cond delay="999"/>
                                          </p:stCondLst>
                                        </p:cTn>
                                        <p:tgtEl>
                                          <p:spTgt spid="7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3"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wipe(up)">
                                      <p:cBhvr>
                                        <p:cTn id="126" dur="2000"/>
                                        <p:tgtEl>
                                          <p:spTgt spid="34"/>
                                        </p:tgtEl>
                                      </p:cBhvr>
                                    </p:animEffect>
                                  </p:childTnLst>
                                </p:cTn>
                              </p:par>
                              <p:par>
                                <p:cTn id="127" presetID="1" presetClass="entr" presetSubtype="0" fill="hold" nodeType="withEffect">
                                  <p:stCondLst>
                                    <p:cond delay="0"/>
                                  </p:stCondLst>
                                  <p:childTnLst>
                                    <p:set>
                                      <p:cBhvr>
                                        <p:cTn id="128" dur="1" fill="hold">
                                          <p:stCondLst>
                                            <p:cond delay="0"/>
                                          </p:stCondLst>
                                        </p:cTn>
                                        <p:tgtEl>
                                          <p:spTgt spid="2067"/>
                                        </p:tgtEl>
                                        <p:attrNameLst>
                                          <p:attrName>style.visibility</p:attrName>
                                        </p:attrNameLst>
                                      </p:cBhvr>
                                      <p:to>
                                        <p:strVal val="visible"/>
                                      </p:to>
                                    </p:set>
                                  </p:childTnLst>
                                </p:cTn>
                              </p:par>
                              <p:par>
                                <p:cTn id="129" presetID="8" presetClass="emph" presetSubtype="0" repeatCount="indefinite" fill="hold" nodeType="withEffect">
                                  <p:stCondLst>
                                    <p:cond delay="0"/>
                                  </p:stCondLst>
                                  <p:endCondLst>
                                    <p:cond evt="onNext" delay="0">
                                      <p:tgtEl>
                                        <p:sldTgt/>
                                      </p:tgtEl>
                                    </p:cond>
                                  </p:endCondLst>
                                  <p:childTnLst>
                                    <p:animRot by="-21600000">
                                      <p:cBhvr>
                                        <p:cTn id="130" dur="1000" fill="hold"/>
                                        <p:tgtEl>
                                          <p:spTgt spid="2067"/>
                                        </p:tgtEl>
                                        <p:attrNameLst>
                                          <p:attrName>r</p:attrName>
                                        </p:attrNameLst>
                                      </p:cBhvr>
                                    </p:animRot>
                                  </p:childTnLst>
                                </p:cTn>
                              </p:par>
                              <p:par>
                                <p:cTn id="131" presetID="1" presetClass="entr" presetSubtype="0" fill="hold" nodeType="withEffect">
                                  <p:stCondLst>
                                    <p:cond delay="0"/>
                                  </p:stCondLst>
                                  <p:childTnLst>
                                    <p:set>
                                      <p:cBhvr>
                                        <p:cTn id="132" dur="1" fill="hold">
                                          <p:stCondLst>
                                            <p:cond delay="0"/>
                                          </p:stCondLst>
                                        </p:cTn>
                                        <p:tgtEl>
                                          <p:spTgt spid="4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9"/>
                                        </p:tgtEl>
                                        <p:attrNameLst>
                                          <p:attrName>style.visibility</p:attrName>
                                        </p:attrNameLst>
                                      </p:cBhvr>
                                      <p:to>
                                        <p:strVal val="visible"/>
                                      </p:to>
                                    </p:set>
                                  </p:childTnLst>
                                </p:cTn>
                              </p:par>
                              <p:par>
                                <p:cTn id="137" presetID="8" presetClass="emph" presetSubtype="0" repeatCount="indefinite" fill="hold" nodeType="withEffect">
                                  <p:stCondLst>
                                    <p:cond delay="0"/>
                                  </p:stCondLst>
                                  <p:endCondLst>
                                    <p:cond evt="onNext" delay="0">
                                      <p:tgtEl>
                                        <p:sldTgt/>
                                      </p:tgtEl>
                                    </p:cond>
                                  </p:endCondLst>
                                  <p:childTnLst>
                                    <p:animRot by="-21600000">
                                      <p:cBhvr>
                                        <p:cTn id="138" dur="1000" fill="hold"/>
                                        <p:tgtEl>
                                          <p:spTgt spid="45"/>
                                        </p:tgtEl>
                                        <p:attrNameLst>
                                          <p:attrName>r</p:attrName>
                                        </p:attrNameLst>
                                      </p:cBhvr>
                                    </p:animRot>
                                  </p:childTnLst>
                                </p:cTn>
                              </p:par>
                              <p:par>
                                <p:cTn id="139" presetID="8" presetClass="emph" presetSubtype="0" repeatCount="indefinite" fill="hold" nodeType="withEffect">
                                  <p:stCondLst>
                                    <p:cond delay="0"/>
                                  </p:stCondLst>
                                  <p:endCondLst>
                                    <p:cond evt="onNext" delay="0">
                                      <p:tgtEl>
                                        <p:sldTgt/>
                                      </p:tgtEl>
                                    </p:cond>
                                  </p:endCondLst>
                                  <p:childTnLst>
                                    <p:animRot by="21600000">
                                      <p:cBhvr>
                                        <p:cTn id="140" dur="1000" fill="hold"/>
                                        <p:tgtEl>
                                          <p:spTgt spid="42"/>
                                        </p:tgtEl>
                                        <p:attrNameLst>
                                          <p:attrName>r</p:attrName>
                                        </p:attrNameLst>
                                      </p:cBhvr>
                                    </p:animRot>
                                  </p:childTnLst>
                                </p:cTn>
                              </p:par>
                              <p:par>
                                <p:cTn id="141" presetID="8" presetClass="emph" presetSubtype="0" repeatCount="indefinite" fill="hold" nodeType="withEffect">
                                  <p:stCondLst>
                                    <p:cond delay="0"/>
                                  </p:stCondLst>
                                  <p:endCondLst>
                                    <p:cond evt="onNext" delay="0">
                                      <p:tgtEl>
                                        <p:sldTgt/>
                                      </p:tgtEl>
                                    </p:cond>
                                  </p:endCondLst>
                                  <p:childTnLst>
                                    <p:animRot by="-21600000">
                                      <p:cBhvr>
                                        <p:cTn id="142" dur="1000" fill="hold"/>
                                        <p:tgtEl>
                                          <p:spTgt spid="49"/>
                                        </p:tgtEl>
                                        <p:attrNameLst>
                                          <p:attrName>r</p:attrName>
                                        </p:attrNameLst>
                                      </p:cBhvr>
                                    </p:animRot>
                                  </p:childTnLst>
                                </p:cTn>
                              </p:par>
                              <p:par>
                                <p:cTn id="143" presetID="22" presetClass="entr" presetSubtype="8" fill="hold" nodeType="withEffect">
                                  <p:stCondLst>
                                    <p:cond delay="500"/>
                                  </p:stCondLst>
                                  <p:childTnLst>
                                    <p:set>
                                      <p:cBhvr>
                                        <p:cTn id="144" dur="1" fill="hold">
                                          <p:stCondLst>
                                            <p:cond delay="0"/>
                                          </p:stCondLst>
                                        </p:cTn>
                                        <p:tgtEl>
                                          <p:spTgt spid="31"/>
                                        </p:tgtEl>
                                        <p:attrNameLst>
                                          <p:attrName>style.visibility</p:attrName>
                                        </p:attrNameLst>
                                      </p:cBhvr>
                                      <p:to>
                                        <p:strVal val="visible"/>
                                      </p:to>
                                    </p:set>
                                    <p:animEffect transition="in" filter="wipe(left)">
                                      <p:cBhvr>
                                        <p:cTn id="145" dur="1000"/>
                                        <p:tgtEl>
                                          <p:spTgt spid="31"/>
                                        </p:tgtEl>
                                      </p:cBhvr>
                                    </p:animEffect>
                                  </p:childTnLst>
                                </p:cTn>
                              </p:par>
                              <p:par>
                                <p:cTn id="146" presetID="1" presetClass="entr" presetSubtype="0" fill="hold" grpId="2" nodeType="withEffect">
                                  <p:stCondLst>
                                    <p:cond delay="750"/>
                                  </p:stCondLst>
                                  <p:childTnLst>
                                    <p:set>
                                      <p:cBhvr>
                                        <p:cTn id="147" dur="1" fill="hold">
                                          <p:stCondLst>
                                            <p:cond delay="0"/>
                                          </p:stCondLst>
                                        </p:cTn>
                                        <p:tgtEl>
                                          <p:spTgt spid="32"/>
                                        </p:tgtEl>
                                        <p:attrNameLst>
                                          <p:attrName>style.visibility</p:attrName>
                                        </p:attrNameLst>
                                      </p:cBhvr>
                                      <p:to>
                                        <p:strVal val="visible"/>
                                      </p:to>
                                    </p:set>
                                  </p:childTnLst>
                                </p:cTn>
                              </p:par>
                              <p:par>
                                <p:cTn id="148" presetID="1" presetClass="entr" presetSubtype="0" fill="hold" grpId="0" nodeType="withEffect">
                                  <p:stCondLst>
                                    <p:cond delay="750"/>
                                  </p:stCondLst>
                                  <p:childTnLst>
                                    <p:set>
                                      <p:cBhvr>
                                        <p:cTn id="149" dur="1" fill="hold">
                                          <p:stCondLst>
                                            <p:cond delay="0"/>
                                          </p:stCondLst>
                                        </p:cTn>
                                        <p:tgtEl>
                                          <p:spTgt spid="94"/>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2" grpId="0"/>
      <p:bldP spid="32" grpId="1"/>
      <p:bldP spid="32" grpId="2"/>
      <p:bldP spid="33" grpId="0" animBg="1"/>
      <p:bldP spid="33" grpId="1" animBg="1"/>
      <p:bldP spid="34" grpId="1" animBg="1"/>
      <p:bldP spid="34" grpId="2" animBg="1"/>
      <p:bldP spid="34" grpId="3" animBg="1"/>
      <p:bldP spid="37" grpId="0" animBg="1"/>
      <p:bldP spid="37" grpId="1" animBg="1"/>
      <p:bldP spid="57" grpId="0" animBg="1"/>
      <p:bldP spid="57" grpId="1" animBg="1"/>
      <p:bldP spid="2075" grpId="0"/>
      <p:bldP spid="2075" grpId="1"/>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Abductive</a:t>
            </a:r>
            <a:r>
              <a:rPr lang="en-US"/>
              <a:t> reasoning in logic</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Learning </a:t>
            </a:r>
            <a:r>
              <a:rPr lang="en-US" dirty="0"/>
              <a:t>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5</a:t>
            </a:fld>
            <a:endParaRPr lang="nl-NL" dirty="0"/>
          </a:p>
        </p:txBody>
      </p:sp>
      <mc:AlternateContent xmlns:mc="http://schemas.openxmlformats.org/markup-compatibility/2006" xmlns:a14="http://schemas.microsoft.com/office/drawing/2010/main">
        <mc:Choice Requires="a14">
          <p:sp>
            <p:nvSpPr>
              <p:cNvPr id="3" name="consistent"/>
              <p:cNvSpPr/>
              <p:nvPr/>
            </p:nvSpPr>
            <p:spPr>
              <a:xfrm>
                <a:off x="5635027" y="3396907"/>
                <a:ext cx="4527002" cy="73855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200"/>
                  </a:spcBef>
                </a:pPr>
                <a14:m>
                  <m:oMath xmlns:m="http://schemas.openxmlformats.org/officeDocument/2006/math">
                    <m:r>
                      <a:rPr lang="en-US" sz="3200" b="1" i="1" dirty="0">
                        <a:solidFill>
                          <a:prstClr val="black"/>
                        </a:solidFill>
                        <a:latin typeface="Cambria Math" panose="02040503050406030204" pitchFamily="18" charset="0"/>
                      </a:rPr>
                      <m:t>𝑬</m:t>
                    </m:r>
                  </m:oMath>
                </a14:m>
                <a:r>
                  <a:rPr lang="en-US" sz="2800" dirty="0">
                    <a:solidFill>
                      <a:prstClr val="black"/>
                    </a:solidFill>
                  </a:rPr>
                  <a:t> is </a:t>
                </a:r>
                <a:r>
                  <a:rPr lang="en-US" sz="2800" b="1" dirty="0">
                    <a:solidFill>
                      <a:srgbClr val="C00000"/>
                    </a:solidFill>
                  </a:rPr>
                  <a:t>consistent</a:t>
                </a:r>
                <a:r>
                  <a:rPr lang="en-US" sz="2800" dirty="0">
                    <a:solidFill>
                      <a:prstClr val="black"/>
                    </a:solidFill>
                  </a:rPr>
                  <a:t> with </a:t>
                </a:r>
                <a:r>
                  <a:rPr lang="en-US" sz="2800" i="1" dirty="0">
                    <a:solidFill>
                      <a:prstClr val="black"/>
                    </a:solidFill>
                  </a:rPr>
                  <a:t>Premise</a:t>
                </a:r>
              </a:p>
            </p:txBody>
          </p:sp>
        </mc:Choice>
        <mc:Fallback xmlns="">
          <p:sp>
            <p:nvSpPr>
              <p:cNvPr id="3" name="consistent"/>
              <p:cNvSpPr>
                <a:spLocks noRot="1" noChangeAspect="1" noMove="1" noResize="1" noEditPoints="1" noAdjustHandles="1" noChangeArrowheads="1" noChangeShapeType="1" noTextEdit="1"/>
              </p:cNvSpPr>
              <p:nvPr/>
            </p:nvSpPr>
            <p:spPr>
              <a:xfrm>
                <a:off x="5635027" y="3396907"/>
                <a:ext cx="4527002" cy="738554"/>
              </a:xfrm>
              <a:prstGeom prst="roundRect">
                <a:avLst/>
              </a:prstGeom>
              <a:blipFill>
                <a:blip r:embed="rId3"/>
                <a:stretch>
                  <a:fillRect b="-7258"/>
                </a:stretch>
              </a:blipFill>
              <a:ln w="1905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8" name="minimal"/>
              <p:cNvSpPr/>
              <p:nvPr/>
            </p:nvSpPr>
            <p:spPr>
              <a:xfrm>
                <a:off x="5635025" y="4492420"/>
                <a:ext cx="2205833" cy="73855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14:m>
                  <m:oMath xmlns:m="http://schemas.openxmlformats.org/officeDocument/2006/math">
                    <m:r>
                      <a:rPr lang="en-US" sz="3200" b="1" i="1" dirty="0" smtClean="0">
                        <a:solidFill>
                          <a:prstClr val="black"/>
                        </a:solidFill>
                        <a:latin typeface="Cambria Math" panose="02040503050406030204" pitchFamily="18" charset="0"/>
                      </a:rPr>
                      <m:t>𝑬</m:t>
                    </m:r>
                  </m:oMath>
                </a14:m>
                <a:r>
                  <a:rPr lang="en-US" sz="2800" dirty="0">
                    <a:solidFill>
                      <a:prstClr val="black"/>
                    </a:solidFill>
                  </a:rPr>
                  <a:t> is </a:t>
                </a:r>
                <a:r>
                  <a:rPr lang="en-US" sz="2800" b="1" dirty="0">
                    <a:solidFill>
                      <a:srgbClr val="C00000"/>
                    </a:solidFill>
                  </a:rPr>
                  <a:t>minimal</a:t>
                </a:r>
                <a:endParaRPr lang="en-US" dirty="0">
                  <a:solidFill>
                    <a:prstClr val="black"/>
                  </a:solidFill>
                </a:endParaRPr>
              </a:p>
            </p:txBody>
          </p:sp>
        </mc:Choice>
        <mc:Fallback xmlns="">
          <p:sp>
            <p:nvSpPr>
              <p:cNvPr id="8" name="minimal"/>
              <p:cNvSpPr>
                <a:spLocks noRot="1" noChangeAspect="1" noMove="1" noResize="1" noEditPoints="1" noAdjustHandles="1" noChangeArrowheads="1" noChangeShapeType="1" noTextEdit="1"/>
              </p:cNvSpPr>
              <p:nvPr/>
            </p:nvSpPr>
            <p:spPr>
              <a:xfrm>
                <a:off x="5635025" y="4492420"/>
                <a:ext cx="2205833" cy="738554"/>
              </a:xfrm>
              <a:prstGeom prst="roundRect">
                <a:avLst/>
              </a:prstGeom>
              <a:blipFill>
                <a:blip r:embed="rId4"/>
                <a:stretch>
                  <a:fillRect b="-10484"/>
                </a:stretch>
              </a:blipFill>
              <a:ln w="19050">
                <a:solidFill>
                  <a:schemeClr val="tx1"/>
                </a:solidFill>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9" name="form"/>
              <p:cNvSpPr/>
              <p:nvPr/>
            </p:nvSpPr>
            <p:spPr>
              <a:xfrm>
                <a:off x="5635025" y="5656174"/>
                <a:ext cx="4153982" cy="73855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200"/>
                  </a:spcBef>
                </a:pPr>
                <a14:m>
                  <m:oMath xmlns:m="http://schemas.openxmlformats.org/officeDocument/2006/math">
                    <m:r>
                      <a:rPr lang="en-US" sz="3200" b="1" i="1" dirty="0">
                        <a:solidFill>
                          <a:prstClr val="black"/>
                        </a:solidFill>
                        <a:latin typeface="Cambria Math" panose="02040503050406030204" pitchFamily="18" charset="0"/>
                      </a:rPr>
                      <m:t>𝑬</m:t>
                    </m:r>
                  </m:oMath>
                </a14:m>
                <a:r>
                  <a:rPr lang="en-US" sz="2800" dirty="0">
                    <a:solidFill>
                      <a:prstClr val="black"/>
                    </a:solidFill>
                  </a:rPr>
                  <a:t> has a </a:t>
                </a:r>
                <a:r>
                  <a:rPr lang="en-US" sz="2800" b="1" dirty="0">
                    <a:solidFill>
                      <a:srgbClr val="C00000"/>
                    </a:solidFill>
                  </a:rPr>
                  <a:t>pre-defined forms</a:t>
                </a:r>
                <a:endParaRPr lang="en-US" sz="2800" dirty="0">
                  <a:solidFill>
                    <a:prstClr val="black"/>
                  </a:solidFill>
                </a:endParaRPr>
              </a:p>
            </p:txBody>
          </p:sp>
        </mc:Choice>
        <mc:Fallback xmlns="">
          <p:sp>
            <p:nvSpPr>
              <p:cNvPr id="9" name="form"/>
              <p:cNvSpPr>
                <a:spLocks noRot="1" noChangeAspect="1" noMove="1" noResize="1" noEditPoints="1" noAdjustHandles="1" noChangeArrowheads="1" noChangeShapeType="1" noTextEdit="1"/>
              </p:cNvSpPr>
              <p:nvPr/>
            </p:nvSpPr>
            <p:spPr>
              <a:xfrm>
                <a:off x="5635025" y="5656174"/>
                <a:ext cx="4153982" cy="738554"/>
              </a:xfrm>
              <a:prstGeom prst="roundRect">
                <a:avLst/>
              </a:prstGeom>
              <a:blipFill>
                <a:blip r:embed="rId5"/>
                <a:stretch>
                  <a:fillRect r="-292" b="-7258"/>
                </a:stretch>
              </a:blipFill>
              <a:ln w="19050">
                <a:solidFill>
                  <a:schemeClr val="tx1"/>
                </a:solidFill>
              </a:ln>
            </p:spPr>
            <p:txBody>
              <a:bodyPr/>
              <a:lstStyle/>
              <a:p>
                <a:r>
                  <a:rPr lang="en-NL">
                    <a:noFill/>
                  </a:rPr>
                  <a:t> </a:t>
                </a:r>
              </a:p>
            </p:txBody>
          </p:sp>
        </mc:Fallback>
      </mc:AlternateContent>
      <p:sp>
        <p:nvSpPr>
          <p:cNvPr id="7" name="TextBox 6"/>
          <p:cNvSpPr txBox="1"/>
          <p:nvPr/>
        </p:nvSpPr>
        <p:spPr>
          <a:xfrm>
            <a:off x="3886199" y="1641715"/>
            <a:ext cx="1555426" cy="584775"/>
          </a:xfrm>
          <a:prstGeom prst="rect">
            <a:avLst/>
          </a:prstGeom>
          <a:noFill/>
        </p:spPr>
        <p:txBody>
          <a:bodyPr wrap="none" rtlCol="0">
            <a:spAutoFit/>
          </a:bodyPr>
          <a:lstStyle/>
          <a:p>
            <a:r>
              <a:rPr lang="en-US" sz="3200" b="1" i="1" dirty="0"/>
              <a:t>Premise</a:t>
            </a:r>
          </a:p>
        </p:txBody>
      </p:sp>
      <p:sp>
        <p:nvSpPr>
          <p:cNvPr id="12" name="TextBox 11"/>
          <p:cNvSpPr txBox="1"/>
          <p:nvPr/>
        </p:nvSpPr>
        <p:spPr>
          <a:xfrm>
            <a:off x="6596191" y="1652354"/>
            <a:ext cx="2040943" cy="584775"/>
          </a:xfrm>
          <a:prstGeom prst="rect">
            <a:avLst/>
          </a:prstGeom>
          <a:noFill/>
        </p:spPr>
        <p:txBody>
          <a:bodyPr wrap="none" rtlCol="0">
            <a:spAutoFit/>
          </a:bodyPr>
          <a:lstStyle/>
          <a:p>
            <a:r>
              <a:rPr lang="en-US" sz="3200" b="1" i="1" dirty="0"/>
              <a:t>Conclusion</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2338" y="1337003"/>
            <a:ext cx="985481" cy="1336245"/>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624407" y="1472438"/>
                <a:ext cx="840294"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5400" b="0" i="1" dirty="0" smtClean="0">
                          <a:solidFill>
                            <a:srgbClr val="C00000"/>
                          </a:solidFill>
                          <a:latin typeface="Cambria Math" panose="02040503050406030204" pitchFamily="18" charset="0"/>
                          <a:ea typeface="Cambria Math" panose="02040503050406030204" pitchFamily="18" charset="0"/>
                        </a:rPr>
                        <m:t>⊨</m:t>
                      </m:r>
                    </m:oMath>
                  </m:oMathPara>
                </a14:m>
                <a:endParaRPr lang="en-US" sz="54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624407" y="1472438"/>
                <a:ext cx="840294"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E"/>
              <p:cNvSpPr/>
              <p:nvPr/>
            </p:nvSpPr>
            <p:spPr>
              <a:xfrm>
                <a:off x="2380330" y="1443139"/>
                <a:ext cx="685509"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dirty="0" smtClean="0">
                          <a:solidFill>
                            <a:srgbClr val="C00000"/>
                          </a:solidFill>
                          <a:latin typeface="Cambria Math" panose="02040503050406030204" pitchFamily="18" charset="0"/>
                        </a:rPr>
                        <m:t>𝑬</m:t>
                      </m:r>
                    </m:oMath>
                  </m:oMathPara>
                </a14:m>
                <a:endParaRPr lang="en-US" sz="5400" b="1" dirty="0">
                  <a:solidFill>
                    <a:srgbClr val="C00000"/>
                  </a:solidFill>
                </a:endParaRPr>
              </a:p>
            </p:txBody>
          </p:sp>
        </mc:Choice>
        <mc:Fallback xmlns="">
          <p:sp>
            <p:nvSpPr>
              <p:cNvPr id="16" name="E"/>
              <p:cNvSpPr>
                <a:spLocks noRot="1" noChangeAspect="1" noMove="1" noResize="1" noEditPoints="1" noAdjustHandles="1" noChangeArrowheads="1" noChangeShapeType="1" noTextEdit="1"/>
              </p:cNvSpPr>
              <p:nvPr/>
            </p:nvSpPr>
            <p:spPr>
              <a:xfrm>
                <a:off x="2380330" y="1443139"/>
                <a:ext cx="685509" cy="923330"/>
              </a:xfrm>
              <a:prstGeom prst="rect">
                <a:avLst/>
              </a:prstGeom>
              <a:blipFill>
                <a:blip r:embed="rId8"/>
                <a:stretch>
                  <a:fillRect/>
                </a:stretch>
              </a:blipFill>
            </p:spPr>
            <p:txBody>
              <a:bodyPr/>
              <a:lstStyle/>
              <a:p>
                <a:r>
                  <a:rPr lang="en-US">
                    <a:noFill/>
                  </a:rPr>
                  <a:t> </a:t>
                </a:r>
              </a:p>
            </p:txBody>
          </p:sp>
        </mc:Fallback>
      </mc:AlternateContent>
      <p:pic>
        <p:nvPicPr>
          <p:cNvPr id="19" name="magnifie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1084" y="1443139"/>
            <a:ext cx="1867824" cy="1736491"/>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3291694" y="1489305"/>
                <a:ext cx="565860"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sz="5400" b="0" i="1" smtClean="0">
                          <a:latin typeface="Cambria Math" panose="02040503050406030204" pitchFamily="18" charset="0"/>
                        </a:rPr>
                        <m:t>∧</m:t>
                      </m:r>
                    </m:oMath>
                  </m:oMathPara>
                </a14:m>
                <a:endParaRPr lang="en-US" sz="5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291694" y="1489305"/>
                <a:ext cx="565860" cy="830997"/>
              </a:xfrm>
              <a:prstGeom prst="rect">
                <a:avLst/>
              </a:prstGeom>
              <a:blipFill>
                <a:blip r:embed="rId10"/>
                <a:stretch>
                  <a:fillRect/>
                </a:stretch>
              </a:blipFill>
            </p:spPr>
            <p:txBody>
              <a:bodyPr/>
              <a:lstStyle/>
              <a:p>
                <a:r>
                  <a:rPr lang="en-US">
                    <a:noFill/>
                  </a:rPr>
                  <a:t> </a:t>
                </a:r>
              </a:p>
            </p:txBody>
          </p:sp>
        </mc:Fallback>
      </mc:AlternateContent>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l="57629"/>
          <a:stretch/>
        </p:blipFill>
        <p:spPr>
          <a:xfrm>
            <a:off x="6005538" y="1194958"/>
            <a:ext cx="492281" cy="602697"/>
          </a:xfrm>
          <a:prstGeom prst="rect">
            <a:avLst/>
          </a:prstGeom>
        </p:spPr>
      </p:pic>
      <p:grpSp>
        <p:nvGrpSpPr>
          <p:cNvPr id="34" name="consistent callout"/>
          <p:cNvGrpSpPr/>
          <p:nvPr/>
        </p:nvGrpSpPr>
        <p:grpSpPr>
          <a:xfrm>
            <a:off x="1393548" y="3375635"/>
            <a:ext cx="3155656" cy="1032362"/>
            <a:chOff x="1311926" y="3375635"/>
            <a:chExt cx="3155656" cy="1032362"/>
          </a:xfrm>
        </p:grpSpPr>
        <mc:AlternateContent xmlns:mc="http://schemas.openxmlformats.org/markup-compatibility/2006" xmlns:a14="http://schemas.microsoft.com/office/drawing/2010/main">
          <mc:Choice Requires="a14">
            <p:sp>
              <p:nvSpPr>
                <p:cNvPr id="13" name="prob inf callout">
                  <a:extLst>
                    <a:ext uri="{FF2B5EF4-FFF2-40B4-BE49-F238E27FC236}">
                      <a16:creationId xmlns:a16="http://schemas.microsoft.com/office/drawing/2014/main" id="{652F4597-E108-4225-A80F-68B2A3F95D9D}"/>
                    </a:ext>
                  </a:extLst>
                </p:cNvPr>
                <p:cNvSpPr/>
                <p:nvPr/>
              </p:nvSpPr>
              <p:spPr>
                <a:xfrm>
                  <a:off x="1311926" y="3375635"/>
                  <a:ext cx="3155656" cy="1032362"/>
                </a:xfrm>
                <a:prstGeom prst="wedgeRoundRectCallout">
                  <a:avLst>
                    <a:gd name="adj1" fmla="val 69865"/>
                    <a:gd name="adj2" fmla="val -44676"/>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dirty="0">
                      <a:solidFill>
                        <a:schemeClr val="tx1"/>
                      </a:solidFill>
                    </a:rPr>
                    <a:t>Lovely little puppy is sleeping</a:t>
                  </a:r>
                </a:p>
                <a:p>
                  <a:pPr>
                    <a:tabLst>
                      <a:tab pos="715963" algn="l"/>
                    </a:tabLst>
                  </a:pPr>
                  <a:r>
                    <a:rPr lang="en-US" b="1" dirty="0">
                      <a:solidFill>
                        <a:srgbClr val="0070C0"/>
                      </a:solidFill>
                    </a:rPr>
                    <a:t>lovely </a:t>
                  </a:r>
                  <a14:m>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little</a:t>
                  </a:r>
                </a:p>
                <a:p>
                  <a:pPr>
                    <a:tabLst>
                      <a:tab pos="715963" algn="l"/>
                    </a:tabLst>
                  </a:pPr>
                  <a:r>
                    <a:rPr lang="en-US" b="1" dirty="0">
                      <a:solidFill>
                        <a:srgbClr val="0070C0"/>
                      </a:solidFill>
                    </a:rPr>
                    <a:t>lovely </a:t>
                  </a:r>
                  <a14:m>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little</a:t>
                  </a:r>
                </a:p>
              </p:txBody>
            </p:sp>
          </mc:Choice>
          <mc:Fallback xmlns="">
            <p:sp>
              <p:nvSpPr>
                <p:cNvPr id="13" name="prob inf callout">
                  <a:extLst>
                    <a:ext uri="{FF2B5EF4-FFF2-40B4-BE49-F238E27FC236}">
                      <a16:creationId xmlns:a16="http://schemas.microsoft.com/office/drawing/2014/main" id="{652F4597-E108-4225-A80F-68B2A3F95D9D}"/>
                    </a:ext>
                  </a:extLst>
                </p:cNvPr>
                <p:cNvSpPr>
                  <a:spLocks noRot="1" noChangeAspect="1" noMove="1" noResize="1" noEditPoints="1" noAdjustHandles="1" noChangeArrowheads="1" noChangeShapeType="1" noTextEdit="1"/>
                </p:cNvSpPr>
                <p:nvPr/>
              </p:nvSpPr>
              <p:spPr>
                <a:xfrm>
                  <a:off x="1311926" y="3375635"/>
                  <a:ext cx="3155656" cy="1032362"/>
                </a:xfrm>
                <a:prstGeom prst="wedgeRoundRectCallout">
                  <a:avLst>
                    <a:gd name="adj1" fmla="val 69865"/>
                    <a:gd name="adj2" fmla="val -44676"/>
                    <a:gd name="adj3" fmla="val 16667"/>
                  </a:avLst>
                </a:prstGeom>
                <a:blipFill>
                  <a:blip r:embed="rId12"/>
                  <a:stretch>
                    <a:fillRect b="-2326"/>
                  </a:stretch>
                </a:blipFill>
                <a:ln w="19050">
                  <a:solidFill>
                    <a:schemeClr val="tx1"/>
                  </a:solidFill>
                </a:ln>
              </p:spPr>
              <p:txBody>
                <a:bodyPr/>
                <a:lstStyle/>
                <a:p>
                  <a:r>
                    <a:rPr lang="en-US">
                      <a:noFill/>
                    </a:rPr>
                    <a:t> </a:t>
                  </a:r>
                </a:p>
              </p:txBody>
            </p:sp>
          </mc:Fallback>
        </mc:AlternateContent>
        <p:cxnSp>
          <p:nvCxnSpPr>
            <p:cNvPr id="27" name="Straight Connector 26"/>
            <p:cNvCxnSpPr/>
            <p:nvPr/>
          </p:nvCxnSpPr>
          <p:spPr>
            <a:xfrm>
              <a:off x="1371070" y="3892040"/>
              <a:ext cx="1383250" cy="34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minimal callout"/>
          <p:cNvGrpSpPr/>
          <p:nvPr/>
        </p:nvGrpSpPr>
        <p:grpSpPr>
          <a:xfrm>
            <a:off x="1452696" y="4623899"/>
            <a:ext cx="3096511" cy="725172"/>
            <a:chOff x="1950405" y="4623899"/>
            <a:chExt cx="2517177" cy="725172"/>
          </a:xfrm>
        </p:grpSpPr>
        <mc:AlternateContent xmlns:mc="http://schemas.openxmlformats.org/markup-compatibility/2006" xmlns:a14="http://schemas.microsoft.com/office/drawing/2010/main">
          <mc:Choice Requires="a14">
            <p:sp>
              <p:nvSpPr>
                <p:cNvPr id="25" name="prob inf callout"/>
                <p:cNvSpPr/>
                <p:nvPr/>
              </p:nvSpPr>
              <p:spPr>
                <a:xfrm>
                  <a:off x="1950405" y="4623899"/>
                  <a:ext cx="2517177" cy="725172"/>
                </a:xfrm>
                <a:prstGeom prst="wedgeRoundRectCallout">
                  <a:avLst>
                    <a:gd name="adj1" fmla="val 70380"/>
                    <a:gd name="adj2" fmla="val -4867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b="1" dirty="0">
                      <a:solidFill>
                        <a:srgbClr val="0070C0"/>
                      </a:solidFill>
                    </a:rPr>
                    <a:t>puppy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a:t>
                  </a:r>
                  <a:r>
                    <a:rPr lang="en-US" b="1">
                      <a:solidFill>
                        <a:srgbClr val="0070C0"/>
                      </a:solidFill>
                    </a:rPr>
                    <a:t>dog; lovely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a:t>
                  </a:r>
                  <a:r>
                    <a:rPr lang="en-US" b="1">
                      <a:solidFill>
                        <a:srgbClr val="0070C0"/>
                      </a:solidFill>
                    </a:rPr>
                    <a:t>little </a:t>
                  </a:r>
                  <a:endParaRPr lang="en-US" b="1" dirty="0">
                    <a:solidFill>
                      <a:srgbClr val="0070C0"/>
                    </a:solidFill>
                  </a:endParaRPr>
                </a:p>
                <a:p>
                  <a:pPr>
                    <a:tabLst>
                      <a:tab pos="715963" algn="l"/>
                    </a:tabLst>
                  </a:pPr>
                  <a:r>
                    <a:rPr lang="en-US" b="1" dirty="0">
                      <a:solidFill>
                        <a:srgbClr val="0070C0"/>
                      </a:solidFill>
                    </a:rPr>
                    <a:t>puppy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dog</a:t>
                  </a:r>
                </a:p>
              </p:txBody>
            </p:sp>
          </mc:Choice>
          <mc:Fallback xmlns="">
            <p:sp>
              <p:nvSpPr>
                <p:cNvPr id="25" name="prob inf callout"/>
                <p:cNvSpPr>
                  <a:spLocks noRot="1" noChangeAspect="1" noMove="1" noResize="1" noEditPoints="1" noAdjustHandles="1" noChangeArrowheads="1" noChangeShapeType="1" noTextEdit="1"/>
                </p:cNvSpPr>
                <p:nvPr/>
              </p:nvSpPr>
              <p:spPr>
                <a:xfrm>
                  <a:off x="1950405" y="4623899"/>
                  <a:ext cx="2517177" cy="725172"/>
                </a:xfrm>
                <a:prstGeom prst="wedgeRoundRectCallout">
                  <a:avLst>
                    <a:gd name="adj1" fmla="val 70380"/>
                    <a:gd name="adj2" fmla="val -48672"/>
                    <a:gd name="adj3" fmla="val 16667"/>
                  </a:avLst>
                </a:prstGeom>
                <a:blipFill>
                  <a:blip r:embed="rId13"/>
                  <a:stretch>
                    <a:fillRect l="-160" b="-5738"/>
                  </a:stretch>
                </a:blipFill>
                <a:ln w="19050">
                  <a:solidFill>
                    <a:schemeClr val="tx1"/>
                  </a:solidFill>
                </a:ln>
              </p:spPr>
              <p:txBody>
                <a:bodyPr/>
                <a:lstStyle/>
                <a:p>
                  <a:r>
                    <a:rPr lang="en-NL">
                      <a:noFill/>
                    </a:rPr>
                    <a:t> </a:t>
                  </a:r>
                </a:p>
              </p:txBody>
            </p:sp>
          </mc:Fallback>
        </mc:AlternateContent>
        <p:cxnSp>
          <p:nvCxnSpPr>
            <p:cNvPr id="29" name="Straight Connector 28"/>
            <p:cNvCxnSpPr>
              <a:cxnSpLocks/>
            </p:cNvCxnSpPr>
            <p:nvPr/>
          </p:nvCxnSpPr>
          <p:spPr>
            <a:xfrm>
              <a:off x="2016507" y="4860271"/>
              <a:ext cx="22586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form callout"/>
          <p:cNvGrpSpPr/>
          <p:nvPr/>
        </p:nvGrpSpPr>
        <p:grpSpPr>
          <a:xfrm>
            <a:off x="1125612" y="5512037"/>
            <a:ext cx="3435949" cy="678412"/>
            <a:chOff x="644531" y="5512037"/>
            <a:chExt cx="3823051" cy="678412"/>
          </a:xfrm>
        </p:grpSpPr>
        <mc:AlternateContent xmlns:mc="http://schemas.openxmlformats.org/markup-compatibility/2006" xmlns:a14="http://schemas.microsoft.com/office/drawing/2010/main">
          <mc:Choice Requires="a14">
            <p:sp>
              <p:nvSpPr>
                <p:cNvPr id="10" name="prob inf callout">
                  <a:extLst>
                    <a:ext uri="{FF2B5EF4-FFF2-40B4-BE49-F238E27FC236}">
                      <a16:creationId xmlns:a16="http://schemas.microsoft.com/office/drawing/2014/main" id="{4582A38A-0C6F-420D-851A-36E911DA557C}"/>
                    </a:ext>
                  </a:extLst>
                </p:cNvPr>
                <p:cNvSpPr/>
                <p:nvPr/>
              </p:nvSpPr>
              <p:spPr>
                <a:xfrm>
                  <a:off x="644531" y="5512037"/>
                  <a:ext cx="3823051" cy="678412"/>
                </a:xfrm>
                <a:prstGeom prst="wedgeRoundRectCallout">
                  <a:avLst>
                    <a:gd name="adj1" fmla="val 65645"/>
                    <a:gd name="adj2" fmla="val -38041"/>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b="1" dirty="0">
                      <a:solidFill>
                        <a:srgbClr val="0070C0"/>
                      </a:solidFill>
                    </a:rPr>
                    <a:t>lovely little black puppy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dog</a:t>
                  </a:r>
                </a:p>
                <a:p>
                  <a:pPr>
                    <a:tabLst>
                      <a:tab pos="715963" algn="l"/>
                    </a:tabLst>
                  </a:pPr>
                  <a:r>
                    <a:rPr lang="en-US" b="1" dirty="0">
                      <a:solidFill>
                        <a:srgbClr val="0070C0"/>
                      </a:solidFill>
                    </a:rPr>
                    <a:t>puppy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dog</a:t>
                  </a:r>
                </a:p>
              </p:txBody>
            </p:sp>
          </mc:Choice>
          <mc:Fallback xmlns="">
            <p:sp>
              <p:nvSpPr>
                <p:cNvPr id="10" name="prob inf callout">
                  <a:extLst>
                    <a:ext uri="{FF2B5EF4-FFF2-40B4-BE49-F238E27FC236}">
                      <a16:creationId xmlns:a16="http://schemas.microsoft.com/office/drawing/2014/main" id="{4582A38A-0C6F-420D-851A-36E911DA557C}"/>
                    </a:ext>
                  </a:extLst>
                </p:cNvPr>
                <p:cNvSpPr>
                  <a:spLocks noRot="1" noChangeAspect="1" noMove="1" noResize="1" noEditPoints="1" noAdjustHandles="1" noChangeArrowheads="1" noChangeShapeType="1" noTextEdit="1"/>
                </p:cNvSpPr>
                <p:nvPr/>
              </p:nvSpPr>
              <p:spPr>
                <a:xfrm>
                  <a:off x="644531" y="5512037"/>
                  <a:ext cx="3823051" cy="678412"/>
                </a:xfrm>
                <a:prstGeom prst="wedgeRoundRectCallout">
                  <a:avLst>
                    <a:gd name="adj1" fmla="val 65645"/>
                    <a:gd name="adj2" fmla="val -38041"/>
                    <a:gd name="adj3" fmla="val 16667"/>
                  </a:avLst>
                </a:prstGeom>
                <a:blipFill>
                  <a:blip r:embed="rId14"/>
                  <a:stretch>
                    <a:fillRect l="-302" t="-877" b="-9649"/>
                  </a:stretch>
                </a:blipFill>
                <a:ln w="19050">
                  <a:solidFill>
                    <a:schemeClr val="tx1"/>
                  </a:solidFill>
                </a:ln>
              </p:spPr>
              <p:txBody>
                <a:bodyPr/>
                <a:lstStyle/>
                <a:p>
                  <a:r>
                    <a:rPr lang="en-US">
                      <a:noFill/>
                    </a:rPr>
                    <a:t> </a:t>
                  </a:r>
                </a:p>
              </p:txBody>
            </p:sp>
          </mc:Fallback>
        </mc:AlternateContent>
        <p:cxnSp>
          <p:nvCxnSpPr>
            <p:cNvPr id="31" name="Straight Connector 30"/>
            <p:cNvCxnSpPr/>
            <p:nvPr/>
          </p:nvCxnSpPr>
          <p:spPr>
            <a:xfrm flipV="1">
              <a:off x="907380" y="5697726"/>
              <a:ext cx="2920370" cy="586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rot="17581417">
            <a:off x="-317560" y="4310412"/>
            <a:ext cx="2022541" cy="400110"/>
          </a:xfrm>
          <a:prstGeom prst="rect">
            <a:avLst/>
          </a:prstGeom>
          <a:noFill/>
        </p:spPr>
        <p:txBody>
          <a:bodyPr wrap="none" rtlCol="0">
            <a:spAutoFit/>
          </a:bodyPr>
          <a:lstStyle/>
          <a:p>
            <a:r>
              <a:rPr lang="en-US" sz="2000" i="1" dirty="0"/>
              <a:t>In the NLI context</a:t>
            </a:r>
          </a:p>
        </p:txBody>
      </p:sp>
      <p:grpSp>
        <p:nvGrpSpPr>
          <p:cNvPr id="40" name="consistent"/>
          <p:cNvGrpSpPr/>
          <p:nvPr/>
        </p:nvGrpSpPr>
        <p:grpSpPr>
          <a:xfrm>
            <a:off x="5218824" y="2943513"/>
            <a:ext cx="707970" cy="707970"/>
            <a:chOff x="10101558" y="3284384"/>
            <a:chExt cx="707970" cy="707970"/>
          </a:xfrm>
        </p:grpSpPr>
        <p:sp>
          <p:nvSpPr>
            <p:cNvPr id="38" name="Oval 37"/>
            <p:cNvSpPr/>
            <p:nvPr/>
          </p:nvSpPr>
          <p:spPr>
            <a:xfrm>
              <a:off x="10101558" y="3284384"/>
              <a:ext cx="707970" cy="707970"/>
            </a:xfrm>
            <a:prstGeom prst="ellipse">
              <a:avLst/>
            </a:prstGeom>
            <a:solidFill>
              <a:srgbClr val="00B05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Plus 38"/>
            <p:cNvSpPr/>
            <p:nvPr/>
          </p:nvSpPr>
          <p:spPr>
            <a:xfrm>
              <a:off x="10193572" y="3376398"/>
              <a:ext cx="551238" cy="551238"/>
            </a:xfrm>
            <a:prstGeom prst="mathPlu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5" name="minimal"/>
          <p:cNvGrpSpPr/>
          <p:nvPr/>
        </p:nvGrpSpPr>
        <p:grpSpPr>
          <a:xfrm>
            <a:off x="5118946" y="4175893"/>
            <a:ext cx="707970" cy="707970"/>
            <a:chOff x="8647762" y="4640068"/>
            <a:chExt cx="707970" cy="707970"/>
          </a:xfrm>
        </p:grpSpPr>
        <p:sp>
          <p:nvSpPr>
            <p:cNvPr id="42" name="Oval 41"/>
            <p:cNvSpPr/>
            <p:nvPr/>
          </p:nvSpPr>
          <p:spPr>
            <a:xfrm>
              <a:off x="8647762" y="4640068"/>
              <a:ext cx="707970" cy="707970"/>
            </a:xfrm>
            <a:prstGeom prst="ellipse">
              <a:avLst/>
            </a:prstGeom>
            <a:solidFill>
              <a:srgbClr val="FF620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44" name="TextBox 43"/>
                <p:cNvSpPr txBox="1"/>
                <p:nvPr/>
              </p:nvSpPr>
              <p:spPr>
                <a:xfrm>
                  <a:off x="8781245" y="4689758"/>
                  <a:ext cx="45044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ln w="28575">
                              <a:solidFill>
                                <a:schemeClr val="bg1"/>
                              </a:solidFill>
                            </a:ln>
                            <a:solidFill>
                              <a:schemeClr val="bg1"/>
                            </a:solidFill>
                            <a:effectLst/>
                            <a:latin typeface="Cambria Math" panose="02040503050406030204" pitchFamily="18" charset="0"/>
                          </a:rPr>
                          <m:t>≤</m:t>
                        </m:r>
                      </m:oMath>
                    </m:oMathPara>
                  </a14:m>
                  <a:endParaRPr lang="en-US" sz="3600" b="1" dirty="0">
                    <a:ln w="28575">
                      <a:solidFill>
                        <a:schemeClr val="bg1"/>
                      </a:solidFill>
                    </a:ln>
                    <a:solidFill>
                      <a:schemeClr val="bg1"/>
                    </a:solidFill>
                    <a:effectLst/>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8781245" y="4689758"/>
                  <a:ext cx="450444" cy="553998"/>
                </a:xfrm>
                <a:prstGeom prst="rect">
                  <a:avLst/>
                </a:prstGeom>
                <a:blipFill>
                  <a:blip r:embed="rId15"/>
                  <a:stretch>
                    <a:fillRect/>
                  </a:stretch>
                </a:blipFill>
              </p:spPr>
              <p:txBody>
                <a:bodyPr/>
                <a:lstStyle/>
                <a:p>
                  <a:r>
                    <a:rPr lang="en-US">
                      <a:noFill/>
                    </a:rPr>
                    <a:t> </a:t>
                  </a:r>
                </a:p>
              </p:txBody>
            </p:sp>
          </mc:Fallback>
        </mc:AlternateContent>
      </p:grpSp>
      <p:grpSp>
        <p:nvGrpSpPr>
          <p:cNvPr id="51" name="shape"/>
          <p:cNvGrpSpPr/>
          <p:nvPr/>
        </p:nvGrpSpPr>
        <p:grpSpPr>
          <a:xfrm>
            <a:off x="5154106" y="5309062"/>
            <a:ext cx="707970" cy="707970"/>
            <a:chOff x="10500508" y="5048371"/>
            <a:chExt cx="707970" cy="707970"/>
          </a:xfrm>
        </p:grpSpPr>
        <p:sp>
          <p:nvSpPr>
            <p:cNvPr id="47" name="Oval 46"/>
            <p:cNvSpPr/>
            <p:nvPr/>
          </p:nvSpPr>
          <p:spPr>
            <a:xfrm>
              <a:off x="10500508" y="5048371"/>
              <a:ext cx="707970" cy="707970"/>
            </a:xfrm>
            <a:prstGeom prst="ellipse">
              <a:avLst/>
            </a:prstGeom>
            <a:solidFill>
              <a:srgbClr val="0070C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Isosceles Triangle 48"/>
            <p:cNvSpPr/>
            <p:nvPr/>
          </p:nvSpPr>
          <p:spPr>
            <a:xfrm>
              <a:off x="10595911" y="5163511"/>
              <a:ext cx="342629" cy="29537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Rectangle 49"/>
            <p:cNvSpPr/>
            <p:nvPr/>
          </p:nvSpPr>
          <p:spPr>
            <a:xfrm>
              <a:off x="10758458" y="5293446"/>
              <a:ext cx="296229" cy="29622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7" name="Rectangle 16"/>
          <p:cNvSpPr/>
          <p:nvPr/>
        </p:nvSpPr>
        <p:spPr>
          <a:xfrm>
            <a:off x="10027577" y="6099802"/>
            <a:ext cx="2094741" cy="369332"/>
          </a:xfrm>
          <a:prstGeom prst="rect">
            <a:avLst/>
          </a:prstGeom>
        </p:spPr>
        <p:txBody>
          <a:bodyPr wrap="none">
            <a:spAutoFit/>
          </a:bodyPr>
          <a:lstStyle/>
          <a:p>
            <a:r>
              <a:rPr lang="nl-NL" dirty="0">
                <a:solidFill>
                  <a:schemeClr val="accent4">
                    <a:lumMod val="50000"/>
                  </a:schemeClr>
                </a:solidFill>
              </a:rPr>
              <a:t>Mayer &amp; </a:t>
            </a:r>
            <a:r>
              <a:rPr lang="nl-NL" dirty="0" err="1">
                <a:solidFill>
                  <a:schemeClr val="accent4">
                    <a:lumMod val="50000"/>
                  </a:schemeClr>
                </a:solidFill>
              </a:rPr>
              <a:t>Pirri</a:t>
            </a:r>
            <a:r>
              <a:rPr lang="nl-NL" dirty="0">
                <a:solidFill>
                  <a:schemeClr val="accent4">
                    <a:lumMod val="50000"/>
                  </a:schemeClr>
                </a:solidFill>
              </a:rPr>
              <a:t> (1993)</a:t>
            </a:r>
          </a:p>
        </p:txBody>
      </p:sp>
      <p:sp>
        <p:nvSpPr>
          <p:cNvPr id="41" name="prob inf callout">
            <a:extLst>
              <a:ext uri="{FF2B5EF4-FFF2-40B4-BE49-F238E27FC236}">
                <a16:creationId xmlns:a16="http://schemas.microsoft.com/office/drawing/2014/main" id="{652F4597-E108-4225-A80F-68B2A3F95D9D}"/>
              </a:ext>
            </a:extLst>
          </p:cNvPr>
          <p:cNvSpPr/>
          <p:nvPr/>
        </p:nvSpPr>
        <p:spPr>
          <a:xfrm>
            <a:off x="179289" y="1055197"/>
            <a:ext cx="4505657" cy="434108"/>
          </a:xfrm>
          <a:prstGeom prst="wedgeRoundRectCallout">
            <a:avLst>
              <a:gd name="adj1" fmla="val -6239"/>
              <a:gd name="adj2" fmla="val -88043"/>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sz="2400" dirty="0">
                <a:solidFill>
                  <a:schemeClr val="tx1"/>
                </a:solidFill>
              </a:rPr>
              <a:t>Inference to the best explanation</a:t>
            </a:r>
            <a:endParaRPr lang="en-US" sz="2400" b="1" dirty="0">
              <a:solidFill>
                <a:srgbClr val="0070C0"/>
              </a:solidFill>
            </a:endParaRPr>
          </a:p>
        </p:txBody>
      </p:sp>
      <p:sp>
        <p:nvSpPr>
          <p:cNvPr id="15" name="TextBox 14">
            <a:extLst>
              <a:ext uri="{FF2B5EF4-FFF2-40B4-BE49-F238E27FC236}">
                <a16:creationId xmlns:a16="http://schemas.microsoft.com/office/drawing/2014/main" id="{5EF478C4-2770-4095-9B52-FCCDC248DBF6}"/>
              </a:ext>
            </a:extLst>
          </p:cNvPr>
          <p:cNvSpPr txBox="1"/>
          <p:nvPr/>
        </p:nvSpPr>
        <p:spPr>
          <a:xfrm>
            <a:off x="6576770" y="1953943"/>
            <a:ext cx="2250196" cy="461665"/>
          </a:xfrm>
          <a:prstGeom prst="rect">
            <a:avLst/>
          </a:prstGeom>
          <a:noFill/>
        </p:spPr>
        <p:txBody>
          <a:bodyPr wrap="square" rtlCol="0">
            <a:spAutoFit/>
          </a:bodyPr>
          <a:lstStyle/>
          <a:p>
            <a:r>
              <a:rPr lang="en-US" sz="2400"/>
              <a:t>The lawn is wet</a:t>
            </a:r>
            <a:endParaRPr lang="en-NL" sz="2400"/>
          </a:p>
        </p:txBody>
      </p:sp>
      <p:sp>
        <p:nvSpPr>
          <p:cNvPr id="43" name="TextBox 42">
            <a:extLst>
              <a:ext uri="{FF2B5EF4-FFF2-40B4-BE49-F238E27FC236}">
                <a16:creationId xmlns:a16="http://schemas.microsoft.com/office/drawing/2014/main" id="{B7C077CC-2A70-4304-A965-6E4E8AA6F20C}"/>
              </a:ext>
            </a:extLst>
          </p:cNvPr>
          <p:cNvSpPr txBox="1"/>
          <p:nvPr/>
        </p:nvSpPr>
        <p:spPr>
          <a:xfrm>
            <a:off x="3823955" y="1950514"/>
            <a:ext cx="1867823" cy="461665"/>
          </a:xfrm>
          <a:prstGeom prst="rect">
            <a:avLst/>
          </a:prstGeom>
          <a:noFill/>
        </p:spPr>
        <p:txBody>
          <a:bodyPr wrap="square" rtlCol="0">
            <a:spAutoFit/>
          </a:bodyPr>
          <a:lstStyle/>
          <a:p>
            <a:r>
              <a:rPr lang="en-US" sz="2400" dirty="0"/>
              <a:t>No sprinklers</a:t>
            </a:r>
            <a:endParaRPr lang="en-NL" sz="2400" dirty="0"/>
          </a:p>
        </p:txBody>
      </p:sp>
    </p:spTree>
    <p:extLst>
      <p:ext uri="{BB962C8B-B14F-4D97-AF65-F5344CB8AC3E}">
        <p14:creationId xmlns:p14="http://schemas.microsoft.com/office/powerpoint/2010/main" val="4518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7" grpId="0"/>
      <p:bldP spid="12" grpId="0"/>
      <p:bldP spid="16" grpId="0"/>
      <p:bldP spid="22" grpId="0"/>
      <p:bldP spid="37" grpId="0"/>
      <p:bldP spid="41" grpId="0" animBg="1"/>
      <p:bldP spid="15"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6320"/>
            <a:ext cx="10542545" cy="701731"/>
          </a:xfrm>
        </p:spPr>
        <p:txBody>
          <a:bodyPr wrap="square">
            <a:spAutoFit/>
          </a:bodyPr>
          <a:lstStyle/>
          <a:p>
            <a:r>
              <a:rPr lang="en-US" dirty="0"/>
              <a:t>Learning </a:t>
            </a:r>
            <a:r>
              <a:rPr lang="en-US"/>
              <a:t>as abduction</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Learning </a:t>
            </a:r>
            <a:r>
              <a:rPr lang="en-US" dirty="0"/>
              <a:t>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6</a:t>
            </a:fld>
            <a:endParaRPr lang="nl-NL" dirty="0"/>
          </a:p>
        </p:txBody>
      </p:sp>
      <p:grpSp>
        <p:nvGrpSpPr>
          <p:cNvPr id="11" name="proof tree"/>
          <p:cNvGrpSpPr/>
          <p:nvPr/>
        </p:nvGrpSpPr>
        <p:grpSpPr>
          <a:xfrm>
            <a:off x="3347163" y="1295554"/>
            <a:ext cx="3552449" cy="5021802"/>
            <a:chOff x="3661064" y="1295554"/>
            <a:chExt cx="3552449" cy="5021802"/>
          </a:xfrm>
        </p:grpSpPr>
        <p:cxnSp>
          <p:nvCxnSpPr>
            <p:cNvPr id="106" name="Straight Connector 105"/>
            <p:cNvCxnSpPr/>
            <p:nvPr/>
          </p:nvCxnSpPr>
          <p:spPr>
            <a:xfrm flipH="1">
              <a:off x="5268291" y="2999464"/>
              <a:ext cx="13243" cy="645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278489" y="1891252"/>
              <a:ext cx="13243" cy="645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6614867" y="5041380"/>
              <a:ext cx="13243" cy="645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776509" y="1295554"/>
                  <a:ext cx="3277151"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1" i="0" smtClean="0">
                            <a:latin typeface="Cambria Math" panose="02040503050406030204" pitchFamily="18" charset="0"/>
                          </a:rPr>
                          <m:t>𝐚</m:t>
                        </m:r>
                        <m:r>
                          <a:rPr lang="en-US" sz="2000" b="1" i="0" smtClean="0">
                            <a:latin typeface="Cambria Math" panose="02040503050406030204" pitchFamily="18" charset="0"/>
                          </a:rPr>
                          <m:t> </m:t>
                        </m:r>
                        <m:r>
                          <a:rPr lang="en-US" sz="2000" b="1" i="0" smtClean="0">
                            <a:solidFill>
                              <a:srgbClr val="C00000"/>
                            </a:solidFill>
                            <a:latin typeface="Cambria Math" panose="02040503050406030204" pitchFamily="18" charset="0"/>
                          </a:rPr>
                          <m:t>𝐧𝐞𝐬𝐭𝐥𝐢𝐧𝐠</m:t>
                        </m:r>
                        <m:r>
                          <a:rPr lang="en-US" sz="2000" b="0" i="1" smtClean="0">
                            <a:latin typeface="Cambria Math" panose="02040503050406030204" pitchFamily="18" charset="0"/>
                          </a:rPr>
                          <m:t> (</m:t>
                        </m:r>
                        <m:r>
                          <a:rPr lang="en-US" sz="2000" b="1" i="0" smtClean="0">
                            <a:latin typeface="Cambria Math" panose="02040503050406030204" pitchFamily="18" charset="0"/>
                          </a:rPr>
                          <m:t>𝐧𝐨𝐭</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𝐛𝐞</m:t>
                            </m:r>
                            <m:r>
                              <a:rPr lang="en-US" sz="2000" b="0" i="1" smtClean="0">
                                <a:latin typeface="Cambria Math" panose="02040503050406030204" pitchFamily="18" charset="0"/>
                              </a:rPr>
                              <m:t> </m:t>
                            </m:r>
                            <m:r>
                              <a:rPr lang="en-US" sz="2000" b="1" i="0" smtClean="0">
                                <a:latin typeface="Cambria Math" panose="02040503050406030204" pitchFamily="18" charset="0"/>
                              </a:rPr>
                              <m:t>𝐦𝐨𝐯𝐞</m:t>
                            </m:r>
                          </m:e>
                        </m:d>
                        <m:r>
                          <a:rPr lang="en-US" sz="2000" b="0" i="1" smtClean="0">
                            <a:latin typeface="Cambria Math" panose="02040503050406030204" pitchFamily="18" charset="0"/>
                          </a:rPr>
                          <m:t>)</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776509" y="1295554"/>
                  <a:ext cx="3277151" cy="340519"/>
                </a:xfrm>
                <a:prstGeom prst="roundRect">
                  <a:avLst/>
                </a:prstGeom>
                <a:blipFill>
                  <a:blip r:embed="rId2"/>
                  <a:stretch>
                    <a:fillRect r="-1667" b="-2456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242381" y="1668310"/>
                  <a:ext cx="2280151"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𝐞𝐯𝐞𝐫𝐲</m:t>
                        </m:r>
                        <m:r>
                          <a:rPr lang="en-US" sz="2000" b="0" i="1" smtClean="0">
                            <a:latin typeface="Cambria Math" panose="02040503050406030204" pitchFamily="18" charset="0"/>
                          </a:rPr>
                          <m:t> </m:t>
                        </m:r>
                        <m:r>
                          <a:rPr lang="en-US" sz="2000" b="1" i="0" smtClean="0">
                            <a:latin typeface="Cambria Math" panose="02040503050406030204" pitchFamily="18" charset="0"/>
                          </a:rPr>
                          <m:t>𝐛𝐢𝐫𝐝</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𝐛𝐞</m:t>
                            </m:r>
                            <m:r>
                              <a:rPr lang="en-US" sz="2000" b="0" i="1" smtClean="0">
                                <a:latin typeface="Cambria Math" panose="02040503050406030204" pitchFamily="18" charset="0"/>
                              </a:rPr>
                              <m:t> </m:t>
                            </m:r>
                            <m:r>
                              <a:rPr lang="en-US" sz="2000" b="1" i="0" smtClean="0">
                                <a:latin typeface="Cambria Math" panose="02040503050406030204" pitchFamily="18" charset="0"/>
                              </a:rPr>
                              <m:t>𝐟𝐥𝐲</m:t>
                            </m:r>
                          </m:e>
                        </m:d>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242381" y="1668310"/>
                  <a:ext cx="2280151" cy="340519"/>
                </a:xfrm>
                <a:prstGeom prst="roundRect">
                  <a:avLst/>
                </a:prstGeom>
                <a:blipFill>
                  <a:blip r:embed="rId3"/>
                  <a:stretch>
                    <a:fillRect l="-1862" b="-22414"/>
                  </a:stretch>
                </a:blipFill>
                <a:ln w="12700">
                  <a:solidFill>
                    <a:schemeClr val="tx1"/>
                  </a:solidFill>
                </a:ln>
              </p:spPr>
              <p:txBody>
                <a:bodyPr/>
                <a:lstStyle/>
                <a:p>
                  <a:r>
                    <a:rPr lang="en-US">
                      <a:noFill/>
                    </a:rPr>
                    <a:t> </a:t>
                  </a:r>
                </a:p>
              </p:txBody>
            </p:sp>
          </mc:Fallback>
        </mc:AlternateContent>
        <p:cxnSp>
          <p:nvCxnSpPr>
            <p:cNvPr id="107" name="Straight Connector 106"/>
            <p:cNvCxnSpPr/>
            <p:nvPr/>
          </p:nvCxnSpPr>
          <p:spPr>
            <a:xfrm flipH="1">
              <a:off x="5268291" y="3672564"/>
              <a:ext cx="13243" cy="645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682778" y="3419233"/>
              <a:ext cx="1399356" cy="340519"/>
              <a:chOff x="5325492" y="3650975"/>
              <a:chExt cx="1399356" cy="340519"/>
            </a:xfrm>
          </p:grpSpPr>
          <mc:AlternateContent xmlns:mc="http://schemas.openxmlformats.org/markup-compatibility/2006" xmlns:a14="http://schemas.microsoft.com/office/drawing/2010/main">
            <mc:Choice Requires="a14">
              <p:sp>
                <p:nvSpPr>
                  <p:cNvPr id="30" name="TextBox 29"/>
                  <p:cNvSpPr txBox="1"/>
                  <p:nvPr/>
                </p:nvSpPr>
                <p:spPr>
                  <a:xfrm>
                    <a:off x="5325492" y="3650975"/>
                    <a:ext cx="1098575"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𝐛𝐞</m:t>
                          </m:r>
                          <m:r>
                            <a:rPr lang="en-US" sz="2000" i="1">
                              <a:latin typeface="Cambria Math" panose="02040503050406030204" pitchFamily="18" charset="0"/>
                            </a:rPr>
                            <m:t> </m:t>
                          </m:r>
                          <m:r>
                            <a:rPr lang="en-US" sz="2000" b="1">
                              <a:latin typeface="Cambria Math" panose="02040503050406030204" pitchFamily="18" charset="0"/>
                            </a:rPr>
                            <m:t>𝐦𝐨𝐯𝐞</m:t>
                          </m:r>
                        </m:oMath>
                      </m:oMathPara>
                    </a14:m>
                    <a:endParaRPr lang="en-US"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325492" y="3650975"/>
                    <a:ext cx="1098575" cy="340519"/>
                  </a:xfrm>
                  <a:prstGeom prst="roundRect">
                    <a:avLst/>
                  </a:prstGeom>
                  <a:blipFill>
                    <a:blip r:embed="rId6"/>
                    <a:stretch>
                      <a:fillRect l="-3297" r="-1648"/>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429027" y="3650975"/>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31" name="TextBox 30"/>
                  <p:cNvSpPr txBox="1">
                    <a:spLocks noRot="1" noChangeAspect="1" noMove="1" noResize="1" noEditPoints="1" noAdjustHandles="1" noChangeArrowheads="1" noChangeShapeType="1" noTextEdit="1"/>
                  </p:cNvSpPr>
                  <p:nvPr/>
                </p:nvSpPr>
                <p:spPr>
                  <a:xfrm>
                    <a:off x="6429027" y="3650975"/>
                    <a:ext cx="295821" cy="334566"/>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grpSp>
        <p:grpSp>
          <p:nvGrpSpPr>
            <p:cNvPr id="41" name="Group 40"/>
            <p:cNvGrpSpPr/>
            <p:nvPr/>
          </p:nvGrpSpPr>
          <p:grpSpPr>
            <a:xfrm>
              <a:off x="4854813" y="4119544"/>
              <a:ext cx="1055287" cy="340519"/>
              <a:chOff x="5499663" y="4402086"/>
              <a:chExt cx="1055287" cy="340519"/>
            </a:xfrm>
          </p:grpSpPr>
          <mc:AlternateContent xmlns:mc="http://schemas.openxmlformats.org/markup-compatibility/2006" xmlns:a14="http://schemas.microsoft.com/office/drawing/2010/main">
            <mc:Choice Requires="a14">
              <p:sp>
                <p:nvSpPr>
                  <p:cNvPr id="32" name="TextBox 31"/>
                  <p:cNvSpPr txBox="1"/>
                  <p:nvPr/>
                </p:nvSpPr>
                <p:spPr>
                  <a:xfrm>
                    <a:off x="5499663" y="4402086"/>
                    <a:ext cx="744262"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𝐦𝐨𝐯𝐞</m:t>
                          </m:r>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499663" y="4402086"/>
                    <a:ext cx="744262" cy="340519"/>
                  </a:xfrm>
                  <a:prstGeom prst="roundRect">
                    <a:avLst/>
                  </a:prstGeom>
                  <a:blipFill>
                    <a:blip r:embed="rId8"/>
                    <a:stretch>
                      <a:fillRect l="-1613" r="-3226"/>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259129" y="4402086"/>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33" name="TextBox 32"/>
                  <p:cNvSpPr txBox="1">
                    <a:spLocks noRot="1" noChangeAspect="1" noMove="1" noResize="1" noEditPoints="1" noAdjustHandles="1" noChangeArrowheads="1" noChangeShapeType="1" noTextEdit="1"/>
                  </p:cNvSpPr>
                  <p:nvPr/>
                </p:nvSpPr>
                <p:spPr>
                  <a:xfrm>
                    <a:off x="6259129" y="4402086"/>
                    <a:ext cx="295821" cy="334566"/>
                  </a:xfrm>
                  <a:prstGeom prst="roundRect">
                    <a:avLst/>
                  </a:prstGeom>
                  <a:blipFill>
                    <a:blip r:embed="rId9"/>
                    <a:stretch>
                      <a:fillRect/>
                    </a:stretch>
                  </a:blipFill>
                  <a:ln w="12700">
                    <a:solidFill>
                      <a:schemeClr val="tx1"/>
                    </a:solidFill>
                  </a:ln>
                </p:spPr>
                <p:txBody>
                  <a:bodyPr/>
                  <a:lstStyle/>
                  <a:p>
                    <a:r>
                      <a:rPr lang="en-US">
                        <a:noFill/>
                      </a:rPr>
                      <a:t> </a:t>
                    </a:r>
                  </a:p>
                </p:txBody>
              </p:sp>
            </mc:Fallback>
          </mc:AlternateContent>
        </p:grpSp>
        <p:grpSp>
          <p:nvGrpSpPr>
            <p:cNvPr id="40" name="Group 39"/>
            <p:cNvGrpSpPr/>
            <p:nvPr/>
          </p:nvGrpSpPr>
          <p:grpSpPr>
            <a:xfrm>
              <a:off x="3661064" y="4801431"/>
              <a:ext cx="900807" cy="340519"/>
              <a:chOff x="4095057" y="5096673"/>
              <a:chExt cx="900807" cy="340519"/>
            </a:xfrm>
          </p:grpSpPr>
          <mc:AlternateContent xmlns:mc="http://schemas.openxmlformats.org/markup-compatibility/2006" xmlns:a14="http://schemas.microsoft.com/office/drawing/2010/main">
            <mc:Choice Requires="a14">
              <p:sp>
                <p:nvSpPr>
                  <p:cNvPr id="34" name="TextBox 33"/>
                  <p:cNvSpPr txBox="1"/>
                  <p:nvPr/>
                </p:nvSpPr>
                <p:spPr>
                  <a:xfrm>
                    <a:off x="4095057" y="5096673"/>
                    <a:ext cx="604986" cy="340519"/>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𝐛𝐢𝐫𝐝</m:t>
                          </m:r>
                        </m:oMath>
                      </m:oMathPara>
                    </a14:m>
                    <a:endParaRPr lang="en-US"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095057" y="5096673"/>
                    <a:ext cx="604986" cy="340519"/>
                  </a:xfrm>
                  <a:prstGeom prst="roundRect">
                    <a:avLst/>
                  </a:prstGeom>
                  <a:blipFill>
                    <a:blip r:embed="rId10"/>
                    <a:stretch>
                      <a:fillRect l="-5941" r="-792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00043" y="5099649"/>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35" name="TextBox 34"/>
                  <p:cNvSpPr txBox="1">
                    <a:spLocks noRot="1" noChangeAspect="1" noMove="1" noResize="1" noEditPoints="1" noAdjustHandles="1" noChangeArrowheads="1" noChangeShapeType="1" noTextEdit="1"/>
                  </p:cNvSpPr>
                  <p:nvPr/>
                </p:nvSpPr>
                <p:spPr>
                  <a:xfrm>
                    <a:off x="4700043" y="5099649"/>
                    <a:ext cx="295821" cy="334566"/>
                  </a:xfrm>
                  <a:prstGeom prst="roundRect">
                    <a:avLst/>
                  </a:prstGeom>
                  <a:blipFill>
                    <a:blip r:embed="rId11"/>
                    <a:stretch>
                      <a:fillRect/>
                    </a:stretch>
                  </a:blipFill>
                  <a:ln w="12700">
                    <a:solidFill>
                      <a:schemeClr val="tx1"/>
                    </a:solidFill>
                  </a:ln>
                </p:spPr>
                <p:txBody>
                  <a:bodyPr/>
                  <a:lstStyle/>
                  <a:p>
                    <a:r>
                      <a:rPr lang="en-US">
                        <a:noFill/>
                      </a:rPr>
                      <a:t> </a:t>
                    </a:r>
                  </a:p>
                </p:txBody>
              </p:sp>
            </mc:Fallback>
          </mc:AlternateContent>
        </p:grpSp>
        <p:grpSp>
          <p:nvGrpSpPr>
            <p:cNvPr id="42" name="Group 41"/>
            <p:cNvGrpSpPr/>
            <p:nvPr/>
          </p:nvGrpSpPr>
          <p:grpSpPr>
            <a:xfrm>
              <a:off x="6151785" y="4801431"/>
              <a:ext cx="1061728" cy="340519"/>
              <a:chOff x="6585778" y="5096673"/>
              <a:chExt cx="1061728" cy="340519"/>
            </a:xfrm>
          </p:grpSpPr>
          <mc:AlternateContent xmlns:mc="http://schemas.openxmlformats.org/markup-compatibility/2006" xmlns:a14="http://schemas.microsoft.com/office/drawing/2010/main">
            <mc:Choice Requires="a14">
              <p:sp>
                <p:nvSpPr>
                  <p:cNvPr id="36" name="TextBox 35"/>
                  <p:cNvSpPr txBox="1"/>
                  <p:nvPr/>
                </p:nvSpPr>
                <p:spPr>
                  <a:xfrm>
                    <a:off x="6585778" y="5096673"/>
                    <a:ext cx="765907"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𝐛𝐞</m:t>
                          </m:r>
                          <m:r>
                            <a:rPr lang="en-US" sz="2000" b="1" i="0" smtClean="0">
                              <a:latin typeface="Cambria Math" panose="02040503050406030204" pitchFamily="18" charset="0"/>
                            </a:rPr>
                            <m:t> </m:t>
                          </m:r>
                          <m:r>
                            <a:rPr lang="en-US" sz="2000" b="1" i="0" smtClean="0">
                              <a:latin typeface="Cambria Math" panose="02040503050406030204" pitchFamily="18" charset="0"/>
                            </a:rPr>
                            <m:t>𝐟𝐥𝐲</m:t>
                          </m:r>
                        </m:oMath>
                      </m:oMathPara>
                    </a14:m>
                    <a:endParaRPr lang="en-US" sz="2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585778" y="5096673"/>
                    <a:ext cx="765907" cy="340519"/>
                  </a:xfrm>
                  <a:prstGeom prst="roundRect">
                    <a:avLst/>
                  </a:prstGeom>
                  <a:blipFill>
                    <a:blip r:embed="rId12"/>
                    <a:stretch>
                      <a:fillRect l="-5512" r="-9449" b="-22414"/>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7351685" y="5099649"/>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37" name="TextBox 36"/>
                  <p:cNvSpPr txBox="1">
                    <a:spLocks noRot="1" noChangeAspect="1" noMove="1" noResize="1" noEditPoints="1" noAdjustHandles="1" noChangeArrowheads="1" noChangeShapeType="1" noTextEdit="1"/>
                  </p:cNvSpPr>
                  <p:nvPr/>
                </p:nvSpPr>
                <p:spPr>
                  <a:xfrm>
                    <a:off x="7351685" y="5099649"/>
                    <a:ext cx="295821" cy="334566"/>
                  </a:xfrm>
                  <a:prstGeom prst="roundRect">
                    <a:avLst/>
                  </a:prstGeom>
                  <a:blipFill>
                    <a:blip r:embed="rId13"/>
                    <a:stretch>
                      <a:fillRect/>
                    </a:stretch>
                  </a:blipFill>
                  <a:ln w="12700">
                    <a:solidFill>
                      <a:schemeClr val="tx1"/>
                    </a:solidFill>
                  </a:ln>
                </p:spPr>
                <p:txBody>
                  <a:bodyPr/>
                  <a:lstStyle/>
                  <a:p>
                    <a:r>
                      <a:rPr lang="en-US">
                        <a:noFill/>
                      </a:rPr>
                      <a:t> </a:t>
                    </a:r>
                  </a:p>
                </p:txBody>
              </p:sp>
            </mc:Fallback>
          </mc:AlternateContent>
        </p:grpSp>
        <p:grpSp>
          <p:nvGrpSpPr>
            <p:cNvPr id="43" name="Group 42"/>
            <p:cNvGrpSpPr/>
            <p:nvPr/>
          </p:nvGrpSpPr>
          <p:grpSpPr>
            <a:xfrm>
              <a:off x="6326633" y="5516663"/>
              <a:ext cx="712033" cy="340519"/>
              <a:chOff x="6935473" y="5532505"/>
              <a:chExt cx="712033" cy="340519"/>
            </a:xfrm>
          </p:grpSpPr>
          <mc:AlternateContent xmlns:mc="http://schemas.openxmlformats.org/markup-compatibility/2006" xmlns:a14="http://schemas.microsoft.com/office/drawing/2010/main">
            <mc:Choice Requires="a14">
              <p:sp>
                <p:nvSpPr>
                  <p:cNvPr id="38" name="TextBox 37"/>
                  <p:cNvSpPr txBox="1"/>
                  <p:nvPr/>
                </p:nvSpPr>
                <p:spPr>
                  <a:xfrm>
                    <a:off x="6935473" y="5532505"/>
                    <a:ext cx="416213"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𝐟𝐥𝐲</m:t>
                          </m:r>
                        </m:oMath>
                      </m:oMathPara>
                    </a14:m>
                    <a:endParaRPr lang="en-US" sz="2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935473" y="5532505"/>
                    <a:ext cx="416213" cy="340519"/>
                  </a:xfrm>
                  <a:prstGeom prst="roundRect">
                    <a:avLst/>
                  </a:prstGeom>
                  <a:blipFill>
                    <a:blip r:embed="rId14"/>
                    <a:stretch>
                      <a:fillRect l="-14085" r="-16901" b="-24138"/>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351685" y="5535481"/>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39" name="TextBox 38"/>
                  <p:cNvSpPr txBox="1">
                    <a:spLocks noRot="1" noChangeAspect="1" noMove="1" noResize="1" noEditPoints="1" noAdjustHandles="1" noChangeArrowheads="1" noChangeShapeType="1" noTextEdit="1"/>
                  </p:cNvSpPr>
                  <p:nvPr/>
                </p:nvSpPr>
                <p:spPr>
                  <a:xfrm>
                    <a:off x="7351685" y="5535481"/>
                    <a:ext cx="295821" cy="334566"/>
                  </a:xfrm>
                  <a:prstGeom prst="roundRect">
                    <a:avLst/>
                  </a:prstGeom>
                  <a:blipFill>
                    <a:blip r:embed="rId15"/>
                    <a:stretch>
                      <a:fillRect/>
                    </a:stretch>
                  </a:blipFill>
                  <a:ln w="12700">
                    <a:solidFill>
                      <a:schemeClr val="tx1"/>
                    </a:solidFill>
                  </a:ln>
                </p:spPr>
                <p:txBody>
                  <a:bodyPr/>
                  <a:lstStyle/>
                  <a:p>
                    <a:r>
                      <a:rPr lang="en-US">
                        <a:noFill/>
                      </a:rPr>
                      <a:t> </a:t>
                    </a:r>
                  </a:p>
                </p:txBody>
              </p:sp>
            </mc:Fallback>
          </mc:AlternateContent>
        </p:grpSp>
        <p:grpSp>
          <p:nvGrpSpPr>
            <p:cNvPr id="128" name="Group 127"/>
            <p:cNvGrpSpPr/>
            <p:nvPr/>
          </p:nvGrpSpPr>
          <p:grpSpPr>
            <a:xfrm>
              <a:off x="4352499" y="2314772"/>
              <a:ext cx="2059914" cy="746020"/>
              <a:chOff x="1344792" y="2152814"/>
              <a:chExt cx="2059914" cy="746020"/>
            </a:xfrm>
          </p:grpSpPr>
          <p:grpSp>
            <p:nvGrpSpPr>
              <p:cNvPr id="52" name="Group 51"/>
              <p:cNvGrpSpPr/>
              <p:nvPr/>
            </p:nvGrpSpPr>
            <p:grpSpPr>
              <a:xfrm>
                <a:off x="1693001" y="2152814"/>
                <a:ext cx="1377240" cy="340519"/>
                <a:chOff x="5371797" y="2458026"/>
                <a:chExt cx="1377240" cy="340519"/>
              </a:xfrm>
            </p:grpSpPr>
            <mc:AlternateContent xmlns:mc="http://schemas.openxmlformats.org/markup-compatibility/2006" xmlns:a14="http://schemas.microsoft.com/office/drawing/2010/main">
              <mc:Choice Requires="a14">
                <p:sp>
                  <p:nvSpPr>
                    <p:cNvPr id="53" name="TextBox 52"/>
                    <p:cNvSpPr txBox="1"/>
                    <p:nvPr/>
                  </p:nvSpPr>
                  <p:spPr>
                    <a:xfrm>
                      <a:off x="5371797" y="2458026"/>
                      <a:ext cx="1070534"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a:solidFill>
                                  <a:srgbClr val="C00000"/>
                                </a:solidFill>
                                <a:latin typeface="Cambria Math" panose="02040503050406030204" pitchFamily="18" charset="0"/>
                              </a:rPr>
                              <m:t>𝐧𝐞𝐬𝐭𝐥𝐢𝐧𝐠</m:t>
                            </m:r>
                          </m:oMath>
                        </m:oMathPara>
                      </a14:m>
                      <a:endParaRPr lang="en-US" sz="20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5371797" y="2458026"/>
                      <a:ext cx="1070534" cy="340519"/>
                    </a:xfrm>
                    <a:prstGeom prst="roundRect">
                      <a:avLst/>
                    </a:prstGeom>
                    <a:blipFill>
                      <a:blip r:embed="rId16"/>
                      <a:stretch>
                        <a:fillRect l="-6780" r="-6780" b="-22414"/>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53216" y="2458026"/>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54" name="TextBox 53"/>
                    <p:cNvSpPr txBox="1">
                      <a:spLocks noRot="1" noChangeAspect="1" noMove="1" noResize="1" noEditPoints="1" noAdjustHandles="1" noChangeArrowheads="1" noChangeShapeType="1" noTextEdit="1"/>
                    </p:cNvSpPr>
                    <p:nvPr/>
                  </p:nvSpPr>
                  <p:spPr>
                    <a:xfrm>
                      <a:off x="6453216" y="2458026"/>
                      <a:ext cx="295821" cy="334566"/>
                    </a:xfrm>
                    <a:prstGeom prst="roundRect">
                      <a:avLst/>
                    </a:prstGeom>
                    <a:blipFill>
                      <a:blip r:embed="rId17"/>
                      <a:stretch>
                        <a:fillRect/>
                      </a:stretch>
                    </a:blipFill>
                    <a:ln w="12700">
                      <a:solidFill>
                        <a:schemeClr val="tx1"/>
                      </a:solidFill>
                    </a:ln>
                  </p:spPr>
                  <p:txBody>
                    <a:bodyPr/>
                    <a:lstStyle/>
                    <a:p>
                      <a:r>
                        <a:rPr lang="en-US">
                          <a:noFill/>
                        </a:rPr>
                        <a:t> </a:t>
                      </a:r>
                    </a:p>
                  </p:txBody>
                </p:sp>
              </mc:Fallback>
            </mc:AlternateContent>
          </p:grpSp>
          <p:grpSp>
            <p:nvGrpSpPr>
              <p:cNvPr id="55" name="Group 54"/>
              <p:cNvGrpSpPr/>
              <p:nvPr/>
            </p:nvGrpSpPr>
            <p:grpSpPr>
              <a:xfrm>
                <a:off x="1344792" y="2558315"/>
                <a:ext cx="2059914" cy="340519"/>
                <a:chOff x="5021991" y="2845435"/>
                <a:chExt cx="2059914" cy="340519"/>
              </a:xfrm>
            </p:grpSpPr>
            <mc:AlternateContent xmlns:mc="http://schemas.openxmlformats.org/markup-compatibility/2006" xmlns:a14="http://schemas.microsoft.com/office/drawing/2010/main">
              <mc:Choice Requires="a14">
                <p:sp>
                  <p:nvSpPr>
                    <p:cNvPr id="56" name="TextBox 55"/>
                    <p:cNvSpPr txBox="1"/>
                    <p:nvPr/>
                  </p:nvSpPr>
                  <p:spPr>
                    <a:xfrm>
                      <a:off x="5021991" y="2845435"/>
                      <a:ext cx="1757697" cy="340519"/>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𝐧𝐨𝐭</m:t>
                            </m:r>
                            <m:r>
                              <a:rPr lang="en-US" sz="2000" b="1" i="0" smtClean="0">
                                <a:latin typeface="Cambria Math" panose="02040503050406030204" pitchFamily="18" charset="0"/>
                              </a:rPr>
                              <m:t> </m:t>
                            </m:r>
                            <m:r>
                              <a:rPr lang="en-US" sz="2000" b="0" i="1" smtClean="0">
                                <a:latin typeface="Cambria Math" panose="02040503050406030204" pitchFamily="18" charset="0"/>
                              </a:rPr>
                              <m:t>(</m:t>
                            </m:r>
                            <m:r>
                              <a:rPr lang="en-US" sz="2000" b="1" i="0" smtClean="0">
                                <a:latin typeface="Cambria Math" panose="02040503050406030204" pitchFamily="18" charset="0"/>
                              </a:rPr>
                              <m:t>𝐛𝐞</m:t>
                            </m:r>
                            <m:r>
                              <a:rPr lang="en-US" sz="2000" b="1" i="0" smtClean="0">
                                <a:latin typeface="Cambria Math" panose="02040503050406030204" pitchFamily="18" charset="0"/>
                              </a:rPr>
                              <m:t> </m:t>
                            </m:r>
                            <m:r>
                              <a:rPr lang="en-US" sz="2000" b="1" i="0" smtClean="0">
                                <a:latin typeface="Cambria Math" panose="02040503050406030204" pitchFamily="18" charset="0"/>
                              </a:rPr>
                              <m:t>𝐦𝐨𝐯𝐞</m:t>
                            </m:r>
                            <m:r>
                              <a:rPr lang="en-US" sz="2000" b="0" i="1" smtClean="0">
                                <a:latin typeface="Cambria Math" panose="02040503050406030204" pitchFamily="18" charset="0"/>
                              </a:rPr>
                              <m:t>)</m:t>
                            </m:r>
                          </m:oMath>
                        </m:oMathPara>
                      </a14:m>
                      <a:endParaRPr lang="en-US" sz="2000" i="1" dirty="0"/>
                    </a:p>
                  </p:txBody>
                </p:sp>
              </mc:Choice>
              <mc:Fallback xmlns="">
                <p:sp>
                  <p:nvSpPr>
                    <p:cNvPr id="56" name="TextBox 55"/>
                    <p:cNvSpPr txBox="1">
                      <a:spLocks noRot="1" noChangeAspect="1" noMove="1" noResize="1" noEditPoints="1" noAdjustHandles="1" noChangeArrowheads="1" noChangeShapeType="1" noTextEdit="1"/>
                    </p:cNvSpPr>
                    <p:nvPr/>
                  </p:nvSpPr>
                  <p:spPr>
                    <a:xfrm>
                      <a:off x="5021991" y="2845435"/>
                      <a:ext cx="1757697" cy="340519"/>
                    </a:xfrm>
                    <a:prstGeom prst="roundRect">
                      <a:avLst/>
                    </a:prstGeom>
                    <a:blipFill>
                      <a:blip r:embed="rId23"/>
                      <a:stretch>
                        <a:fillRect l="-1724" r="-4138" b="-22414"/>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786084" y="2845435"/>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i="1" dirty="0"/>
                    </a:p>
                  </p:txBody>
                </p:sp>
              </mc:Choice>
              <mc:Fallback xmlns="">
                <p:sp>
                  <p:nvSpPr>
                    <p:cNvPr id="57" name="TextBox 56"/>
                    <p:cNvSpPr txBox="1">
                      <a:spLocks noRot="1" noChangeAspect="1" noMove="1" noResize="1" noEditPoints="1" noAdjustHandles="1" noChangeArrowheads="1" noChangeShapeType="1" noTextEdit="1"/>
                    </p:cNvSpPr>
                    <p:nvPr/>
                  </p:nvSpPr>
                  <p:spPr>
                    <a:xfrm>
                      <a:off x="6786084" y="2845435"/>
                      <a:ext cx="295821" cy="334566"/>
                    </a:xfrm>
                    <a:prstGeom prst="roundRect">
                      <a:avLst/>
                    </a:prstGeom>
                    <a:blipFill>
                      <a:blip r:embed="rId24"/>
                      <a:stretch>
                        <a:fillRect/>
                      </a:stretch>
                    </a:blipFill>
                    <a:ln w="12700">
                      <a:solidFill>
                        <a:schemeClr val="tx1"/>
                      </a:solidFill>
                    </a:ln>
                  </p:spPr>
                  <p:txBody>
                    <a:bodyPr/>
                    <a:lstStyle/>
                    <a:p>
                      <a:r>
                        <a:rPr lang="en-US">
                          <a:noFill/>
                        </a:rPr>
                        <a:t> </a:t>
                      </a:r>
                    </a:p>
                  </p:txBody>
                </p:sp>
              </mc:Fallback>
            </mc:AlternateContent>
          </p:grpSp>
        </p:grpSp>
        <p:cxnSp>
          <p:nvCxnSpPr>
            <p:cNvPr id="108" name="Straight Connector 107"/>
            <p:cNvCxnSpPr>
              <a:stCxn id="32" idx="2"/>
              <a:endCxn id="34" idx="0"/>
            </p:cNvCxnSpPr>
            <p:nvPr/>
          </p:nvCxnSpPr>
          <p:spPr>
            <a:xfrm flipH="1">
              <a:off x="3963557" y="4460063"/>
              <a:ext cx="1263387" cy="341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36" idx="0"/>
              <a:endCxn id="32" idx="2"/>
            </p:cNvCxnSpPr>
            <p:nvPr/>
          </p:nvCxnSpPr>
          <p:spPr>
            <a:xfrm flipH="1" flipV="1">
              <a:off x="5226944" y="4460063"/>
              <a:ext cx="1307795" cy="341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6" name="Picture 2"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25" cstate="print">
              <a:extLst>
                <a:ext uri="{BEBA8EAE-BF5A-486C-A8C5-ECC9F3942E4B}">
                  <a14:imgProps xmlns:a14="http://schemas.microsoft.com/office/drawing/2010/main">
                    <a14:imgLayer r:embed="rId26">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6426930" y="5927075"/>
              <a:ext cx="375874" cy="3902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9" name="cl_rule"/>
          <p:cNvGrpSpPr/>
          <p:nvPr/>
        </p:nvGrpSpPr>
        <p:grpSpPr>
          <a:xfrm>
            <a:off x="7961254" y="4549208"/>
            <a:ext cx="1051442" cy="1573007"/>
            <a:chOff x="5930081" y="4450182"/>
            <a:chExt cx="1051442" cy="1573007"/>
          </a:xfrm>
        </p:grpSpPr>
        <p:grpSp>
          <p:nvGrpSpPr>
            <p:cNvPr id="119" name="Group 118"/>
            <p:cNvGrpSpPr/>
            <p:nvPr/>
          </p:nvGrpSpPr>
          <p:grpSpPr>
            <a:xfrm>
              <a:off x="6182183" y="4450182"/>
              <a:ext cx="613702" cy="337542"/>
              <a:chOff x="910891" y="3207504"/>
              <a:chExt cx="613702" cy="337542"/>
            </a:xfrm>
          </p:grpSpPr>
          <mc:AlternateContent xmlns:mc="http://schemas.openxmlformats.org/markup-compatibility/2006" xmlns:a14="http://schemas.microsoft.com/office/drawing/2010/main">
            <mc:Choice Requires="a14">
              <p:sp>
                <p:nvSpPr>
                  <p:cNvPr id="123" name="TextBox 122"/>
                  <p:cNvSpPr txBox="1"/>
                  <p:nvPr/>
                </p:nvSpPr>
                <p:spPr>
                  <a:xfrm>
                    <a:off x="910891" y="3207504"/>
                    <a:ext cx="317321" cy="337542"/>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r>
                      <a:rPr lang="en-US" sz="2000" b="0" dirty="0"/>
                      <a:t> </a:t>
                    </a:r>
                    <a14:m>
                      <m:oMath xmlns:m="http://schemas.openxmlformats.org/officeDocument/2006/math">
                        <m:r>
                          <a:rPr lang="en-US" sz="2000" b="0" i="1" smtClean="0">
                            <a:latin typeface="Cambria Math" panose="02040503050406030204" pitchFamily="18" charset="0"/>
                          </a:rPr>
                          <m:t>𝑋</m:t>
                        </m:r>
                      </m:oMath>
                    </a14:m>
                    <a:r>
                      <a:rPr lang="en-US" sz="2000" dirty="0"/>
                      <a:t> </a:t>
                    </a:r>
                  </a:p>
                </p:txBody>
              </p:sp>
            </mc:Choice>
            <mc:Fallback xmlns="">
              <p:sp>
                <p:nvSpPr>
                  <p:cNvPr id="123" name="TextBox 122"/>
                  <p:cNvSpPr txBox="1">
                    <a:spLocks noRot="1" noChangeAspect="1" noMove="1" noResize="1" noEditPoints="1" noAdjustHandles="1" noChangeArrowheads="1" noChangeShapeType="1" noTextEdit="1"/>
                  </p:cNvSpPr>
                  <p:nvPr/>
                </p:nvSpPr>
                <p:spPr>
                  <a:xfrm>
                    <a:off x="910891" y="3207504"/>
                    <a:ext cx="317321" cy="337542"/>
                  </a:xfrm>
                  <a:prstGeom prst="roundRect">
                    <a:avLst/>
                  </a:prstGeom>
                  <a:blipFill>
                    <a:blip r:embed="rId44"/>
                    <a:stretch>
                      <a:fillRect l="-3704"/>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1228772" y="3208992"/>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4" name="TextBox 123"/>
                  <p:cNvSpPr txBox="1">
                    <a:spLocks noRot="1" noChangeAspect="1" noMove="1" noResize="1" noEditPoints="1" noAdjustHandles="1" noChangeArrowheads="1" noChangeShapeType="1" noTextEdit="1"/>
                  </p:cNvSpPr>
                  <p:nvPr/>
                </p:nvSpPr>
                <p:spPr>
                  <a:xfrm>
                    <a:off x="1228772" y="3208992"/>
                    <a:ext cx="295821" cy="334566"/>
                  </a:xfrm>
                  <a:prstGeom prst="roundRect">
                    <a:avLst/>
                  </a:prstGeom>
                  <a:blipFill>
                    <a:blip r:embed="rId45"/>
                    <a:stretch>
                      <a:fillRect r="-31373"/>
                    </a:stretch>
                  </a:blipFill>
                  <a:ln w="12700">
                    <a:solidFill>
                      <a:schemeClr val="tx1"/>
                    </a:solidFill>
                  </a:ln>
                </p:spPr>
                <p:txBody>
                  <a:bodyPr/>
                  <a:lstStyle/>
                  <a:p>
                    <a:r>
                      <a:rPr lang="en-US">
                        <a:noFill/>
                      </a:rPr>
                      <a:t> </a:t>
                    </a:r>
                  </a:p>
                </p:txBody>
              </p:sp>
            </mc:Fallback>
          </mc:AlternateContent>
        </p:grpSp>
        <p:grpSp>
          <p:nvGrpSpPr>
            <p:cNvPr id="120" name="Group 119"/>
            <p:cNvGrpSpPr/>
            <p:nvPr/>
          </p:nvGrpSpPr>
          <p:grpSpPr>
            <a:xfrm>
              <a:off x="6180249" y="4848623"/>
              <a:ext cx="604587" cy="334566"/>
              <a:chOff x="738708" y="4139345"/>
              <a:chExt cx="604587" cy="334566"/>
            </a:xfrm>
          </p:grpSpPr>
          <mc:AlternateContent xmlns:mc="http://schemas.openxmlformats.org/markup-compatibility/2006" xmlns:a14="http://schemas.microsoft.com/office/drawing/2010/main">
            <mc:Choice Requires="a14">
              <p:sp>
                <p:nvSpPr>
                  <p:cNvPr id="121" name="TextBox 120"/>
                  <p:cNvSpPr txBox="1"/>
                  <p:nvPr/>
                </p:nvSpPr>
                <p:spPr>
                  <a:xfrm>
                    <a:off x="738708" y="4139345"/>
                    <a:ext cx="303132" cy="334566"/>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 xmlns:m="http://schemas.openxmlformats.org/officeDocument/2006/math">
                        <m:r>
                          <a:rPr lang="en-US" sz="2000" b="0" i="0" dirty="0" smtClean="0">
                            <a:latin typeface="Cambria Math" panose="02040503050406030204" pitchFamily="18" charset="0"/>
                          </a:rPr>
                          <m:t> </m:t>
                        </m:r>
                        <m:r>
                          <a:rPr lang="en-US" sz="2000" b="0" i="1" dirty="0" smtClean="0">
                            <a:latin typeface="Cambria Math" panose="02040503050406030204" pitchFamily="18" charset="0"/>
                          </a:rPr>
                          <m:t>𝑌</m:t>
                        </m:r>
                      </m:oMath>
                    </a14:m>
                    <a:r>
                      <a:rPr lang="en-US" sz="2000" i="1" dirty="0"/>
                      <a:t> </a:t>
                    </a:r>
                  </a:p>
                </p:txBody>
              </p:sp>
            </mc:Choice>
            <mc:Fallback xmlns="">
              <p:sp>
                <p:nvSpPr>
                  <p:cNvPr id="121" name="TextBox 120"/>
                  <p:cNvSpPr txBox="1">
                    <a:spLocks noRot="1" noChangeAspect="1" noMove="1" noResize="1" noEditPoints="1" noAdjustHandles="1" noChangeArrowheads="1" noChangeShapeType="1" noTextEdit="1"/>
                  </p:cNvSpPr>
                  <p:nvPr/>
                </p:nvSpPr>
                <p:spPr>
                  <a:xfrm>
                    <a:off x="738708" y="4139345"/>
                    <a:ext cx="303132" cy="334566"/>
                  </a:xfrm>
                  <a:prstGeom prst="roundRect">
                    <a:avLst/>
                  </a:prstGeom>
                  <a:blipFill>
                    <a:blip r:embed="rId46"/>
                    <a:stretch>
                      <a:fillRect l="-1923" r="-192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1047474" y="4139345"/>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2" name="TextBox 121"/>
                  <p:cNvSpPr txBox="1">
                    <a:spLocks noRot="1" noChangeAspect="1" noMove="1" noResize="1" noEditPoints="1" noAdjustHandles="1" noChangeArrowheads="1" noChangeShapeType="1" noTextEdit="1"/>
                  </p:cNvSpPr>
                  <p:nvPr/>
                </p:nvSpPr>
                <p:spPr>
                  <a:xfrm>
                    <a:off x="1047474" y="4139345"/>
                    <a:ext cx="295821" cy="334566"/>
                  </a:xfrm>
                  <a:prstGeom prst="roundRect">
                    <a:avLst/>
                  </a:prstGeom>
                  <a:blipFill>
                    <a:blip r:embed="rId47"/>
                    <a:stretch>
                      <a:fillRect r="-31373"/>
                    </a:stretch>
                  </a:blipFill>
                  <a:ln w="12700">
                    <a:solidFill>
                      <a:schemeClr val="tx1"/>
                    </a:solidFill>
                  </a:ln>
                </p:spPr>
                <p:txBody>
                  <a:bodyPr/>
                  <a:lstStyle/>
                  <a:p>
                    <a:r>
                      <a:rPr lang="en-US">
                        <a:noFill/>
                      </a:rPr>
                      <a:t> </a:t>
                    </a:r>
                  </a:p>
                </p:txBody>
              </p:sp>
            </mc:Fallback>
          </mc:AlternateContent>
        </p:grpSp>
        <p:pic>
          <p:nvPicPr>
            <p:cNvPr id="125" name="Picture 2"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25" cstate="print">
              <a:extLst>
                <a:ext uri="{BEBA8EAE-BF5A-486C-A8C5-ECC9F3942E4B}">
                  <a14:imgProps xmlns:a14="http://schemas.microsoft.com/office/drawing/2010/main">
                    <a14:imgLayer r:embed="rId26">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6244450" y="5269062"/>
              <a:ext cx="375874" cy="3902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6" name="TextBox 125"/>
                <p:cNvSpPr txBox="1"/>
                <p:nvPr/>
              </p:nvSpPr>
              <p:spPr>
                <a:xfrm>
                  <a:off x="5930081" y="5623079"/>
                  <a:ext cx="1051442" cy="400110"/>
                </a:xfrm>
                <a:prstGeom prst="rect">
                  <a:avLst/>
                </a:prstGeom>
                <a:noFill/>
              </p:spPr>
              <p:txBody>
                <a:bodyPr wrap="none" rtlCol="0">
                  <a:spAutoFit/>
                </a:bodyPr>
                <a:lstStyle/>
                <a:p>
                  <a:r>
                    <a:rPr lang="en-US" sz="2000" dirty="0"/>
                    <a:t>If </a:t>
                  </a:r>
                  <a14:m>
                    <m:oMath xmlns:m="http://schemas.openxmlformats.org/officeDocument/2006/math">
                      <m:r>
                        <a:rPr lang="en-US" sz="2000" b="0" i="1" smtClean="0">
                          <a:solidFill>
                            <a:srgbClr val="C00000"/>
                          </a:solidFill>
                          <a:latin typeface="Cambria Math" panose="02040503050406030204" pitchFamily="18" charset="0"/>
                        </a:rPr>
                        <m:t>𝑋</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𝑌</m:t>
                      </m:r>
                    </m:oMath>
                  </a14:m>
                  <a:endParaRPr lang="en-US" sz="2000" dirty="0">
                    <a:solidFill>
                      <a:srgbClr val="C00000"/>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5930081" y="5623079"/>
                  <a:ext cx="1051442" cy="400110"/>
                </a:xfrm>
                <a:prstGeom prst="rect">
                  <a:avLst/>
                </a:prstGeom>
                <a:blipFill>
                  <a:blip r:embed="rId48"/>
                  <a:stretch>
                    <a:fillRect l="-6395" t="-9231" b="-27692"/>
                  </a:stretch>
                </a:blipFill>
              </p:spPr>
              <p:txBody>
                <a:bodyPr/>
                <a:lstStyle/>
                <a:p>
                  <a:r>
                    <a:rPr lang="en-US">
                      <a:noFill/>
                    </a:rPr>
                    <a:t> </a:t>
                  </a:r>
                </a:p>
              </p:txBody>
            </p:sp>
          </mc:Fallback>
        </mc:AlternateContent>
      </p:grpSp>
      <p:sp>
        <p:nvSpPr>
          <p:cNvPr id="142" name="proving E" hidden="1"/>
          <p:cNvSpPr/>
          <p:nvPr/>
        </p:nvSpPr>
        <p:spPr>
          <a:xfrm>
            <a:off x="7657350" y="829127"/>
            <a:ext cx="2073720" cy="457867"/>
          </a:xfrm>
          <a:prstGeom prst="wedgeRoundRectCallout">
            <a:avLst>
              <a:gd name="adj1" fmla="val -76949"/>
              <a:gd name="adj2" fmla="val 70548"/>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verifying </a:t>
            </a:r>
            <a:r>
              <a:rPr lang="en-US" sz="2400" b="1" dirty="0">
                <a:solidFill>
                  <a:prstClr val="black"/>
                </a:solidFill>
                <a:effectLst>
                  <a:glow rad="127000">
                    <a:srgbClr val="FFC000"/>
                  </a:glow>
                </a:effectLst>
              </a:rPr>
              <a:t>E</a:t>
            </a:r>
            <a:r>
              <a:rPr lang="en-US" sz="2400" dirty="0">
                <a:solidFill>
                  <a:schemeClr val="tx1"/>
                </a:solidFill>
              </a:rPr>
              <a:t> </a:t>
            </a:r>
          </a:p>
        </p:txBody>
      </p:sp>
      <p:grpSp>
        <p:nvGrpSpPr>
          <p:cNvPr id="147" name="nli nestling"/>
          <p:cNvGrpSpPr/>
          <p:nvPr/>
        </p:nvGrpSpPr>
        <p:grpSpPr>
          <a:xfrm>
            <a:off x="8088922" y="1290712"/>
            <a:ext cx="3927231" cy="982812"/>
            <a:chOff x="852236" y="4712677"/>
            <a:chExt cx="4729942" cy="982812"/>
          </a:xfrm>
        </p:grpSpPr>
        <p:sp>
          <p:nvSpPr>
            <p:cNvPr id="148" name="TextBox 147"/>
            <p:cNvSpPr txBox="1"/>
            <p:nvPr/>
          </p:nvSpPr>
          <p:spPr>
            <a:xfrm>
              <a:off x="852236" y="4712677"/>
              <a:ext cx="4729942" cy="982812"/>
            </a:xfrm>
            <a:prstGeom prst="roundRect">
              <a:avLst/>
            </a:prstGeom>
            <a:noFill/>
            <a:ln w="25400">
              <a:solidFill>
                <a:srgbClr val="0070C0"/>
              </a:solidFill>
            </a:ln>
          </p:spPr>
          <p:txBody>
            <a:bodyPr wrap="square" lIns="72000" tIns="36000" rIns="72000" bIns="36000" rtlCol="0">
              <a:spAutoFit/>
            </a:bodyPr>
            <a:lstStyle/>
            <a:p>
              <a:pPr defTabSz="715963">
                <a:tabLst>
                  <a:tab pos="533400" algn="l"/>
                </a:tabLst>
              </a:pPr>
              <a:r>
                <a:rPr lang="en-US" sz="2400" dirty="0"/>
                <a:t>      	A </a:t>
              </a:r>
              <a:r>
                <a:rPr lang="en-US" sz="2400" dirty="0">
                  <a:solidFill>
                    <a:srgbClr val="C00000"/>
                  </a:solidFill>
                </a:rPr>
                <a:t>nestling</a:t>
              </a:r>
              <a:r>
                <a:rPr lang="en-US" sz="2400" dirty="0"/>
                <a:t> is not moving</a:t>
              </a:r>
            </a:p>
            <a:p>
              <a:pPr>
                <a:spcBef>
                  <a:spcPts val="600"/>
                </a:spcBef>
                <a:tabLst>
                  <a:tab pos="533400" algn="l"/>
                </a:tabLst>
              </a:pPr>
              <a:r>
                <a:rPr lang="en-US" sz="2400" b="1" dirty="0">
                  <a:effectLst>
                    <a:glow rad="127000">
                      <a:schemeClr val="accent4"/>
                    </a:glow>
                  </a:effectLst>
                </a:rPr>
                <a:t>C	</a:t>
              </a:r>
              <a:r>
                <a:rPr lang="en-US" sz="2400" dirty="0"/>
                <a:t>Every bird is flying</a:t>
              </a:r>
            </a:p>
          </p:txBody>
        </p:sp>
        <p:cxnSp>
          <p:nvCxnSpPr>
            <p:cNvPr id="149" name="Straight Connector 148"/>
            <p:cNvCxnSpPr>
              <a:stCxn id="148" idx="1"/>
              <a:endCxn id="148" idx="3"/>
            </p:cNvCxnSpPr>
            <p:nvPr/>
          </p:nvCxnSpPr>
          <p:spPr>
            <a:xfrm>
              <a:off x="852236" y="5204083"/>
              <a:ext cx="472994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1362475" y="4712678"/>
              <a:ext cx="0" cy="982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1" name="nli lark"/>
          <p:cNvGrpSpPr/>
          <p:nvPr/>
        </p:nvGrpSpPr>
        <p:grpSpPr>
          <a:xfrm>
            <a:off x="8088922" y="1290522"/>
            <a:ext cx="3927231" cy="982812"/>
            <a:chOff x="852236" y="4712677"/>
            <a:chExt cx="4729942" cy="982812"/>
          </a:xfrm>
        </p:grpSpPr>
        <p:sp>
          <p:nvSpPr>
            <p:cNvPr id="152" name="TextBox 151"/>
            <p:cNvSpPr txBox="1"/>
            <p:nvPr/>
          </p:nvSpPr>
          <p:spPr>
            <a:xfrm>
              <a:off x="852236" y="4712677"/>
              <a:ext cx="4729942" cy="982812"/>
            </a:xfrm>
            <a:prstGeom prst="roundRect">
              <a:avLst/>
            </a:prstGeom>
            <a:noFill/>
            <a:ln w="25400">
              <a:solidFill>
                <a:srgbClr val="0070C0"/>
              </a:solidFill>
            </a:ln>
          </p:spPr>
          <p:txBody>
            <a:bodyPr wrap="square" lIns="72000" tIns="36000" rIns="72000" bIns="36000" rtlCol="0">
              <a:spAutoFit/>
            </a:bodyPr>
            <a:lstStyle/>
            <a:p>
              <a:pPr defTabSz="715963">
                <a:tabLst>
                  <a:tab pos="533400" algn="l"/>
                </a:tabLst>
              </a:pPr>
              <a:r>
                <a:rPr lang="en-US" sz="2400" dirty="0"/>
                <a:t>      	A lark is not moving</a:t>
              </a:r>
            </a:p>
            <a:p>
              <a:pPr>
                <a:spcBef>
                  <a:spcPts val="600"/>
                </a:spcBef>
                <a:tabLst>
                  <a:tab pos="533400" algn="l"/>
                </a:tabLst>
              </a:pPr>
              <a:r>
                <a:rPr lang="en-US" sz="2400" b="1" dirty="0">
                  <a:effectLst>
                    <a:glow rad="127000">
                      <a:schemeClr val="accent4"/>
                    </a:glow>
                  </a:effectLst>
                </a:rPr>
                <a:t>C	</a:t>
              </a:r>
              <a:r>
                <a:rPr lang="en-US" sz="2400" dirty="0"/>
                <a:t>Every bird is flying</a:t>
              </a:r>
            </a:p>
          </p:txBody>
        </p:sp>
        <p:cxnSp>
          <p:nvCxnSpPr>
            <p:cNvPr id="153" name="Straight Connector 152"/>
            <p:cNvCxnSpPr>
              <a:stCxn id="152" idx="1"/>
              <a:endCxn id="152" idx="3"/>
            </p:cNvCxnSpPr>
            <p:nvPr/>
          </p:nvCxnSpPr>
          <p:spPr>
            <a:xfrm>
              <a:off x="852236" y="5204083"/>
              <a:ext cx="472994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362475" y="4712678"/>
              <a:ext cx="0" cy="982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5" name="WN"/>
          <p:cNvGrpSpPr/>
          <p:nvPr/>
        </p:nvGrpSpPr>
        <p:grpSpPr>
          <a:xfrm>
            <a:off x="9072133" y="2330700"/>
            <a:ext cx="1778070" cy="1908190"/>
            <a:chOff x="692874" y="695325"/>
            <a:chExt cx="1562325" cy="1908190"/>
          </a:xfrm>
        </p:grpSpPr>
        <p:sp>
          <p:nvSpPr>
            <p:cNvPr id="156" name="layer3"/>
            <p:cNvSpPr/>
            <p:nvPr/>
          </p:nvSpPr>
          <p:spPr>
            <a:xfrm>
              <a:off x="692874" y="1847515"/>
              <a:ext cx="1562325" cy="756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spcAft>
                  <a:spcPts val="900"/>
                </a:spcAft>
              </a:pPr>
              <a:r>
                <a:rPr lang="nl-NL" sz="2400" b="1" dirty="0">
                  <a:latin typeface="Times New Roman" panose="02020603050405020304" pitchFamily="18" charset="0"/>
                  <a:cs typeface="Times New Roman" panose="02020603050405020304" pitchFamily="18" charset="0"/>
                </a:rPr>
                <a:t>WordNet</a:t>
              </a:r>
            </a:p>
          </p:txBody>
        </p:sp>
        <p:sp>
          <p:nvSpPr>
            <p:cNvPr id="157" name="layer2"/>
            <p:cNvSpPr/>
            <p:nvPr/>
          </p:nvSpPr>
          <p:spPr>
            <a:xfrm>
              <a:off x="692874" y="1213997"/>
              <a:ext cx="1562325" cy="756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Down">
                <a:avLst>
                  <a:gd name="adj" fmla="val 1903917"/>
                </a:avLst>
              </a:prstTxWarp>
              <a:noAutofit/>
            </a:bodyPr>
            <a:lstStyle/>
            <a:p>
              <a:pPr algn="ctr">
                <a:spcAft>
                  <a:spcPts val="600"/>
                </a:spcAft>
              </a:pPr>
              <a:r>
                <a:rPr lang="nl-NL" sz="4000" b="1" spc="300" dirty="0">
                  <a:latin typeface="Times New Roman" panose="02020603050405020304" pitchFamily="18" charset="0"/>
                  <a:cs typeface="Times New Roman" panose="02020603050405020304" pitchFamily="18" charset="0"/>
                </a:rPr>
                <a:t>KB</a:t>
              </a:r>
              <a:endParaRPr lang="nl-NL" b="1" spc="300" dirty="0">
                <a:latin typeface="Times New Roman" panose="02020603050405020304" pitchFamily="18" charset="0"/>
                <a:cs typeface="Times New Roman" panose="02020603050405020304" pitchFamily="18" charset="0"/>
              </a:endParaRPr>
            </a:p>
          </p:txBody>
        </p:sp>
        <p:sp>
          <p:nvSpPr>
            <p:cNvPr id="158" name="layer1"/>
            <p:cNvSpPr/>
            <p:nvPr/>
          </p:nvSpPr>
          <p:spPr>
            <a:xfrm>
              <a:off x="692874" y="695325"/>
              <a:ext cx="1562325" cy="648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mc:AlternateContent xmlns:mc="http://schemas.openxmlformats.org/markup-compatibility/2006" xmlns:a14="http://schemas.microsoft.com/office/drawing/2010/main">
        <mc:Choice Requires="a14">
          <p:sp>
            <p:nvSpPr>
              <p:cNvPr id="159" name="bird -lark"/>
              <p:cNvSpPr/>
              <p:nvPr/>
            </p:nvSpPr>
            <p:spPr>
              <a:xfrm>
                <a:off x="10367589" y="2742314"/>
                <a:ext cx="1617886" cy="448017"/>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lark </a:t>
                </a:r>
                <a14:m>
                  <m:oMath xmlns:m="http://schemas.openxmlformats.org/officeDocument/2006/math">
                    <m:r>
                      <a:rPr lang="en-US" sz="2400" b="1" i="1">
                        <a:solidFill>
                          <a:srgbClr val="0070C0"/>
                        </a:solidFill>
                        <a:latin typeface="Cambria Math" panose="02040503050406030204" pitchFamily="18" charset="0"/>
                        <a:ea typeface="Cambria Math" panose="02040503050406030204" pitchFamily="18" charset="0"/>
                      </a:rPr>
                      <m:t>⊑</m:t>
                    </m:r>
                  </m:oMath>
                </a14:m>
                <a:r>
                  <a:rPr lang="en-US" sz="2400" b="1" dirty="0">
                    <a:solidFill>
                      <a:srgbClr val="0070C0"/>
                    </a:solidFill>
                  </a:rPr>
                  <a:t> bird</a:t>
                </a:r>
                <a:endParaRPr lang="en-US" sz="2400" dirty="0">
                  <a:solidFill>
                    <a:schemeClr val="tx1"/>
                  </a:solidFill>
                </a:endParaRPr>
              </a:p>
            </p:txBody>
          </p:sp>
        </mc:Choice>
        <mc:Fallback xmlns="">
          <p:sp>
            <p:nvSpPr>
              <p:cNvPr id="159" name="bird -lark"/>
              <p:cNvSpPr>
                <a:spLocks noRot="1" noChangeAspect="1" noMove="1" noResize="1" noEditPoints="1" noAdjustHandles="1" noChangeArrowheads="1" noChangeShapeType="1" noTextEdit="1"/>
              </p:cNvSpPr>
              <p:nvPr/>
            </p:nvSpPr>
            <p:spPr>
              <a:xfrm>
                <a:off x="10367589" y="2742314"/>
                <a:ext cx="1617886" cy="448017"/>
              </a:xfrm>
              <a:prstGeom prst="roundRect">
                <a:avLst/>
              </a:prstGeom>
              <a:blipFill>
                <a:blip r:embed="rId49"/>
                <a:stretch>
                  <a:fillRect l="-2985" t="-10526" r="-2239" b="-28947"/>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fly -move"/>
              <p:cNvSpPr/>
              <p:nvPr/>
            </p:nvSpPr>
            <p:spPr>
              <a:xfrm>
                <a:off x="10376679" y="3266964"/>
                <a:ext cx="1690574" cy="449597"/>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fly </a:t>
                </a:r>
                <a14:m>
                  <m:oMath xmlns:m="http://schemas.openxmlformats.org/officeDocument/2006/math">
                    <m:r>
                      <a:rPr lang="en-US" sz="2400" b="1" i="1">
                        <a:solidFill>
                          <a:srgbClr val="0070C0"/>
                        </a:solidFill>
                        <a:latin typeface="Cambria Math" panose="02040503050406030204" pitchFamily="18" charset="0"/>
                        <a:ea typeface="Cambria Math" panose="02040503050406030204" pitchFamily="18" charset="0"/>
                      </a:rPr>
                      <m:t>⊑</m:t>
                    </m:r>
                  </m:oMath>
                </a14:m>
                <a:r>
                  <a:rPr lang="en-US" sz="2400" b="1" dirty="0">
                    <a:solidFill>
                      <a:srgbClr val="0070C0"/>
                    </a:solidFill>
                  </a:rPr>
                  <a:t> move</a:t>
                </a:r>
                <a:endParaRPr lang="en-US" sz="2400" dirty="0">
                  <a:solidFill>
                    <a:schemeClr val="tx1"/>
                  </a:solidFill>
                </a:endParaRPr>
              </a:p>
            </p:txBody>
          </p:sp>
        </mc:Choice>
        <mc:Fallback xmlns="">
          <p:sp>
            <p:nvSpPr>
              <p:cNvPr id="160" name="fly -move"/>
              <p:cNvSpPr>
                <a:spLocks noRot="1" noChangeAspect="1" noMove="1" noResize="1" noEditPoints="1" noAdjustHandles="1" noChangeArrowheads="1" noChangeShapeType="1" noTextEdit="1"/>
              </p:cNvSpPr>
              <p:nvPr/>
            </p:nvSpPr>
            <p:spPr>
              <a:xfrm>
                <a:off x="10376679" y="3266964"/>
                <a:ext cx="1690574" cy="449597"/>
              </a:xfrm>
              <a:prstGeom prst="roundRect">
                <a:avLst/>
              </a:prstGeom>
              <a:blipFill>
                <a:blip r:embed="rId50"/>
                <a:stretch>
                  <a:fillRect l="-1779" t="-10390" r="-1068" b="-27273"/>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bird -lark"/>
              <p:cNvSpPr/>
              <p:nvPr/>
            </p:nvSpPr>
            <p:spPr>
              <a:xfrm>
                <a:off x="9961168" y="4160409"/>
                <a:ext cx="2149513" cy="448017"/>
              </a:xfrm>
              <a:prstGeom prst="roundRect">
                <a:avLst/>
              </a:prstGeom>
              <a:solidFill>
                <a:srgbClr val="F09A9A">
                  <a:alpha val="3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60000"/>
                        <a:lumOff val="40000"/>
                      </a:schemeClr>
                    </a:solidFill>
                  </a:rPr>
                  <a:t>nestling </a:t>
                </a:r>
                <a14:m>
                  <m:oMath xmlns:m="http://schemas.openxmlformats.org/officeDocument/2006/math">
                    <m:r>
                      <a:rPr lang="en-US" sz="2400" b="1" i="1">
                        <a:solidFill>
                          <a:schemeClr val="accent1">
                            <a:lumMod val="60000"/>
                            <a:lumOff val="40000"/>
                          </a:schemeClr>
                        </a:solidFill>
                        <a:latin typeface="Cambria Math" panose="02040503050406030204" pitchFamily="18" charset="0"/>
                        <a:ea typeface="Cambria Math" panose="02040503050406030204" pitchFamily="18" charset="0"/>
                      </a:rPr>
                      <m:t>⊑</m:t>
                    </m:r>
                  </m:oMath>
                </a14:m>
                <a:r>
                  <a:rPr lang="en-US" sz="2400" b="1" dirty="0">
                    <a:solidFill>
                      <a:schemeClr val="accent1">
                        <a:lumMod val="60000"/>
                        <a:lumOff val="40000"/>
                      </a:schemeClr>
                    </a:solidFill>
                  </a:rPr>
                  <a:t> bird</a:t>
                </a:r>
                <a:endParaRPr lang="en-US" sz="2400" dirty="0">
                  <a:solidFill>
                    <a:schemeClr val="accent1">
                      <a:lumMod val="60000"/>
                      <a:lumOff val="40000"/>
                    </a:schemeClr>
                  </a:solidFill>
                </a:endParaRPr>
              </a:p>
            </p:txBody>
          </p:sp>
        </mc:Choice>
        <mc:Fallback xmlns="">
          <p:sp>
            <p:nvSpPr>
              <p:cNvPr id="173" name="bird -lark"/>
              <p:cNvSpPr>
                <a:spLocks noRot="1" noChangeAspect="1" noMove="1" noResize="1" noEditPoints="1" noAdjustHandles="1" noChangeArrowheads="1" noChangeShapeType="1" noTextEdit="1"/>
              </p:cNvSpPr>
              <p:nvPr/>
            </p:nvSpPr>
            <p:spPr>
              <a:xfrm>
                <a:off x="9961168" y="4160409"/>
                <a:ext cx="2149513" cy="448017"/>
              </a:xfrm>
              <a:prstGeom prst="roundRect">
                <a:avLst/>
              </a:prstGeom>
              <a:blipFill>
                <a:blip r:embed="rId51"/>
                <a:stretch>
                  <a:fillRect l="-1966" t="-9091" r="-1124" b="-28571"/>
                </a:stretch>
              </a:blipFill>
              <a:ln w="19050">
                <a:solidFill>
                  <a:srgbClr val="FF0000"/>
                </a:solidFill>
              </a:ln>
            </p:spPr>
            <p:txBody>
              <a:bodyPr/>
              <a:lstStyle/>
              <a:p>
                <a:r>
                  <a:rPr lang="en-US">
                    <a:noFill/>
                  </a:rPr>
                  <a:t> </a:t>
                </a:r>
              </a:p>
            </p:txBody>
          </p:sp>
        </mc:Fallback>
      </mc:AlternateContent>
      <p:pic>
        <p:nvPicPr>
          <p:cNvPr id="175" name="Picture 2"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26">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Effect>
                      <a14:saturation sat="33000"/>
                    </a14:imgEffect>
                  </a14:imgLayer>
                </a14:imgProps>
              </a:ext>
              <a:ext uri="{28A0092B-C50C-407E-A947-70E740481C1C}">
                <a14:useLocalDpi xmlns:a14="http://schemas.microsoft.com/office/drawing/2010/main" val="0"/>
              </a:ext>
            </a:extLst>
          </a:blip>
          <a:srcRect l="51846"/>
          <a:stretch/>
        </p:blipFill>
        <p:spPr bwMode="auto">
          <a:xfrm>
            <a:off x="3384046" y="5225918"/>
            <a:ext cx="692809" cy="719364"/>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rot="16200000">
            <a:off x="6775652" y="4758554"/>
            <a:ext cx="1844395" cy="685803"/>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Reverse app</a:t>
            </a:r>
          </a:p>
        </p:txBody>
      </p:sp>
      <p:grpSp>
        <p:nvGrpSpPr>
          <p:cNvPr id="18" name="Group 17"/>
          <p:cNvGrpSpPr/>
          <p:nvPr/>
        </p:nvGrpSpPr>
        <p:grpSpPr>
          <a:xfrm>
            <a:off x="368491" y="3805123"/>
            <a:ext cx="2674353" cy="2012210"/>
            <a:chOff x="368491" y="3805123"/>
            <a:chExt cx="2674353" cy="2012210"/>
          </a:xfrm>
        </p:grpSpPr>
        <p:sp>
          <p:nvSpPr>
            <p:cNvPr id="174" name="prob inf callout">
              <a:extLst>
                <a:ext uri="{FF2B5EF4-FFF2-40B4-BE49-F238E27FC236}">
                  <a16:creationId xmlns:a16="http://schemas.microsoft.com/office/drawing/2014/main" id="{652F4597-E108-4225-A80F-68B2A3F95D9D}"/>
                </a:ext>
              </a:extLst>
            </p:cNvPr>
            <p:cNvSpPr/>
            <p:nvPr/>
          </p:nvSpPr>
          <p:spPr>
            <a:xfrm>
              <a:off x="368491" y="3805123"/>
              <a:ext cx="2674353" cy="2012210"/>
            </a:xfrm>
            <a:prstGeom prst="wedgeRoundRectCallout">
              <a:avLst>
                <a:gd name="adj1" fmla="val 70816"/>
                <a:gd name="adj2" fmla="val 3072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endParaRPr lang="en-US" b="1" dirty="0">
                <a:solidFill>
                  <a:srgbClr val="0070C0"/>
                </a:solidFill>
              </a:endParaRPr>
            </a:p>
          </p:txBody>
        </p:sp>
        <mc:AlternateContent xmlns:mc="http://schemas.openxmlformats.org/markup-compatibility/2006" xmlns:a14="http://schemas.microsoft.com/office/drawing/2010/main">
          <mc:Choice Requires="a14">
            <p:sp>
              <p:nvSpPr>
                <p:cNvPr id="176" name="Rectangle 175"/>
                <p:cNvSpPr/>
                <p:nvPr/>
              </p:nvSpPr>
              <p:spPr>
                <a:xfrm>
                  <a:off x="605476" y="4050573"/>
                  <a:ext cx="2172264" cy="481447"/>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1">
                            <a:solidFill>
                              <a:prstClr val="black"/>
                            </a:solidFill>
                            <a:latin typeface="Cambria Math" panose="02040503050406030204" pitchFamily="18" charset="0"/>
                          </a:rPr>
                          <m:t>𝐧𝐞𝐬𝐭𝐥𝐢𝐧𝐠</m:t>
                        </m:r>
                        <m:r>
                          <a:rPr lang="en-US" sz="2000" b="1" i="1" smtClean="0">
                            <a:solidFill>
                              <a:prstClr val="black"/>
                            </a:solidFill>
                            <a:latin typeface="Cambria Math" panose="02040503050406030204" pitchFamily="18" charset="0"/>
                          </a:rPr>
                          <m:t>⊑</m:t>
                        </m:r>
                        <m:r>
                          <a:rPr lang="en-US" sz="2000" b="1">
                            <a:solidFill>
                              <a:prstClr val="black"/>
                            </a:solidFill>
                            <a:latin typeface="Cambria Math" panose="02040503050406030204" pitchFamily="18" charset="0"/>
                          </a:rPr>
                          <m:t>𝐛𝐢𝐫𝐝</m:t>
                        </m:r>
                      </m:oMath>
                    </m:oMathPara>
                  </a14:m>
                  <a:endParaRPr lang="nl-NL" dirty="0">
                    <a:solidFill>
                      <a:schemeClr val="tx1"/>
                    </a:solidFill>
                  </a:endParaRPr>
                </a:p>
              </p:txBody>
            </p:sp>
          </mc:Choice>
          <mc:Fallback xmlns="">
            <p:sp>
              <p:nvSpPr>
                <p:cNvPr id="176" name="Rectangle 175"/>
                <p:cNvSpPr>
                  <a:spLocks noRot="1" noChangeAspect="1" noMove="1" noResize="1" noEditPoints="1" noAdjustHandles="1" noChangeArrowheads="1" noChangeShapeType="1" noTextEdit="1"/>
                </p:cNvSpPr>
                <p:nvPr/>
              </p:nvSpPr>
              <p:spPr>
                <a:xfrm>
                  <a:off x="605476" y="4050573"/>
                  <a:ext cx="2172264" cy="481447"/>
                </a:xfrm>
                <a:prstGeom prst="rect">
                  <a:avLst/>
                </a:prstGeom>
                <a:blipFill>
                  <a:blip r:embed="rId53"/>
                  <a:stretch>
                    <a:fillRect b="-243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177"/>
                <p:cNvSpPr/>
                <p:nvPr/>
              </p:nvSpPr>
              <p:spPr>
                <a:xfrm>
                  <a:off x="588659" y="5060261"/>
                  <a:ext cx="2189081" cy="481447"/>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14:m>
                    <m:oMathPara xmlns:m="http://schemas.openxmlformats.org/officeDocument/2006/math">
                      <m:oMathParaPr>
                        <m:jc m:val="centerGroup"/>
                      </m:oMathParaPr>
                      <m:oMath xmlns:m="http://schemas.openxmlformats.org/officeDocument/2006/math">
                        <m:r>
                          <a:rPr lang="en-US" sz="2000" b="1" smtClean="0">
                            <a:solidFill>
                              <a:prstClr val="black"/>
                            </a:solidFill>
                            <a:latin typeface="Cambria Math" panose="02040503050406030204" pitchFamily="18" charset="0"/>
                          </a:rPr>
                          <m:t>𝐧𝐞𝐬𝐭𝐥𝐢𝐧𝐠</m:t>
                        </m:r>
                        <m:r>
                          <a:rPr lang="en-US" sz="2000" b="1" i="1" smtClean="0">
                            <a:solidFill>
                              <a:prstClr val="black"/>
                            </a:solidFill>
                            <a:latin typeface="Cambria Math" panose="02040503050406030204" pitchFamily="18" charset="0"/>
                          </a:rPr>
                          <m:t>⊑</m:t>
                        </m:r>
                        <m:r>
                          <a:rPr lang="en-US" sz="2000" b="1" i="0" smtClean="0">
                            <a:solidFill>
                              <a:prstClr val="black"/>
                            </a:solidFill>
                            <a:latin typeface="Cambria Math" panose="02040503050406030204" pitchFamily="18" charset="0"/>
                          </a:rPr>
                          <m:t>𝐦𝐨𝐯𝐞</m:t>
                        </m:r>
                      </m:oMath>
                    </m:oMathPara>
                  </a14:m>
                  <a:endParaRPr lang="nl-NL" dirty="0">
                    <a:solidFill>
                      <a:schemeClr val="tx1"/>
                    </a:solidFill>
                  </a:endParaRPr>
                </a:p>
              </p:txBody>
            </p:sp>
          </mc:Choice>
          <mc:Fallback xmlns="">
            <p:sp>
              <p:nvSpPr>
                <p:cNvPr id="178" name="Rectangle 177"/>
                <p:cNvSpPr>
                  <a:spLocks noRot="1" noChangeAspect="1" noMove="1" noResize="1" noEditPoints="1" noAdjustHandles="1" noChangeArrowheads="1" noChangeShapeType="1" noTextEdit="1"/>
                </p:cNvSpPr>
                <p:nvPr/>
              </p:nvSpPr>
              <p:spPr>
                <a:xfrm>
                  <a:off x="588659" y="5060261"/>
                  <a:ext cx="2189081" cy="481447"/>
                </a:xfrm>
                <a:prstGeom prst="rect">
                  <a:avLst/>
                </a:prstGeom>
                <a:blipFill>
                  <a:blip r:embed="rId54"/>
                  <a:stretch>
                    <a:fillRect b="-2439"/>
                  </a:stretch>
                </a:blipFill>
                <a:ln w="19050">
                  <a:solidFill>
                    <a:schemeClr val="tx1"/>
                  </a:solidFill>
                </a:ln>
              </p:spPr>
              <p:txBody>
                <a:bodyPr/>
                <a:lstStyle/>
                <a:p>
                  <a:r>
                    <a:rPr lang="en-US">
                      <a:noFill/>
                    </a:rPr>
                    <a:t> </a:t>
                  </a:r>
                </a:p>
              </p:txBody>
            </p:sp>
          </mc:Fallback>
        </mc:AlternateContent>
        <p:sp>
          <p:nvSpPr>
            <p:cNvPr id="13" name="TextBox 12"/>
            <p:cNvSpPr txBox="1"/>
            <p:nvPr/>
          </p:nvSpPr>
          <p:spPr>
            <a:xfrm>
              <a:off x="1460615" y="4577954"/>
              <a:ext cx="554960" cy="461665"/>
            </a:xfrm>
            <a:prstGeom prst="rect">
              <a:avLst/>
            </a:prstGeom>
            <a:noFill/>
          </p:spPr>
          <p:txBody>
            <a:bodyPr wrap="none" rtlCol="0">
              <a:spAutoFit/>
            </a:bodyPr>
            <a:lstStyle/>
            <a:p>
              <a:r>
                <a:rPr lang="en-US" sz="2400" dirty="0"/>
                <a:t>OR</a:t>
              </a:r>
            </a:p>
          </p:txBody>
        </p:sp>
      </p:grpSp>
      <p:pic>
        <p:nvPicPr>
          <p:cNvPr id="189" name="magnifie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rot="20660858">
            <a:off x="3500879" y="5231730"/>
            <a:ext cx="1252196" cy="1164150"/>
          </a:xfrm>
          <a:prstGeom prst="rect">
            <a:avLst/>
          </a:prstGeom>
        </p:spPr>
      </p:pic>
    </p:spTree>
    <p:extLst>
      <p:ext uri="{BB962C8B-B14F-4D97-AF65-F5344CB8AC3E}">
        <p14:creationId xmlns:p14="http://schemas.microsoft.com/office/powerpoint/2010/main" val="41598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7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7" b="375"/>
          <a:stretch/>
        </p:blipFill>
        <p:spPr>
          <a:xfrm>
            <a:off x="486988" y="1295769"/>
            <a:ext cx="9945119" cy="3602139"/>
          </a:xfrm>
          <a:prstGeom prst="rect">
            <a:avLst/>
          </a:prstGeom>
        </p:spPr>
      </p:pic>
      <p:sp>
        <p:nvSpPr>
          <p:cNvPr id="2" name="Title 1"/>
          <p:cNvSpPr>
            <a:spLocks noGrp="1"/>
          </p:cNvSpPr>
          <p:nvPr>
            <p:ph type="title"/>
          </p:nvPr>
        </p:nvSpPr>
        <p:spPr>
          <a:xfrm>
            <a:off x="838199" y="234503"/>
            <a:ext cx="11032413" cy="845366"/>
          </a:xfrm>
        </p:spPr>
        <p:txBody>
          <a:bodyPr>
            <a:normAutofit/>
          </a:bodyPr>
          <a:lstStyle/>
          <a:p>
            <a:r>
              <a:rPr lang="en-US" dirty="0"/>
              <a:t>Abduction in Natural Tableau</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dirty="0"/>
              <a:t>Learning 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7</a:t>
            </a:fld>
            <a:endParaRPr lang="nl-NL" dirty="0"/>
          </a:p>
        </p:txBody>
      </p:sp>
      <p:sp>
        <p:nvSpPr>
          <p:cNvPr id="3" name="Content Placeholder 2"/>
          <p:cNvSpPr>
            <a:spLocks noGrp="1"/>
          </p:cNvSpPr>
          <p:nvPr>
            <p:ph idx="1"/>
          </p:nvPr>
        </p:nvSpPr>
        <p:spPr>
          <a:xfrm>
            <a:off x="887477" y="983993"/>
            <a:ext cx="3619500" cy="832757"/>
          </a:xfrm>
        </p:spPr>
        <p:txBody>
          <a:bodyPr/>
          <a:lstStyle/>
          <a:p>
            <a:pPr marL="0" indent="0">
              <a:buNone/>
            </a:pPr>
            <a:r>
              <a:rPr lang="en-US" dirty="0"/>
              <a:t>General picture</a:t>
            </a:r>
          </a:p>
        </p:txBody>
      </p:sp>
      <p:grpSp>
        <p:nvGrpSpPr>
          <p:cNvPr id="8" name="Group 7"/>
          <p:cNvGrpSpPr/>
          <p:nvPr/>
        </p:nvGrpSpPr>
        <p:grpSpPr>
          <a:xfrm>
            <a:off x="684286" y="1565524"/>
            <a:ext cx="1051442" cy="1573007"/>
            <a:chOff x="5930081" y="4450182"/>
            <a:chExt cx="1051442" cy="1573007"/>
          </a:xfrm>
        </p:grpSpPr>
        <p:grpSp>
          <p:nvGrpSpPr>
            <p:cNvPr id="9" name="Group 8"/>
            <p:cNvGrpSpPr/>
            <p:nvPr/>
          </p:nvGrpSpPr>
          <p:grpSpPr>
            <a:xfrm>
              <a:off x="6182183" y="4450182"/>
              <a:ext cx="613702" cy="337542"/>
              <a:chOff x="910891" y="3207504"/>
              <a:chExt cx="613702" cy="337542"/>
            </a:xfrm>
          </p:grpSpPr>
          <mc:AlternateContent xmlns:mc="http://schemas.openxmlformats.org/markup-compatibility/2006" xmlns:a14="http://schemas.microsoft.com/office/drawing/2010/main">
            <mc:Choice Requires="a14">
              <p:sp>
                <p:nvSpPr>
                  <p:cNvPr id="15" name="TextBox 14"/>
                  <p:cNvSpPr txBox="1"/>
                  <p:nvPr/>
                </p:nvSpPr>
                <p:spPr>
                  <a:xfrm>
                    <a:off x="910891" y="3207504"/>
                    <a:ext cx="317321" cy="337542"/>
                  </a:xfrm>
                  <a:prstGeom prst="roundRect">
                    <a:avLst/>
                  </a:prstGeom>
                  <a:solidFill>
                    <a:schemeClr val="accent6">
                      <a:lumMod val="60000"/>
                      <a:lumOff val="40000"/>
                    </a:schemeClr>
                  </a:solidFill>
                  <a:ln w="12700">
                    <a:solidFill>
                      <a:schemeClr val="tx1"/>
                    </a:solidFill>
                  </a:ln>
                </p:spPr>
                <p:txBody>
                  <a:bodyPr wrap="none" lIns="0" tIns="0" rIns="0" bIns="0" rtlCol="0">
                    <a:spAutoFit/>
                  </a:bodyPr>
                  <a:lstStyle/>
                  <a:p>
                    <a:pPr algn="r"/>
                    <a:r>
                      <a:rPr lang="en-US" sz="2000" b="0" dirty="0"/>
                      <a:t> </a:t>
                    </a:r>
                    <a14:m>
                      <m:oMath xmlns:m="http://schemas.openxmlformats.org/officeDocument/2006/math">
                        <m:r>
                          <a:rPr lang="en-US" sz="2000" b="0" i="1" smtClean="0">
                            <a:latin typeface="Cambria Math" panose="02040503050406030204" pitchFamily="18" charset="0"/>
                          </a:rPr>
                          <m:t>𝑋</m:t>
                        </m:r>
                      </m:oMath>
                    </a14:m>
                    <a:r>
                      <a:rPr lang="en-US" sz="2000" dirty="0"/>
                      <a:t> </a:t>
                    </a:r>
                  </a:p>
                </p:txBody>
              </p:sp>
            </mc:Choice>
            <mc:Fallback xmlns="">
              <p:sp>
                <p:nvSpPr>
                  <p:cNvPr id="123" name="TextBox 122"/>
                  <p:cNvSpPr txBox="1">
                    <a:spLocks noRot="1" noChangeAspect="1" noMove="1" noResize="1" noEditPoints="1" noAdjustHandles="1" noChangeArrowheads="1" noChangeShapeType="1" noTextEdit="1"/>
                  </p:cNvSpPr>
                  <p:nvPr/>
                </p:nvSpPr>
                <p:spPr>
                  <a:xfrm>
                    <a:off x="910891" y="3207504"/>
                    <a:ext cx="317321" cy="337542"/>
                  </a:xfrm>
                  <a:prstGeom prst="roundRect">
                    <a:avLst/>
                  </a:prstGeom>
                  <a:blipFill>
                    <a:blip r:embed="rId44"/>
                    <a:stretch>
                      <a:fillRect l="-3704"/>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28772" y="3208992"/>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4" name="TextBox 123"/>
                  <p:cNvSpPr txBox="1">
                    <a:spLocks noRot="1" noChangeAspect="1" noMove="1" noResize="1" noEditPoints="1" noAdjustHandles="1" noChangeArrowheads="1" noChangeShapeType="1" noTextEdit="1"/>
                  </p:cNvSpPr>
                  <p:nvPr/>
                </p:nvSpPr>
                <p:spPr>
                  <a:xfrm>
                    <a:off x="1228772" y="3208992"/>
                    <a:ext cx="295821" cy="334566"/>
                  </a:xfrm>
                  <a:prstGeom prst="roundRect">
                    <a:avLst/>
                  </a:prstGeom>
                  <a:blipFill>
                    <a:blip r:embed="rId45"/>
                    <a:stretch>
                      <a:fillRect r="-31373"/>
                    </a:stretch>
                  </a:blipFill>
                  <a:ln w="12700">
                    <a:solidFill>
                      <a:schemeClr val="tx1"/>
                    </a:solidFill>
                  </a:ln>
                </p:spPr>
                <p:txBody>
                  <a:bodyPr/>
                  <a:lstStyle/>
                  <a:p>
                    <a:r>
                      <a:rPr lang="en-US">
                        <a:noFill/>
                      </a:rPr>
                      <a:t> </a:t>
                    </a:r>
                  </a:p>
                </p:txBody>
              </p:sp>
            </mc:Fallback>
          </mc:AlternateContent>
        </p:grpSp>
        <p:grpSp>
          <p:nvGrpSpPr>
            <p:cNvPr id="10" name="Group 9"/>
            <p:cNvGrpSpPr/>
            <p:nvPr/>
          </p:nvGrpSpPr>
          <p:grpSpPr>
            <a:xfrm>
              <a:off x="6180249" y="4848623"/>
              <a:ext cx="604587" cy="334566"/>
              <a:chOff x="738708" y="4139345"/>
              <a:chExt cx="604587" cy="334566"/>
            </a:xfrm>
          </p:grpSpPr>
          <mc:AlternateContent xmlns:mc="http://schemas.openxmlformats.org/markup-compatibility/2006" xmlns:a14="http://schemas.microsoft.com/office/drawing/2010/main">
            <mc:Choice Requires="a14">
              <p:sp>
                <p:nvSpPr>
                  <p:cNvPr id="13" name="TextBox 12"/>
                  <p:cNvSpPr txBox="1"/>
                  <p:nvPr/>
                </p:nvSpPr>
                <p:spPr>
                  <a:xfrm>
                    <a:off x="738708" y="4139345"/>
                    <a:ext cx="303132" cy="334566"/>
                  </a:xfrm>
                  <a:prstGeom prst="roundRect">
                    <a:avLst/>
                  </a:prstGeom>
                  <a:pattFill prst="pct80">
                    <a:fgClr>
                      <a:srgbClr val="E85E5E"/>
                    </a:fgClr>
                    <a:bgClr>
                      <a:schemeClr val="tx1"/>
                    </a:bgClr>
                  </a:pattFill>
                  <a:ln w="12700">
                    <a:solidFill>
                      <a:schemeClr val="tx1"/>
                    </a:solidFill>
                  </a:ln>
                </p:spPr>
                <p:txBody>
                  <a:bodyPr wrap="none" lIns="0" tIns="0" rIns="0" bIns="0" rtlCol="0">
                    <a:spAutoFit/>
                  </a:bodyPr>
                  <a:lstStyle/>
                  <a:p>
                    <a:pPr algn="r"/>
                    <a14:m>
                      <m:oMath xmlns:m="http://schemas.openxmlformats.org/officeDocument/2006/math">
                        <m:r>
                          <a:rPr lang="en-US" sz="2000" b="0" i="0" dirty="0" smtClean="0">
                            <a:latin typeface="Cambria Math" panose="02040503050406030204" pitchFamily="18" charset="0"/>
                          </a:rPr>
                          <m:t> </m:t>
                        </m:r>
                        <m:r>
                          <a:rPr lang="en-US" sz="2000" b="0" i="1" dirty="0" smtClean="0">
                            <a:latin typeface="Cambria Math" panose="02040503050406030204" pitchFamily="18" charset="0"/>
                          </a:rPr>
                          <m:t>𝑌</m:t>
                        </m:r>
                      </m:oMath>
                    </a14:m>
                    <a:r>
                      <a:rPr lang="en-US" sz="2000" i="1" dirty="0"/>
                      <a:t> </a:t>
                    </a:r>
                  </a:p>
                </p:txBody>
              </p:sp>
            </mc:Choice>
            <mc:Fallback xmlns="">
              <p:sp>
                <p:nvSpPr>
                  <p:cNvPr id="121" name="TextBox 120"/>
                  <p:cNvSpPr txBox="1">
                    <a:spLocks noRot="1" noChangeAspect="1" noMove="1" noResize="1" noEditPoints="1" noAdjustHandles="1" noChangeArrowheads="1" noChangeShapeType="1" noTextEdit="1"/>
                  </p:cNvSpPr>
                  <p:nvPr/>
                </p:nvSpPr>
                <p:spPr>
                  <a:xfrm>
                    <a:off x="738708" y="4139345"/>
                    <a:ext cx="303132" cy="334566"/>
                  </a:xfrm>
                  <a:prstGeom prst="roundRect">
                    <a:avLst/>
                  </a:prstGeom>
                  <a:blipFill>
                    <a:blip r:embed="rId46"/>
                    <a:stretch>
                      <a:fillRect l="-1923" r="-192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047474" y="4139345"/>
                    <a:ext cx="295821" cy="334566"/>
                  </a:xfrm>
                  <a:prstGeom prst="roundRect">
                    <a:avLst/>
                  </a:prstGeom>
                  <a:solidFill>
                    <a:schemeClr val="bg2"/>
                  </a:solidFill>
                  <a:ln w="12700">
                    <a:solidFill>
                      <a:schemeClr val="tx1"/>
                    </a:solidFill>
                  </a:ln>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𝑎</m:t>
                              </m:r>
                            </m:e>
                          </m:acc>
                        </m:oMath>
                      </m:oMathPara>
                    </a14:m>
                    <a:endParaRPr lang="en-US" sz="2000" i="1" dirty="0"/>
                  </a:p>
                </p:txBody>
              </p:sp>
            </mc:Choice>
            <mc:Fallback xmlns="">
              <p:sp>
                <p:nvSpPr>
                  <p:cNvPr id="122" name="TextBox 121"/>
                  <p:cNvSpPr txBox="1">
                    <a:spLocks noRot="1" noChangeAspect="1" noMove="1" noResize="1" noEditPoints="1" noAdjustHandles="1" noChangeArrowheads="1" noChangeShapeType="1" noTextEdit="1"/>
                  </p:cNvSpPr>
                  <p:nvPr/>
                </p:nvSpPr>
                <p:spPr>
                  <a:xfrm>
                    <a:off x="1047474" y="4139345"/>
                    <a:ext cx="295821" cy="334566"/>
                  </a:xfrm>
                  <a:prstGeom prst="roundRect">
                    <a:avLst/>
                  </a:prstGeom>
                  <a:blipFill>
                    <a:blip r:embed="rId47"/>
                    <a:stretch>
                      <a:fillRect r="-31373"/>
                    </a:stretch>
                  </a:blipFill>
                  <a:ln w="12700">
                    <a:solidFill>
                      <a:schemeClr val="tx1"/>
                    </a:solidFill>
                  </a:ln>
                </p:spPr>
                <p:txBody>
                  <a:bodyPr/>
                  <a:lstStyle/>
                  <a:p>
                    <a:r>
                      <a:rPr lang="en-US">
                        <a:noFill/>
                      </a:rPr>
                      <a:t> </a:t>
                    </a:r>
                  </a:p>
                </p:txBody>
              </p:sp>
            </mc:Fallback>
          </mc:AlternateContent>
        </p:grpSp>
        <p:pic>
          <p:nvPicPr>
            <p:cNvPr id="11" name="Picture 2"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48" cstate="print">
              <a:extLst>
                <a:ext uri="{BEBA8EAE-BF5A-486C-A8C5-ECC9F3942E4B}">
                  <a14:imgProps xmlns:a14="http://schemas.microsoft.com/office/drawing/2010/main">
                    <a14:imgLayer r:embed="rId49">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6244450" y="5269062"/>
              <a:ext cx="375874" cy="3902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930081" y="5623079"/>
                  <a:ext cx="1051442" cy="400110"/>
                </a:xfrm>
                <a:prstGeom prst="rect">
                  <a:avLst/>
                </a:prstGeom>
                <a:noFill/>
              </p:spPr>
              <p:txBody>
                <a:bodyPr wrap="none" rtlCol="0">
                  <a:spAutoFit/>
                </a:bodyPr>
                <a:lstStyle/>
                <a:p>
                  <a:r>
                    <a:rPr lang="en-US" sz="2000" dirty="0"/>
                    <a:t>If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oMath>
                  </a14:m>
                  <a:endParaRPr lang="en-US" sz="20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5930081" y="5623079"/>
                  <a:ext cx="1051442" cy="400110"/>
                </a:xfrm>
                <a:prstGeom prst="rect">
                  <a:avLst/>
                </a:prstGeom>
                <a:blipFill>
                  <a:blip r:embed="rId50"/>
                  <a:stretch>
                    <a:fillRect l="-6395" t="-7576" b="-25758"/>
                  </a:stretch>
                </a:blipFill>
              </p:spPr>
              <p:txBody>
                <a:bodyPr/>
                <a:lstStyle/>
                <a:p>
                  <a:r>
                    <a:rPr lang="en-US">
                      <a:noFill/>
                    </a:rPr>
                    <a:t> </a:t>
                  </a:r>
                </a:p>
              </p:txBody>
            </p:sp>
          </mc:Fallback>
        </mc:AlternateContent>
      </p:grpSp>
      <p:sp>
        <p:nvSpPr>
          <p:cNvPr id="18" name="TextBox 17"/>
          <p:cNvSpPr txBox="1"/>
          <p:nvPr/>
        </p:nvSpPr>
        <p:spPr>
          <a:xfrm>
            <a:off x="1929855" y="1895724"/>
            <a:ext cx="1891488" cy="830997"/>
          </a:xfrm>
          <a:prstGeom prst="rect">
            <a:avLst/>
          </a:prstGeom>
          <a:noFill/>
        </p:spPr>
        <p:txBody>
          <a:bodyPr wrap="square" rtlCol="0">
            <a:spAutoFit/>
          </a:bodyPr>
          <a:lstStyle/>
          <a:p>
            <a:r>
              <a:rPr lang="en-US" sz="2400" dirty="0"/>
              <a:t>and other 16 </a:t>
            </a:r>
          </a:p>
          <a:p>
            <a:r>
              <a:rPr lang="en-US" sz="2400" dirty="0"/>
              <a:t>closure rules</a:t>
            </a:r>
          </a:p>
        </p:txBody>
      </p:sp>
      <p:grpSp>
        <p:nvGrpSpPr>
          <p:cNvPr id="24" name="Group 23"/>
          <p:cNvGrpSpPr/>
          <p:nvPr/>
        </p:nvGrpSpPr>
        <p:grpSpPr>
          <a:xfrm rot="10800000">
            <a:off x="668002" y="4958807"/>
            <a:ext cx="376612" cy="1284747"/>
            <a:chOff x="1452180" y="2893553"/>
            <a:chExt cx="376612" cy="1284747"/>
          </a:xfrm>
        </p:grpSpPr>
        <p:sp>
          <p:nvSpPr>
            <p:cNvPr id="19" name="Rounded Rectangular Callout 18"/>
            <p:cNvSpPr/>
            <p:nvPr/>
          </p:nvSpPr>
          <p:spPr>
            <a:xfrm>
              <a:off x="1452180" y="2893553"/>
              <a:ext cx="376612" cy="1284747"/>
            </a:xfrm>
            <a:prstGeom prst="wedgeRoundRectCallou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1" name="Rectangle 20"/>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2" name="Rectangle 21"/>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3" name="Rectangle 22"/>
            <p:cNvSpPr/>
            <p:nvPr/>
          </p:nvSpPr>
          <p:spPr>
            <a:xfrm>
              <a:off x="1521004" y="36901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40" name="Group 39"/>
          <p:cNvGrpSpPr/>
          <p:nvPr/>
        </p:nvGrpSpPr>
        <p:grpSpPr>
          <a:xfrm rot="10800000">
            <a:off x="1493502" y="4932712"/>
            <a:ext cx="376612" cy="822754"/>
            <a:chOff x="1452180" y="2893554"/>
            <a:chExt cx="376612" cy="822754"/>
          </a:xfrm>
        </p:grpSpPr>
        <p:sp>
          <p:nvSpPr>
            <p:cNvPr id="41" name="Rounded Rectangular Callout 40"/>
            <p:cNvSpPr/>
            <p:nvPr/>
          </p:nvSpPr>
          <p:spPr>
            <a:xfrm>
              <a:off x="1452180" y="2893554"/>
              <a:ext cx="376612" cy="822754"/>
            </a:xfrm>
            <a:prstGeom prst="wedgeRoundRectCallout">
              <a:avLst>
                <a:gd name="adj1" fmla="val -19147"/>
                <a:gd name="adj2" fmla="val 717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42" name="Rectangle 41"/>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43" name="Rectangle 42"/>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73" name="Group 72"/>
          <p:cNvGrpSpPr/>
          <p:nvPr/>
        </p:nvGrpSpPr>
        <p:grpSpPr>
          <a:xfrm rot="10800000">
            <a:off x="2058420" y="4997869"/>
            <a:ext cx="376612" cy="502207"/>
            <a:chOff x="1452180" y="3214102"/>
            <a:chExt cx="376612" cy="502207"/>
          </a:xfrm>
        </p:grpSpPr>
        <p:sp>
          <p:nvSpPr>
            <p:cNvPr id="74" name="Rounded Rectangular Callout 73"/>
            <p:cNvSpPr/>
            <p:nvPr/>
          </p:nvSpPr>
          <p:spPr>
            <a:xfrm>
              <a:off x="1452180" y="3214102"/>
              <a:ext cx="376612" cy="502207"/>
            </a:xfrm>
            <a:prstGeom prst="wedgeRoundRectCallout">
              <a:avLst>
                <a:gd name="adj1" fmla="val -22519"/>
                <a:gd name="adj2" fmla="val 93423"/>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75" name="Rectangle 74"/>
            <p:cNvSpPr/>
            <p:nvPr/>
          </p:nvSpPr>
          <p:spPr>
            <a:xfrm>
              <a:off x="1521004" y="33472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85" name="Group 84"/>
          <p:cNvGrpSpPr/>
          <p:nvPr/>
        </p:nvGrpSpPr>
        <p:grpSpPr>
          <a:xfrm>
            <a:off x="3462589" y="3828487"/>
            <a:ext cx="6630991" cy="2555529"/>
            <a:chOff x="4199189" y="3612587"/>
            <a:chExt cx="6630991" cy="2555529"/>
          </a:xfrm>
        </p:grpSpPr>
        <p:grpSp>
          <p:nvGrpSpPr>
            <p:cNvPr id="25" name="Group 24"/>
            <p:cNvGrpSpPr/>
            <p:nvPr/>
          </p:nvGrpSpPr>
          <p:grpSpPr>
            <a:xfrm rot="10800000">
              <a:off x="5719388" y="4682008"/>
              <a:ext cx="376612" cy="1284747"/>
              <a:chOff x="1452180" y="2893553"/>
              <a:chExt cx="376612" cy="1284747"/>
            </a:xfrm>
          </p:grpSpPr>
          <p:sp>
            <p:nvSpPr>
              <p:cNvPr id="26" name="Rounded Rectangular Callout 25"/>
              <p:cNvSpPr/>
              <p:nvPr/>
            </p:nvSpPr>
            <p:spPr>
              <a:xfrm>
                <a:off x="1452180" y="2893553"/>
                <a:ext cx="376612" cy="1284747"/>
              </a:xfrm>
              <a:prstGeom prst="wedgeRoundRectCallou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7" name="Rectangle 26"/>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8" name="Rectangle 27"/>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9" name="Rectangle 28"/>
              <p:cNvSpPr/>
              <p:nvPr/>
            </p:nvSpPr>
            <p:spPr>
              <a:xfrm>
                <a:off x="1521004" y="36901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30" name="Group 29"/>
            <p:cNvGrpSpPr/>
            <p:nvPr/>
          </p:nvGrpSpPr>
          <p:grpSpPr>
            <a:xfrm rot="10800000">
              <a:off x="7370388" y="4744150"/>
              <a:ext cx="376612" cy="1284747"/>
              <a:chOff x="1452180" y="2893553"/>
              <a:chExt cx="376612" cy="1284747"/>
            </a:xfrm>
          </p:grpSpPr>
          <p:sp>
            <p:nvSpPr>
              <p:cNvPr id="31" name="Rounded Rectangular Callout 30"/>
              <p:cNvSpPr/>
              <p:nvPr/>
            </p:nvSpPr>
            <p:spPr>
              <a:xfrm>
                <a:off x="1452180" y="2893553"/>
                <a:ext cx="376612" cy="1284747"/>
              </a:xfrm>
              <a:prstGeom prst="wedgeRoundRectCallou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2" name="Rectangle 31"/>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3" name="Rectangle 32"/>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4" name="Rectangle 33"/>
              <p:cNvSpPr/>
              <p:nvPr/>
            </p:nvSpPr>
            <p:spPr>
              <a:xfrm>
                <a:off x="1521004" y="36901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35" name="Group 34"/>
            <p:cNvGrpSpPr/>
            <p:nvPr/>
          </p:nvGrpSpPr>
          <p:grpSpPr>
            <a:xfrm rot="10800000">
              <a:off x="9845866" y="4883369"/>
              <a:ext cx="376612" cy="1284747"/>
              <a:chOff x="1452180" y="2893553"/>
              <a:chExt cx="376612" cy="1284747"/>
            </a:xfrm>
          </p:grpSpPr>
          <p:sp>
            <p:nvSpPr>
              <p:cNvPr id="36" name="Rounded Rectangular Callout 35"/>
              <p:cNvSpPr/>
              <p:nvPr/>
            </p:nvSpPr>
            <p:spPr>
              <a:xfrm>
                <a:off x="1452180" y="2893553"/>
                <a:ext cx="376612" cy="1284747"/>
              </a:xfrm>
              <a:prstGeom prst="wedgeRoundRectCallou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7" name="Rectangle 36"/>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8" name="Rectangle 37"/>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9" name="Rectangle 38"/>
              <p:cNvSpPr/>
              <p:nvPr/>
            </p:nvSpPr>
            <p:spPr>
              <a:xfrm>
                <a:off x="1521004" y="36901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45" name="Group 44"/>
            <p:cNvGrpSpPr/>
            <p:nvPr/>
          </p:nvGrpSpPr>
          <p:grpSpPr>
            <a:xfrm rot="10800000">
              <a:off x="4199189" y="4687177"/>
              <a:ext cx="376612" cy="822754"/>
              <a:chOff x="1452180" y="2893554"/>
              <a:chExt cx="376612" cy="822754"/>
            </a:xfrm>
          </p:grpSpPr>
          <p:sp>
            <p:nvSpPr>
              <p:cNvPr id="46" name="Rounded Rectangular Callout 45"/>
              <p:cNvSpPr/>
              <p:nvPr/>
            </p:nvSpPr>
            <p:spPr>
              <a:xfrm>
                <a:off x="1452180" y="2893554"/>
                <a:ext cx="376612" cy="822754"/>
              </a:xfrm>
              <a:prstGeom prst="wedgeRoundRectCallout">
                <a:avLst>
                  <a:gd name="adj1" fmla="val -19147"/>
                  <a:gd name="adj2" fmla="val 717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47" name="Rectangle 46"/>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48" name="Rectangle 47"/>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49" name="Group 48"/>
            <p:cNvGrpSpPr/>
            <p:nvPr/>
          </p:nvGrpSpPr>
          <p:grpSpPr>
            <a:xfrm rot="10800000">
              <a:off x="8231515" y="4926406"/>
              <a:ext cx="376612" cy="822754"/>
              <a:chOff x="1452180" y="2893554"/>
              <a:chExt cx="376612" cy="822754"/>
            </a:xfrm>
          </p:grpSpPr>
          <p:sp>
            <p:nvSpPr>
              <p:cNvPr id="50" name="Rounded Rectangular Callout 49"/>
              <p:cNvSpPr/>
              <p:nvPr/>
            </p:nvSpPr>
            <p:spPr>
              <a:xfrm>
                <a:off x="1452180" y="2893554"/>
                <a:ext cx="376612" cy="822754"/>
              </a:xfrm>
              <a:prstGeom prst="wedgeRoundRectCallout">
                <a:avLst>
                  <a:gd name="adj1" fmla="val -19147"/>
                  <a:gd name="adj2" fmla="val 717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51" name="Rectangle 50"/>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52" name="Rectangle 51"/>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53" name="Group 52"/>
            <p:cNvGrpSpPr/>
            <p:nvPr/>
          </p:nvGrpSpPr>
          <p:grpSpPr>
            <a:xfrm rot="10800000">
              <a:off x="6486361" y="4227906"/>
              <a:ext cx="376612" cy="822754"/>
              <a:chOff x="1452180" y="2893554"/>
              <a:chExt cx="376612" cy="822754"/>
            </a:xfrm>
          </p:grpSpPr>
          <p:sp>
            <p:nvSpPr>
              <p:cNvPr id="54" name="Rounded Rectangular Callout 53"/>
              <p:cNvSpPr/>
              <p:nvPr/>
            </p:nvSpPr>
            <p:spPr>
              <a:xfrm>
                <a:off x="1452180" y="2893554"/>
                <a:ext cx="376612" cy="822754"/>
              </a:xfrm>
              <a:prstGeom prst="wedgeRoundRectCallout">
                <a:avLst>
                  <a:gd name="adj1" fmla="val -19147"/>
                  <a:gd name="adj2" fmla="val 717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55" name="Rectangle 54"/>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56" name="Rectangle 55"/>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57" name="Group 56"/>
            <p:cNvGrpSpPr/>
            <p:nvPr/>
          </p:nvGrpSpPr>
          <p:grpSpPr>
            <a:xfrm rot="10800000">
              <a:off x="8984739" y="4813845"/>
              <a:ext cx="376612" cy="822754"/>
              <a:chOff x="1452180" y="2893554"/>
              <a:chExt cx="376612" cy="822754"/>
            </a:xfrm>
          </p:grpSpPr>
          <p:sp>
            <p:nvSpPr>
              <p:cNvPr id="58" name="Rounded Rectangular Callout 57"/>
              <p:cNvSpPr/>
              <p:nvPr/>
            </p:nvSpPr>
            <p:spPr>
              <a:xfrm>
                <a:off x="1452180" y="2893554"/>
                <a:ext cx="376612" cy="822754"/>
              </a:xfrm>
              <a:prstGeom prst="wedgeRoundRectCallout">
                <a:avLst>
                  <a:gd name="adj1" fmla="val -19147"/>
                  <a:gd name="adj2" fmla="val 717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59" name="Rectangle 58"/>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60" name="Rectangle 59"/>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nvGrpSpPr>
            <p:cNvPr id="61" name="Group 60"/>
            <p:cNvGrpSpPr/>
            <p:nvPr/>
          </p:nvGrpSpPr>
          <p:grpSpPr>
            <a:xfrm rot="10800000">
              <a:off x="10453568" y="3612587"/>
              <a:ext cx="376612" cy="822754"/>
              <a:chOff x="1452180" y="2893554"/>
              <a:chExt cx="376612" cy="822754"/>
            </a:xfrm>
          </p:grpSpPr>
          <p:sp>
            <p:nvSpPr>
              <p:cNvPr id="62" name="Rounded Rectangular Callout 61"/>
              <p:cNvSpPr/>
              <p:nvPr/>
            </p:nvSpPr>
            <p:spPr>
              <a:xfrm>
                <a:off x="1452180" y="2893554"/>
                <a:ext cx="376612" cy="822754"/>
              </a:xfrm>
              <a:prstGeom prst="wedgeRoundRectCallout">
                <a:avLst>
                  <a:gd name="adj1" fmla="val -19147"/>
                  <a:gd name="adj2" fmla="val 717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63" name="Rectangle 62"/>
              <p:cNvSpPr/>
              <p:nvPr/>
            </p:nvSpPr>
            <p:spPr>
              <a:xfrm>
                <a:off x="1521004" y="29916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64" name="Rectangle 63"/>
              <p:cNvSpPr/>
              <p:nvPr/>
            </p:nvSpPr>
            <p:spPr>
              <a:xfrm>
                <a:off x="1521004" y="3334566"/>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grpSp>
      <p:sp>
        <p:nvSpPr>
          <p:cNvPr id="86" name="Right Brace 85"/>
          <p:cNvSpPr/>
          <p:nvPr/>
        </p:nvSpPr>
        <p:spPr>
          <a:xfrm>
            <a:off x="10537797" y="2380316"/>
            <a:ext cx="458221" cy="4055451"/>
          </a:xfrm>
          <a:prstGeom prst="rightBrace">
            <a:avLst>
              <a:gd name="adj1" fmla="val 39724"/>
              <a:gd name="adj2" fmla="val 5125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nvGrpSpPr>
          <p:cNvPr id="133" name="Group 132"/>
          <p:cNvGrpSpPr/>
          <p:nvPr/>
        </p:nvGrpSpPr>
        <p:grpSpPr>
          <a:xfrm>
            <a:off x="975790" y="4433647"/>
            <a:ext cx="8810002" cy="1034274"/>
            <a:chOff x="975790" y="4433647"/>
            <a:chExt cx="8810002" cy="1034274"/>
          </a:xfrm>
        </p:grpSpPr>
        <p:cxnSp>
          <p:nvCxnSpPr>
            <p:cNvPr id="88" name="Straight Connector 87"/>
            <p:cNvCxnSpPr>
              <a:stCxn id="23" idx="1"/>
              <a:endCxn id="43" idx="3"/>
            </p:cNvCxnSpPr>
            <p:nvPr/>
          </p:nvCxnSpPr>
          <p:spPr>
            <a:xfrm flipV="1">
              <a:off x="975790" y="5194972"/>
              <a:ext cx="586536" cy="1324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43" idx="1"/>
              <a:endCxn id="74" idx="3"/>
            </p:cNvCxnSpPr>
            <p:nvPr/>
          </p:nvCxnSpPr>
          <p:spPr>
            <a:xfrm>
              <a:off x="1801290" y="5194972"/>
              <a:ext cx="257130" cy="5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74" idx="1"/>
              <a:endCxn id="48" idx="3"/>
            </p:cNvCxnSpPr>
            <p:nvPr/>
          </p:nvCxnSpPr>
          <p:spPr>
            <a:xfrm flipV="1">
              <a:off x="2435032" y="5165337"/>
              <a:ext cx="1096381" cy="83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48" idx="1"/>
              <a:endCxn id="29" idx="3"/>
            </p:cNvCxnSpPr>
            <p:nvPr/>
          </p:nvCxnSpPr>
          <p:spPr>
            <a:xfrm>
              <a:off x="3770377" y="5165337"/>
              <a:ext cx="1281235" cy="1012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29" idx="1"/>
              <a:endCxn id="56" idx="3"/>
            </p:cNvCxnSpPr>
            <p:nvPr/>
          </p:nvCxnSpPr>
          <p:spPr>
            <a:xfrm flipV="1">
              <a:off x="5290576" y="4706066"/>
              <a:ext cx="528009" cy="560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56" idx="1"/>
              <a:endCxn id="34" idx="3"/>
            </p:cNvCxnSpPr>
            <p:nvPr/>
          </p:nvCxnSpPr>
          <p:spPr>
            <a:xfrm>
              <a:off x="6057549" y="4706066"/>
              <a:ext cx="645063" cy="6226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34" idx="1"/>
              <a:endCxn id="52" idx="3"/>
            </p:cNvCxnSpPr>
            <p:nvPr/>
          </p:nvCxnSpPr>
          <p:spPr>
            <a:xfrm>
              <a:off x="6941576" y="5328702"/>
              <a:ext cx="622163" cy="758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52" idx="1"/>
              <a:endCxn id="60" idx="3"/>
            </p:cNvCxnSpPr>
            <p:nvPr/>
          </p:nvCxnSpPr>
          <p:spPr>
            <a:xfrm flipV="1">
              <a:off x="7802703" y="5292005"/>
              <a:ext cx="514260" cy="1125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60" idx="1"/>
              <a:endCxn id="39" idx="3"/>
            </p:cNvCxnSpPr>
            <p:nvPr/>
          </p:nvCxnSpPr>
          <p:spPr>
            <a:xfrm>
              <a:off x="8555927" y="5292005"/>
              <a:ext cx="622163" cy="175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39" idx="1"/>
              <a:endCxn id="63" idx="3"/>
            </p:cNvCxnSpPr>
            <p:nvPr/>
          </p:nvCxnSpPr>
          <p:spPr>
            <a:xfrm flipV="1">
              <a:off x="9417054" y="4433647"/>
              <a:ext cx="368738" cy="103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2" name="TextBox 131"/>
              <p:cNvSpPr txBox="1"/>
              <p:nvPr/>
            </p:nvSpPr>
            <p:spPr>
              <a:xfrm>
                <a:off x="10876101" y="4252563"/>
                <a:ext cx="1258743" cy="707886"/>
              </a:xfrm>
              <a:prstGeom prst="rect">
                <a:avLst/>
              </a:prstGeom>
              <a:noFill/>
            </p:spPr>
            <p:txBody>
              <a:bodyPr wrap="none" rtlCol="0">
                <a:spAutoFit/>
              </a:bodyPr>
              <a:lstStyle/>
              <a:p>
                <a:pPr algn="ctr"/>
                <a:r>
                  <a:rPr lang="en-US" sz="2000" dirty="0"/>
                  <a:t>5,184</a:t>
                </a:r>
              </a:p>
              <a:p>
                <a:pPr algn="ctr"/>
                <a:r>
                  <a:rPr lang="en-US" sz="2000" dirty="0"/>
                  <a:t>Possible </a:t>
                </a:r>
                <a14:m>
                  <m:oMath xmlns:m="http://schemas.openxmlformats.org/officeDocument/2006/math">
                    <m:r>
                      <a:rPr lang="en-US" sz="2000" i="1" dirty="0" smtClean="0">
                        <a:latin typeface="Cambria Math" panose="02040503050406030204" pitchFamily="18" charset="0"/>
                      </a:rPr>
                      <m:t>𝐸</m:t>
                    </m:r>
                  </m:oMath>
                </a14:m>
                <a:endParaRPr lang="en-US" sz="20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10876101" y="4252563"/>
                <a:ext cx="1258743" cy="707886"/>
              </a:xfrm>
              <a:prstGeom prst="rect">
                <a:avLst/>
              </a:prstGeom>
              <a:blipFill>
                <a:blip r:embed="rId51"/>
                <a:stretch>
                  <a:fillRect l="-4831" t="-5172" b="-14655"/>
                </a:stretch>
              </a:blipFill>
            </p:spPr>
            <p:txBody>
              <a:bodyPr/>
              <a:lstStyle/>
              <a:p>
                <a:r>
                  <a:rPr lang="nl-NL">
                    <a:noFill/>
                  </a:rPr>
                  <a:t> </a:t>
                </a:r>
              </a:p>
            </p:txBody>
          </p:sp>
        </mc:Fallback>
      </mc:AlternateContent>
      <p:pic>
        <p:nvPicPr>
          <p:cNvPr id="100"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8059833" y="3906957"/>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03"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7172132" y="4350546"/>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04"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2626159" y="4317113"/>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06"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3028983" y="4378491"/>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09"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5440927" y="3710478"/>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10"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6335878" y="4644563"/>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12"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8769966" y="4795688"/>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13"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10198681" y="2725783"/>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15"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3949007" y="4576377"/>
            <a:ext cx="227305" cy="236017"/>
          </a:xfrm>
          <a:prstGeom prst="rect">
            <a:avLst/>
          </a:prstGeom>
          <a:noFill/>
          <a:extLst>
            <a:ext uri="{909E8E84-426E-40DD-AFC4-6F175D3DCCD1}">
              <a14:hiddenFill xmlns:a14="http://schemas.microsoft.com/office/drawing/2010/main">
                <a:solidFill>
                  <a:srgbClr val="FFFFFF"/>
                </a:solidFill>
              </a14:hiddenFill>
            </a:ext>
          </a:extLst>
        </p:spPr>
      </p:pic>
      <p:pic>
        <p:nvPicPr>
          <p:cNvPr id="116" name="x" descr="Image result for cross error">
            <a:extLst>
              <a:ext uri="{FF2B5EF4-FFF2-40B4-BE49-F238E27FC236}">
                <a16:creationId xmlns:a16="http://schemas.microsoft.com/office/drawing/2014/main" id="{29ED128F-9B65-4DB9-B71E-244B42AA1253}"/>
              </a:ext>
            </a:extLst>
          </p:cNvPr>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ackgroundRemoval t="9434" b="91824" l="56604" r="99057">
                        <a14:foregroundMark x1="97170" y1="18868" x2="97170" y2="18868"/>
                        <a14:foregroundMark x1="96855" y1="18239" x2="96855" y2="18239"/>
                        <a14:foregroundMark x1="96855" y1="16352" x2="96855" y2="16352"/>
                        <a14:foregroundMark x1="97484" y1="87421" x2="97484" y2="87421"/>
                        <a14:foregroundMark x1="97484" y1="88679" x2="97484" y2="88679"/>
                        <a14:foregroundMark x1="96226" y1="90566" x2="96226" y2="90566"/>
                        <a14:foregroundMark x1="95912" y1="91824" x2="95912" y2="91824"/>
                        <a14:foregroundMark x1="99057" y1="86792" x2="99057" y2="86792"/>
                        <a14:foregroundMark x1="62579" y1="17610" x2="62579" y2="17610"/>
                        <a14:foregroundMark x1="61950" y1="17610" x2="61950" y2="17610"/>
                        <a14:foregroundMark x1="63522" y1="20755" x2="63522" y2="20755"/>
                      </a14:backgroundRemoval>
                    </a14:imgEffect>
                  </a14:imgLayer>
                </a14:imgProps>
              </a:ext>
              <a:ext uri="{28A0092B-C50C-407E-A947-70E740481C1C}">
                <a14:useLocalDpi xmlns:a14="http://schemas.microsoft.com/office/drawing/2010/main" val="0"/>
              </a:ext>
            </a:extLst>
          </a:blip>
          <a:srcRect l="51846"/>
          <a:stretch/>
        </p:blipFill>
        <p:spPr bwMode="auto">
          <a:xfrm>
            <a:off x="4390241" y="4825549"/>
            <a:ext cx="227305" cy="236017"/>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hidden="1"/>
          <p:cNvGrpSpPr/>
          <p:nvPr/>
        </p:nvGrpSpPr>
        <p:grpSpPr>
          <a:xfrm>
            <a:off x="8141909" y="1274086"/>
            <a:ext cx="4045926" cy="369332"/>
            <a:chOff x="8194917" y="1274086"/>
            <a:chExt cx="4045926" cy="369332"/>
          </a:xfrm>
        </p:grpSpPr>
        <p:sp>
          <p:nvSpPr>
            <p:cNvPr id="118" name="Rectangle 117"/>
            <p:cNvSpPr/>
            <p:nvPr/>
          </p:nvSpPr>
          <p:spPr>
            <a:xfrm rot="10800000">
              <a:off x="8194917" y="1321572"/>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90" name="TextBox 89"/>
            <p:cNvSpPr txBox="1"/>
            <p:nvPr/>
          </p:nvSpPr>
          <p:spPr>
            <a:xfrm>
              <a:off x="8526749" y="1274086"/>
              <a:ext cx="3714094" cy="369332"/>
            </a:xfrm>
            <a:prstGeom prst="rect">
              <a:avLst/>
            </a:prstGeom>
            <a:noFill/>
          </p:spPr>
          <p:txBody>
            <a:bodyPr wrap="none" rtlCol="0">
              <a:spAutoFit/>
            </a:bodyPr>
            <a:lstStyle/>
            <a:p>
              <a:r>
                <a:rPr lang="en-US" b="1" dirty="0"/>
                <a:t>B-set</a:t>
              </a:r>
              <a:r>
                <a:rPr lang="en-US" dirty="0"/>
                <a:t>, explanation for an open branch</a:t>
              </a:r>
              <a:endParaRPr lang="nl-NL" dirty="0"/>
            </a:p>
          </p:txBody>
        </p:sp>
      </p:grpSp>
      <p:grpSp>
        <p:nvGrpSpPr>
          <p:cNvPr id="134" name="Group 133" hidden="1"/>
          <p:cNvGrpSpPr/>
          <p:nvPr/>
        </p:nvGrpSpPr>
        <p:grpSpPr>
          <a:xfrm>
            <a:off x="6468602" y="1585009"/>
            <a:ext cx="5740117" cy="526548"/>
            <a:chOff x="6601122" y="1585009"/>
            <a:chExt cx="5740117" cy="526548"/>
          </a:xfrm>
        </p:grpSpPr>
        <p:sp>
          <p:nvSpPr>
            <p:cNvPr id="121" name="Rectangle 120"/>
            <p:cNvSpPr/>
            <p:nvPr/>
          </p:nvSpPr>
          <p:spPr>
            <a:xfrm rot="10800000">
              <a:off x="8173485" y="1789711"/>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22" name="TextBox 121"/>
            <p:cNvSpPr txBox="1"/>
            <p:nvPr/>
          </p:nvSpPr>
          <p:spPr>
            <a:xfrm>
              <a:off x="8505317" y="1742225"/>
              <a:ext cx="3835922" cy="369332"/>
            </a:xfrm>
            <a:prstGeom prst="rect">
              <a:avLst/>
            </a:prstGeom>
            <a:noFill/>
          </p:spPr>
          <p:txBody>
            <a:bodyPr wrap="none" rtlCol="0">
              <a:spAutoFit/>
            </a:bodyPr>
            <a:lstStyle/>
            <a:p>
              <a:r>
                <a:rPr lang="en-US" b="1" dirty="0"/>
                <a:t>T-set</a:t>
              </a:r>
              <a:r>
                <a:rPr lang="en-US" dirty="0"/>
                <a:t>, explanation for an entire tableau</a:t>
              </a:r>
              <a:endParaRPr lang="nl-NL" dirty="0"/>
            </a:p>
          </p:txBody>
        </p:sp>
        <p:sp>
          <p:nvSpPr>
            <p:cNvPr id="124" name="Rectangle 123"/>
            <p:cNvSpPr/>
            <p:nvPr/>
          </p:nvSpPr>
          <p:spPr>
            <a:xfrm rot="10800000">
              <a:off x="7560141" y="1783584"/>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25" name="Rectangle 124"/>
            <p:cNvSpPr/>
            <p:nvPr/>
          </p:nvSpPr>
          <p:spPr>
            <a:xfrm rot="10800000">
              <a:off x="6601122" y="1791261"/>
              <a:ext cx="238964" cy="238964"/>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cxnSp>
          <p:nvCxnSpPr>
            <p:cNvPr id="127" name="Straight Connector 126"/>
            <p:cNvCxnSpPr>
              <a:stCxn id="124" idx="1"/>
              <a:endCxn id="121" idx="3"/>
            </p:cNvCxnSpPr>
            <p:nvPr/>
          </p:nvCxnSpPr>
          <p:spPr>
            <a:xfrm>
              <a:off x="7799105" y="1903066"/>
              <a:ext cx="374380" cy="61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124" idx="3"/>
            </p:cNvCxnSpPr>
            <p:nvPr/>
          </p:nvCxnSpPr>
          <p:spPr>
            <a:xfrm>
              <a:off x="7364255" y="1895724"/>
              <a:ext cx="195886" cy="73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25" idx="1"/>
            </p:cNvCxnSpPr>
            <p:nvPr/>
          </p:nvCxnSpPr>
          <p:spPr>
            <a:xfrm flipV="1">
              <a:off x="6840086" y="1910742"/>
              <a:ext cx="23047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7036176" y="1585009"/>
              <a:ext cx="397866" cy="461665"/>
            </a:xfrm>
            <a:prstGeom prst="rect">
              <a:avLst/>
            </a:prstGeom>
            <a:noFill/>
          </p:spPr>
          <p:txBody>
            <a:bodyPr wrap="none" rtlCol="0">
              <a:spAutoFit/>
            </a:bodyPr>
            <a:lstStyle/>
            <a:p>
              <a:r>
                <a:rPr lang="en-US" sz="2400" dirty="0">
                  <a:solidFill>
                    <a:srgbClr val="FF0000"/>
                  </a:solidFill>
                </a:rPr>
                <a:t>…</a:t>
              </a:r>
              <a:endParaRPr lang="nl-NL" sz="2400" dirty="0">
                <a:solidFill>
                  <a:srgbClr val="FF0000"/>
                </a:solidFill>
              </a:endParaRPr>
            </a:p>
          </p:txBody>
        </p:sp>
      </p:grpSp>
      <p:grpSp>
        <p:nvGrpSpPr>
          <p:cNvPr id="66" name="shrink"/>
          <p:cNvGrpSpPr/>
          <p:nvPr/>
        </p:nvGrpSpPr>
        <p:grpSpPr>
          <a:xfrm>
            <a:off x="8248139" y="635750"/>
            <a:ext cx="3892987" cy="2059549"/>
            <a:chOff x="8248139" y="635750"/>
            <a:chExt cx="3892987" cy="2059549"/>
          </a:xfrm>
        </p:grpSpPr>
        <p:sp>
          <p:nvSpPr>
            <p:cNvPr id="101" name="prob inf callout">
              <a:extLst>
                <a:ext uri="{FF2B5EF4-FFF2-40B4-BE49-F238E27FC236}">
                  <a16:creationId xmlns:a16="http://schemas.microsoft.com/office/drawing/2014/main" id="{652F4597-E108-4225-A80F-68B2A3F95D9D}"/>
                </a:ext>
              </a:extLst>
            </p:cNvPr>
            <p:cNvSpPr/>
            <p:nvPr/>
          </p:nvSpPr>
          <p:spPr>
            <a:xfrm>
              <a:off x="8248139" y="951501"/>
              <a:ext cx="3846278" cy="1572921"/>
            </a:xfrm>
            <a:prstGeom prst="wedgeRoundRectCallout">
              <a:avLst>
                <a:gd name="adj1" fmla="val 30636"/>
                <a:gd name="adj2" fmla="val 162669"/>
                <a:gd name="adj3" fmla="val 16667"/>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tabLst>
                  <a:tab pos="715963" algn="l"/>
                </a:tabLst>
              </a:pPr>
              <a:r>
                <a:rPr lang="en-US" sz="2800" b="1" dirty="0">
                  <a:solidFill>
                    <a:srgbClr val="C00000"/>
                  </a:solidFill>
                </a:rPr>
                <a:t>Shrink</a:t>
              </a:r>
            </a:p>
            <a:p>
              <a:pPr>
                <a:tabLst>
                  <a:tab pos="715963" algn="l"/>
                </a:tabLst>
              </a:pPr>
              <a:r>
                <a:rPr lang="en-US" sz="2800" b="1" dirty="0">
                  <a:solidFill>
                    <a:srgbClr val="C00000"/>
                  </a:solidFill>
                </a:rPr>
                <a:t>Explanation</a:t>
              </a:r>
            </a:p>
            <a:p>
              <a:pPr>
                <a:tabLst>
                  <a:tab pos="715963" algn="l"/>
                </a:tabLst>
              </a:pPr>
              <a:r>
                <a:rPr lang="en-US" sz="2800" b="1" dirty="0">
                  <a:solidFill>
                    <a:srgbClr val="C00000"/>
                  </a:solidFill>
                </a:rPr>
                <a:t>Space</a:t>
              </a:r>
            </a:p>
            <a:p>
              <a:pPr>
                <a:tabLst>
                  <a:tab pos="715963" algn="l"/>
                </a:tabLst>
              </a:pPr>
              <a:endParaRPr lang="en-US" sz="2800" b="1" dirty="0">
                <a:solidFill>
                  <a:srgbClr val="C00000"/>
                </a:solidFill>
              </a:endParaRPr>
            </a:p>
          </p:txBody>
        </p:sp>
        <p:pic>
          <p:nvPicPr>
            <p:cNvPr id="44" name="b-sets"/>
            <p:cNvPicPr>
              <a:picLocks noChangeAspect="1"/>
            </p:cNvPicPr>
            <p:nvPr/>
          </p:nvPicPr>
          <p:blipFill>
            <a:blip r:embed="rId54"/>
            <a:stretch>
              <a:fillRect/>
            </a:stretch>
          </p:blipFill>
          <p:spPr>
            <a:xfrm>
              <a:off x="10247588" y="1467660"/>
              <a:ext cx="933433" cy="960433"/>
            </a:xfrm>
            <a:prstGeom prst="rect">
              <a:avLst/>
            </a:prstGeom>
          </p:spPr>
        </p:pic>
        <p:pic>
          <p:nvPicPr>
            <p:cNvPr id="183" name="b-sets"/>
            <p:cNvPicPr>
              <a:picLocks noChangeAspect="1"/>
            </p:cNvPicPr>
            <p:nvPr/>
          </p:nvPicPr>
          <p:blipFill>
            <a:blip r:embed="rId54"/>
            <a:stretch>
              <a:fillRect/>
            </a:stretch>
          </p:blipFill>
          <p:spPr>
            <a:xfrm>
              <a:off x="11086894" y="1468987"/>
              <a:ext cx="933433" cy="960433"/>
            </a:xfrm>
            <a:prstGeom prst="rect">
              <a:avLst/>
            </a:prstGeom>
          </p:spPr>
        </p:pic>
        <mc:AlternateContent xmlns:mc="http://schemas.openxmlformats.org/markup-compatibility/2006" xmlns:a14="http://schemas.microsoft.com/office/drawing/2010/main">
          <mc:Choice Requires="a14">
            <p:sp>
              <p:nvSpPr>
                <p:cNvPr id="17" name="ins SYM"/>
                <p:cNvSpPr txBox="1"/>
                <p:nvPr/>
              </p:nvSpPr>
              <p:spPr>
                <a:xfrm>
                  <a:off x="10558487" y="1125639"/>
                  <a:ext cx="1183606"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9600" b="0" i="1" smtClean="0">
                            <a:ln w="19050">
                              <a:noFill/>
                            </a:ln>
                            <a:effectLst>
                              <a:glow rad="63500">
                                <a:srgbClr val="FF0000">
                                  <a:alpha val="53000"/>
                                </a:srgbClr>
                              </a:glow>
                            </a:effectLst>
                            <a:latin typeface="Cambria Math" panose="02040503050406030204" pitchFamily="18" charset="0"/>
                          </a:rPr>
                          <m:t>∩</m:t>
                        </m:r>
                      </m:oMath>
                    </m:oMathPara>
                  </a14:m>
                  <a:endParaRPr lang="en-US" sz="9600" dirty="0">
                    <a:ln w="19050">
                      <a:noFill/>
                    </a:ln>
                    <a:effectLst>
                      <a:glow rad="63500">
                        <a:srgbClr val="FF0000">
                          <a:alpha val="53000"/>
                        </a:srgbClr>
                      </a:glow>
                    </a:effectLst>
                  </a:endParaRPr>
                </a:p>
              </p:txBody>
            </p:sp>
          </mc:Choice>
          <mc:Fallback xmlns="">
            <p:sp>
              <p:nvSpPr>
                <p:cNvPr id="17" name="ins SYM"/>
                <p:cNvSpPr txBox="1">
                  <a:spLocks noRot="1" noChangeAspect="1" noMove="1" noResize="1" noEditPoints="1" noAdjustHandles="1" noChangeArrowheads="1" noChangeShapeType="1" noTextEdit="1"/>
                </p:cNvSpPr>
                <p:nvPr/>
              </p:nvSpPr>
              <p:spPr>
                <a:xfrm>
                  <a:off x="10558487" y="1125639"/>
                  <a:ext cx="1183606" cy="1569660"/>
                </a:xfrm>
                <a:prstGeom prst="rect">
                  <a:avLst/>
                </a:prstGeom>
                <a:blipFill>
                  <a:blip r:embed="rId55"/>
                  <a:stretch>
                    <a:fillRect/>
                  </a:stretch>
                </a:blipFill>
              </p:spPr>
              <p:txBody>
                <a:bodyPr/>
                <a:lstStyle/>
                <a:p>
                  <a:r>
                    <a:rPr lang="en-US">
                      <a:noFill/>
                    </a:rPr>
                    <a:t> </a:t>
                  </a:r>
                </a:p>
              </p:txBody>
            </p:sp>
          </mc:Fallback>
        </mc:AlternateContent>
        <p:pic>
          <p:nvPicPr>
            <p:cNvPr id="105" name="warning"/>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1326936" y="635750"/>
              <a:ext cx="814190" cy="677707"/>
            </a:xfrm>
            <a:prstGeom prst="rect">
              <a:avLst/>
            </a:prstGeom>
          </p:spPr>
        </p:pic>
      </p:grpSp>
    </p:spTree>
    <p:extLst>
      <p:ext uri="{BB962C8B-B14F-4D97-AF65-F5344CB8AC3E}">
        <p14:creationId xmlns:p14="http://schemas.microsoft.com/office/powerpoint/2010/main" val="317846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6" grpId="0" animBg="1"/>
      <p:bldP spid="1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Abductive learning workflow</a:t>
            </a:r>
            <a:endParaRPr lang="nl-NL" dirty="0"/>
          </a:p>
        </p:txBody>
      </p:sp>
      <p:sp>
        <p:nvSpPr>
          <p:cNvPr id="4" name="Date Placeholder 3"/>
          <p:cNvSpPr>
            <a:spLocks noGrp="1"/>
          </p:cNvSpPr>
          <p:nvPr>
            <p:ph type="dt" sz="half" idx="10"/>
          </p:nvPr>
        </p:nvSpPr>
        <p:spPr/>
        <p:txBody>
          <a:bodyPr/>
          <a:lstStyle/>
          <a:p>
            <a:r>
              <a:rPr lang="nl-NL"/>
              <a:t>Lasha Abzianidze</a:t>
            </a:r>
          </a:p>
        </p:txBody>
      </p:sp>
      <p:sp>
        <p:nvSpPr>
          <p:cNvPr id="5" name="Footer Placeholder 4"/>
          <p:cNvSpPr>
            <a:spLocks noGrp="1"/>
          </p:cNvSpPr>
          <p:nvPr>
            <p:ph type="ftr" sz="quarter" idx="11"/>
          </p:nvPr>
        </p:nvSpPr>
        <p:spPr/>
        <p:txBody>
          <a:bodyPr/>
          <a:lstStyle/>
          <a:p>
            <a:r>
              <a:rPr lang="en-US"/>
              <a:t>Learning </a:t>
            </a:r>
            <a:r>
              <a:rPr lang="en-US" dirty="0"/>
              <a:t>as Abduction</a:t>
            </a:r>
            <a:endParaRPr lang="nl-NL" dirty="0"/>
          </a:p>
        </p:txBody>
      </p:sp>
      <p:sp>
        <p:nvSpPr>
          <p:cNvPr id="6" name="Slide Number Placeholder 5"/>
          <p:cNvSpPr>
            <a:spLocks noGrp="1"/>
          </p:cNvSpPr>
          <p:nvPr>
            <p:ph type="sldNum" sz="quarter" idx="12"/>
          </p:nvPr>
        </p:nvSpPr>
        <p:spPr/>
        <p:txBody>
          <a:bodyPr/>
          <a:lstStyle/>
          <a:p>
            <a:fld id="{A9A09D6B-D05C-411B-9FD4-A4FD8E9C0886}" type="slidenum">
              <a:rPr lang="nl-NL" smtClean="0"/>
              <a:t>8</a:t>
            </a:fld>
            <a:endParaRPr lang="nl-NL" dirty="0"/>
          </a:p>
        </p:txBody>
      </p:sp>
      <p:grpSp>
        <p:nvGrpSpPr>
          <p:cNvPr id="81" name="Group 80"/>
          <p:cNvGrpSpPr/>
          <p:nvPr/>
        </p:nvGrpSpPr>
        <p:grpSpPr>
          <a:xfrm>
            <a:off x="1405212" y="1585496"/>
            <a:ext cx="1107623" cy="2313035"/>
            <a:chOff x="1749711" y="358851"/>
            <a:chExt cx="1236211" cy="2313035"/>
          </a:xfrm>
        </p:grpSpPr>
        <p:sp>
          <p:nvSpPr>
            <p:cNvPr id="82" name="Google Shape;139;p19"/>
            <p:cNvSpPr/>
            <p:nvPr/>
          </p:nvSpPr>
          <p:spPr>
            <a:xfrm>
              <a:off x="1879081" y="1053192"/>
              <a:ext cx="900000" cy="225300"/>
            </a:xfrm>
            <a:prstGeom prst="roundRect">
              <a:avLst>
                <a:gd name="adj" fmla="val 16667"/>
              </a:avLst>
            </a:prstGeom>
            <a:solidFill>
              <a:schemeClr val="bg1">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0;p19"/>
            <p:cNvSpPr/>
            <p:nvPr/>
          </p:nvSpPr>
          <p:spPr>
            <a:xfrm>
              <a:off x="1879081" y="1731647"/>
              <a:ext cx="900000" cy="225300"/>
            </a:xfrm>
            <a:prstGeom prst="roundRect">
              <a:avLst>
                <a:gd name="adj" fmla="val 16667"/>
              </a:avLst>
            </a:prstGeom>
            <a:solidFill>
              <a:schemeClr val="bg1">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2;p19"/>
            <p:cNvSpPr/>
            <p:nvPr/>
          </p:nvSpPr>
          <p:spPr>
            <a:xfrm>
              <a:off x="1879081" y="2446586"/>
              <a:ext cx="900000" cy="225300"/>
            </a:xfrm>
            <a:prstGeom prst="roundRect">
              <a:avLst>
                <a:gd name="adj" fmla="val 16667"/>
              </a:avLst>
            </a:prstGeom>
            <a:solidFill>
              <a:schemeClr val="bg1">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143;p19"/>
            <p:cNvCxnSpPr/>
            <p:nvPr/>
          </p:nvCxnSpPr>
          <p:spPr>
            <a:xfrm flipH="1">
              <a:off x="2326209" y="2031618"/>
              <a:ext cx="9646" cy="313776"/>
            </a:xfrm>
            <a:prstGeom prst="straightConnector1">
              <a:avLst/>
            </a:prstGeom>
            <a:noFill/>
            <a:ln w="28575" cap="flat" cmpd="sng">
              <a:solidFill>
                <a:schemeClr val="dk2"/>
              </a:solidFill>
              <a:prstDash val="dot"/>
              <a:round/>
              <a:headEnd type="none" w="med" len="med"/>
              <a:tailEnd type="none" w="med" len="med"/>
            </a:ln>
          </p:spPr>
        </p:cxnSp>
        <p:sp>
          <p:nvSpPr>
            <p:cNvPr id="98" name="Google Shape;166;p19"/>
            <p:cNvSpPr txBox="1"/>
            <p:nvPr/>
          </p:nvSpPr>
          <p:spPr>
            <a:xfrm>
              <a:off x="1749711" y="358851"/>
              <a:ext cx="1236211" cy="42809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latin typeface="Arial" panose="020B0604020202020204" pitchFamily="34" charset="0"/>
                  <a:cs typeface="Arial" panose="020B0604020202020204" pitchFamily="34" charset="0"/>
                </a:rPr>
                <a:t>Unsolved</a:t>
              </a:r>
            </a:p>
            <a:p>
              <a:pPr marL="0" lvl="0" indent="0" algn="ctr" rtl="0">
                <a:spcBef>
                  <a:spcPts val="0"/>
                </a:spcBef>
                <a:spcAft>
                  <a:spcPts val="0"/>
                </a:spcAft>
                <a:buNone/>
              </a:pPr>
              <a:r>
                <a:rPr lang="en" sz="1600" b="1" dirty="0">
                  <a:latin typeface="Arial" panose="020B0604020202020204" pitchFamily="34" charset="0"/>
                  <a:cs typeface="Arial" panose="020B0604020202020204" pitchFamily="34" charset="0"/>
                </a:rPr>
                <a:t>problems</a:t>
              </a:r>
              <a:endParaRPr sz="1600" b="1" dirty="0">
                <a:latin typeface="Arial" panose="020B0604020202020204" pitchFamily="34" charset="0"/>
                <a:cs typeface="Arial" panose="020B0604020202020204" pitchFamily="34" charset="0"/>
              </a:endParaRPr>
            </a:p>
          </p:txBody>
        </p:sp>
        <p:cxnSp>
          <p:nvCxnSpPr>
            <p:cNvPr id="99" name="Google Shape;143;p19"/>
            <p:cNvCxnSpPr>
              <a:endCxn id="84" idx="0"/>
            </p:cNvCxnSpPr>
            <p:nvPr/>
          </p:nvCxnSpPr>
          <p:spPr>
            <a:xfrm>
              <a:off x="2326209" y="1386776"/>
              <a:ext cx="2872" cy="344871"/>
            </a:xfrm>
            <a:prstGeom prst="straightConnector1">
              <a:avLst/>
            </a:prstGeom>
            <a:noFill/>
            <a:ln w="28575" cap="flat" cmpd="sng">
              <a:solidFill>
                <a:schemeClr val="dk2"/>
              </a:solidFill>
              <a:prstDash val="dot"/>
              <a:round/>
              <a:headEnd type="none" w="med" len="med"/>
              <a:tailEnd type="none" w="med" len="med"/>
            </a:ln>
          </p:spPr>
        </p:cxnSp>
      </p:grpSp>
      <p:grpSp>
        <p:nvGrpSpPr>
          <p:cNvPr id="106" name="Group 105"/>
          <p:cNvGrpSpPr/>
          <p:nvPr/>
        </p:nvGrpSpPr>
        <p:grpSpPr>
          <a:xfrm>
            <a:off x="35440" y="2161852"/>
            <a:ext cx="758010" cy="2184379"/>
            <a:chOff x="655179" y="2703091"/>
            <a:chExt cx="907227" cy="2184379"/>
          </a:xfrm>
        </p:grpSpPr>
        <p:sp>
          <p:nvSpPr>
            <p:cNvPr id="107" name="Google Shape;139;p19"/>
            <p:cNvSpPr/>
            <p:nvPr/>
          </p:nvSpPr>
          <p:spPr>
            <a:xfrm>
              <a:off x="662160" y="2703091"/>
              <a:ext cx="900000" cy="20614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0;p19"/>
            <p:cNvSpPr/>
            <p:nvPr/>
          </p:nvSpPr>
          <p:spPr>
            <a:xfrm>
              <a:off x="662160" y="3249191"/>
              <a:ext cx="900000" cy="20614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p19"/>
            <p:cNvSpPr/>
            <p:nvPr/>
          </p:nvSpPr>
          <p:spPr>
            <a:xfrm>
              <a:off x="662160" y="4096485"/>
              <a:ext cx="900000" cy="20614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0;p19"/>
            <p:cNvSpPr/>
            <p:nvPr/>
          </p:nvSpPr>
          <p:spPr>
            <a:xfrm>
              <a:off x="662406" y="2992450"/>
              <a:ext cx="900000" cy="20614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19"/>
            <p:cNvSpPr/>
            <p:nvPr/>
          </p:nvSpPr>
          <p:spPr>
            <a:xfrm>
              <a:off x="662160" y="4383668"/>
              <a:ext cx="900000" cy="20614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0;p19"/>
            <p:cNvSpPr/>
            <p:nvPr/>
          </p:nvSpPr>
          <p:spPr>
            <a:xfrm>
              <a:off x="662160" y="4681323"/>
              <a:ext cx="900000" cy="20614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0;p19"/>
            <p:cNvSpPr/>
            <p:nvPr/>
          </p:nvSpPr>
          <p:spPr>
            <a:xfrm>
              <a:off x="655179" y="3521205"/>
              <a:ext cx="900000" cy="20614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43;p19"/>
            <p:cNvCxnSpPr/>
            <p:nvPr/>
          </p:nvCxnSpPr>
          <p:spPr>
            <a:xfrm>
              <a:off x="973932" y="3799250"/>
              <a:ext cx="0" cy="262510"/>
            </a:xfrm>
            <a:prstGeom prst="straightConnector1">
              <a:avLst/>
            </a:prstGeom>
            <a:noFill/>
            <a:ln w="28575" cap="flat" cmpd="sng">
              <a:solidFill>
                <a:schemeClr val="dk2"/>
              </a:solidFill>
              <a:prstDash val="dot"/>
              <a:round/>
              <a:headEnd type="none" w="med" len="med"/>
              <a:tailEnd type="none" w="med" len="med"/>
            </a:ln>
          </p:spPr>
        </p:cxnSp>
      </p:grpSp>
      <p:sp>
        <p:nvSpPr>
          <p:cNvPr id="123" name="Google Shape;166;p19"/>
          <p:cNvSpPr txBox="1"/>
          <p:nvPr/>
        </p:nvSpPr>
        <p:spPr>
          <a:xfrm>
            <a:off x="-114504" y="1842347"/>
            <a:ext cx="1569742" cy="295474"/>
          </a:xfrm>
          <a:prstGeom prst="rect">
            <a:avLst/>
          </a:prstGeom>
          <a:noFill/>
          <a:ln>
            <a:noFill/>
          </a:ln>
        </p:spPr>
        <p:txBody>
          <a:bodyPr spcFirstLastPara="1" wrap="square" lIns="72000" tIns="0" rIns="36000" bIns="91425" anchor="t" anchorCtr="0">
            <a:noAutofit/>
          </a:bodyPr>
          <a:lstStyle/>
          <a:p>
            <a:pPr marL="0" lvl="0" indent="0" algn="ctr" rtl="0">
              <a:lnSpc>
                <a:spcPts val="1920"/>
              </a:lnSpc>
              <a:spcBef>
                <a:spcPts val="0"/>
              </a:spcBef>
              <a:spcAft>
                <a:spcPts val="0"/>
              </a:spcAft>
              <a:buNone/>
            </a:pPr>
            <a:r>
              <a:rPr lang="en" sz="1600" b="1" dirty="0">
                <a:latin typeface="Arial" panose="020B0604020202020204" pitchFamily="34" charset="0"/>
                <a:cs typeface="Arial" panose="020B0604020202020204" pitchFamily="34" charset="0"/>
              </a:rPr>
              <a:t>All problems</a:t>
            </a:r>
            <a:endParaRPr sz="1600" b="1" dirty="0">
              <a:latin typeface="Arial" panose="020B0604020202020204" pitchFamily="34" charset="0"/>
              <a:cs typeface="Arial" panose="020B0604020202020204" pitchFamily="34" charset="0"/>
            </a:endParaRPr>
          </a:p>
        </p:txBody>
      </p:sp>
      <p:grpSp>
        <p:nvGrpSpPr>
          <p:cNvPr id="139" name="Group 138"/>
          <p:cNvGrpSpPr/>
          <p:nvPr/>
        </p:nvGrpSpPr>
        <p:grpSpPr>
          <a:xfrm>
            <a:off x="8446020" y="1866071"/>
            <a:ext cx="349702" cy="2340000"/>
            <a:chOff x="6463121" y="2608391"/>
            <a:chExt cx="349702" cy="2340000"/>
          </a:xfrm>
        </p:grpSpPr>
        <p:sp>
          <p:nvSpPr>
            <p:cNvPr id="140" name="TextBox 139"/>
            <p:cNvSpPr txBox="1"/>
            <p:nvPr/>
          </p:nvSpPr>
          <p:spPr>
            <a:xfrm rot="16200000">
              <a:off x="5467972" y="3603540"/>
              <a:ext cx="2340000" cy="349702"/>
            </a:xfrm>
            <a:prstGeom prst="rect">
              <a:avLst/>
            </a:prstGeom>
            <a:solidFill>
              <a:schemeClr val="accent4">
                <a:lumMod val="40000"/>
                <a:lumOff val="60000"/>
              </a:schemeClr>
            </a:solidFill>
          </p:spPr>
          <p:txBody>
            <a:bodyPr wrap="square" lIns="0" tIns="36000" rIns="0" bIns="36000" rtlCol="0">
              <a:spAutoFit/>
            </a:bodyPr>
            <a:lstStyle/>
            <a:p>
              <a:pPr algn="ctr"/>
              <a:r>
                <a:rPr lang="en-US" b="1" noProof="1">
                  <a:latin typeface="Arial" panose="020B0604020202020204" pitchFamily="34" charset="0"/>
                  <a:cs typeface="Arial" panose="020B0604020202020204" pitchFamily="34" charset="0"/>
                </a:rPr>
                <a:t>Sentence consistent</a:t>
              </a:r>
            </a:p>
          </p:txBody>
        </p:sp>
        <p:cxnSp>
          <p:nvCxnSpPr>
            <p:cNvPr id="141" name="Straight Connector 140"/>
            <p:cNvCxnSpPr/>
            <p:nvPr/>
          </p:nvCxnSpPr>
          <p:spPr>
            <a:xfrm>
              <a:off x="6480920" y="2623318"/>
              <a:ext cx="0" cy="2320792"/>
            </a:xfrm>
            <a:prstGeom prst="line">
              <a:avLst/>
            </a:prstGeom>
            <a:ln w="3810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795186" y="2623318"/>
              <a:ext cx="0" cy="2320792"/>
            </a:xfrm>
            <a:prstGeom prst="line">
              <a:avLst/>
            </a:prstGeom>
            <a:ln w="3810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5874226" y="1859276"/>
            <a:ext cx="380480" cy="2343430"/>
            <a:chOff x="6463494" y="2560527"/>
            <a:chExt cx="469857" cy="2635915"/>
          </a:xfrm>
        </p:grpSpPr>
        <p:sp>
          <p:nvSpPr>
            <p:cNvPr id="148" name="TextBox 147"/>
            <p:cNvSpPr txBox="1"/>
            <p:nvPr/>
          </p:nvSpPr>
          <p:spPr>
            <a:xfrm rot="16200000">
              <a:off x="5382397" y="3645488"/>
              <a:ext cx="2632051" cy="469857"/>
            </a:xfrm>
            <a:prstGeom prst="rect">
              <a:avLst/>
            </a:prstGeom>
            <a:solidFill>
              <a:schemeClr val="accent6">
                <a:lumMod val="40000"/>
                <a:lumOff val="60000"/>
              </a:schemeClr>
            </a:solidFill>
          </p:spPr>
          <p:txBody>
            <a:bodyPr wrap="square" lIns="36000" tIns="36000" rIns="36000" bIns="36000" rtlCol="0">
              <a:spAutoFit/>
            </a:bodyPr>
            <a:lstStyle/>
            <a:p>
              <a:pPr algn="ctr"/>
              <a:r>
                <a:rPr lang="en-US" sz="2000" b="1" noProof="1">
                  <a:latin typeface="Arial" panose="020B0604020202020204" pitchFamily="34" charset="0"/>
                  <a:cs typeface="Arial" panose="020B0604020202020204" pitchFamily="34" charset="0"/>
                </a:rPr>
                <a:t>Comparable terms</a:t>
              </a:r>
            </a:p>
          </p:txBody>
        </p:sp>
        <p:cxnSp>
          <p:nvCxnSpPr>
            <p:cNvPr id="150" name="Straight Connector 149"/>
            <p:cNvCxnSpPr/>
            <p:nvPr/>
          </p:nvCxnSpPr>
          <p:spPr>
            <a:xfrm>
              <a:off x="6479333" y="2560707"/>
              <a:ext cx="0" cy="2632048"/>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903426" y="2560527"/>
              <a:ext cx="0" cy="2632049"/>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6751877" y="1874196"/>
            <a:ext cx="380480" cy="2340000"/>
            <a:chOff x="6430151" y="2623317"/>
            <a:chExt cx="415642" cy="2325072"/>
          </a:xfrm>
        </p:grpSpPr>
        <p:sp>
          <p:nvSpPr>
            <p:cNvPr id="153" name="TextBox 152"/>
            <p:cNvSpPr txBox="1"/>
            <p:nvPr/>
          </p:nvSpPr>
          <p:spPr>
            <a:xfrm rot="16200000">
              <a:off x="5475436" y="3578032"/>
              <a:ext cx="2325072" cy="415642"/>
            </a:xfrm>
            <a:prstGeom prst="rect">
              <a:avLst/>
            </a:prstGeom>
            <a:solidFill>
              <a:schemeClr val="accent2">
                <a:lumMod val="40000"/>
                <a:lumOff val="60000"/>
              </a:schemeClr>
            </a:solidFill>
          </p:spPr>
          <p:txBody>
            <a:bodyPr wrap="square" tIns="36000" bIns="36000" rtlCol="0">
              <a:spAutoFit/>
            </a:bodyPr>
            <a:lstStyle/>
            <a:p>
              <a:pPr algn="ctr"/>
              <a:r>
                <a:rPr lang="en-US" sz="2000" b="1" noProof="1">
                  <a:latin typeface="Arial" panose="020B0604020202020204" pitchFamily="34" charset="0"/>
                  <a:cs typeface="Arial" panose="020B0604020202020204" pitchFamily="34" charset="0"/>
                </a:rPr>
                <a:t>KB consistent</a:t>
              </a:r>
            </a:p>
          </p:txBody>
        </p:sp>
        <p:cxnSp>
          <p:nvCxnSpPr>
            <p:cNvPr id="154" name="Straight Connector 153"/>
            <p:cNvCxnSpPr/>
            <p:nvPr/>
          </p:nvCxnSpPr>
          <p:spPr>
            <a:xfrm>
              <a:off x="6471619" y="2627597"/>
              <a:ext cx="0" cy="2320792"/>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812557" y="2623318"/>
              <a:ext cx="0" cy="2320792"/>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7689356" y="1865440"/>
            <a:ext cx="365091" cy="2356891"/>
            <a:chOff x="6438557" y="2591514"/>
            <a:chExt cx="398832" cy="2356891"/>
          </a:xfrm>
        </p:grpSpPr>
        <p:sp>
          <p:nvSpPr>
            <p:cNvPr id="157" name="TextBox 156"/>
            <p:cNvSpPr txBox="1"/>
            <p:nvPr/>
          </p:nvSpPr>
          <p:spPr>
            <a:xfrm rot="16200000">
              <a:off x="5467973" y="3578989"/>
              <a:ext cx="2340000" cy="398832"/>
            </a:xfrm>
            <a:prstGeom prst="rect">
              <a:avLst/>
            </a:prstGeom>
            <a:solidFill>
              <a:srgbClr val="CDACE6"/>
            </a:solidFill>
          </p:spPr>
          <p:txBody>
            <a:bodyPr wrap="square" lIns="0" tIns="36000" rIns="0" bIns="36000" rtlCol="0">
              <a:spAutoFit/>
            </a:bodyPr>
            <a:lstStyle/>
            <a:p>
              <a:pPr algn="ctr"/>
              <a:r>
                <a:rPr lang="en-US" sz="1900" b="1" noProof="1">
                  <a:latin typeface="Arial" panose="020B0604020202020204" pitchFamily="34" charset="0"/>
                  <a:cs typeface="Arial" panose="020B0604020202020204" pitchFamily="34" charset="0"/>
                </a:rPr>
                <a:t>Information amount</a:t>
              </a:r>
            </a:p>
          </p:txBody>
        </p:sp>
        <p:cxnSp>
          <p:nvCxnSpPr>
            <p:cNvPr id="158" name="Straight Connector 157"/>
            <p:cNvCxnSpPr/>
            <p:nvPr/>
          </p:nvCxnSpPr>
          <p:spPr>
            <a:xfrm>
              <a:off x="6463548" y="2591514"/>
              <a:ext cx="0" cy="234000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798361" y="2599465"/>
              <a:ext cx="0" cy="234000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9368734" y="1880676"/>
            <a:ext cx="365091" cy="2325073"/>
            <a:chOff x="6455426" y="2623318"/>
            <a:chExt cx="365091" cy="2325073"/>
          </a:xfrm>
        </p:grpSpPr>
        <p:sp>
          <p:nvSpPr>
            <p:cNvPr id="161" name="TextBox 160"/>
            <p:cNvSpPr txBox="1"/>
            <p:nvPr/>
          </p:nvSpPr>
          <p:spPr>
            <a:xfrm rot="16200000">
              <a:off x="5475436" y="3603309"/>
              <a:ext cx="2325072" cy="365091"/>
            </a:xfrm>
            <a:prstGeom prst="rect">
              <a:avLst/>
            </a:prstGeom>
            <a:solidFill>
              <a:srgbClr val="8BFAFD"/>
            </a:solidFill>
          </p:spPr>
          <p:txBody>
            <a:bodyPr wrap="square" lIns="0" tIns="36000" rIns="0" bIns="36000" rtlCol="0">
              <a:spAutoFit/>
            </a:bodyPr>
            <a:lstStyle/>
            <a:p>
              <a:pPr algn="ctr"/>
              <a:r>
                <a:rPr lang="en-US" sz="1900" b="1" noProof="1">
                  <a:latin typeface="Arial" panose="020B0604020202020204" pitchFamily="34" charset="0"/>
                  <a:cs typeface="Arial" panose="020B0604020202020204" pitchFamily="34" charset="0"/>
                </a:rPr>
                <a:t>Impact on accuracy</a:t>
              </a:r>
            </a:p>
          </p:txBody>
        </p:sp>
        <p:cxnSp>
          <p:nvCxnSpPr>
            <p:cNvPr id="162" name="Straight Connector 161"/>
            <p:cNvCxnSpPr/>
            <p:nvPr/>
          </p:nvCxnSpPr>
          <p:spPr>
            <a:xfrm>
              <a:off x="6480920" y="2623318"/>
              <a:ext cx="0" cy="2320792"/>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795186" y="2623318"/>
              <a:ext cx="0" cy="2320792"/>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70367" y="1312258"/>
            <a:ext cx="8880914" cy="582067"/>
            <a:chOff x="670367" y="1803581"/>
            <a:chExt cx="8880914" cy="582067"/>
          </a:xfrm>
        </p:grpSpPr>
        <p:cxnSp>
          <p:nvCxnSpPr>
            <p:cNvPr id="104" name="Elbow Connector 103"/>
            <p:cNvCxnSpPr>
              <a:stCxn id="123" idx="0"/>
              <a:endCxn id="161" idx="3"/>
            </p:cNvCxnSpPr>
            <p:nvPr/>
          </p:nvCxnSpPr>
          <p:spPr>
            <a:xfrm rot="16200000" flipH="1">
              <a:off x="5091659" y="-2073974"/>
              <a:ext cx="38330" cy="8880914"/>
            </a:xfrm>
            <a:prstGeom prst="bentConnector3">
              <a:avLst>
                <a:gd name="adj1" fmla="val -1344125"/>
              </a:avLst>
            </a:prstGeom>
            <a:ln w="38100">
              <a:solidFill>
                <a:schemeClr val="accent1">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8" name="Google Shape;166;p19"/>
            <p:cNvSpPr txBox="1"/>
            <p:nvPr/>
          </p:nvSpPr>
          <p:spPr>
            <a:xfrm>
              <a:off x="2877179" y="1803581"/>
              <a:ext cx="5317129" cy="42809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accent1">
                      <a:lumMod val="75000"/>
                    </a:schemeClr>
                  </a:solidFill>
                  <a:latin typeface="Arial" panose="020B0604020202020204" pitchFamily="34" charset="0"/>
                  <a:cs typeface="Arial" panose="020B0604020202020204" pitchFamily="34" charset="0"/>
                </a:rPr>
                <a:t>Calculate impact based on relevant problems</a:t>
              </a:r>
              <a:endParaRPr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a:xfrm>
            <a:off x="5172291" y="2745541"/>
            <a:ext cx="560647" cy="739093"/>
            <a:chOff x="5172291" y="3236864"/>
            <a:chExt cx="560647" cy="739093"/>
          </a:xfrm>
        </p:grpSpPr>
        <p:pic>
          <p:nvPicPr>
            <p:cNvPr id="173"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176157" y="3619279"/>
              <a:ext cx="261188" cy="261188"/>
            </a:xfrm>
            <a:prstGeom prst="rect">
              <a:avLst/>
            </a:prstGeom>
            <a:noFill/>
            <a:ln>
              <a:noFill/>
            </a:ln>
          </p:spPr>
        </p:pic>
        <p:pic>
          <p:nvPicPr>
            <p:cNvPr id="174"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172291" y="3341744"/>
              <a:ext cx="261188" cy="261188"/>
            </a:xfrm>
            <a:prstGeom prst="rect">
              <a:avLst/>
            </a:prstGeom>
            <a:noFill/>
            <a:ln>
              <a:noFill/>
            </a:ln>
          </p:spPr>
        </p:pic>
        <p:pic>
          <p:nvPicPr>
            <p:cNvPr id="175"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384100" y="3236864"/>
              <a:ext cx="261188" cy="261188"/>
            </a:xfrm>
            <a:prstGeom prst="rect">
              <a:avLst/>
            </a:prstGeom>
            <a:noFill/>
            <a:ln>
              <a:noFill/>
            </a:ln>
          </p:spPr>
        </p:pic>
        <p:pic>
          <p:nvPicPr>
            <p:cNvPr id="176"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358948" y="3446624"/>
              <a:ext cx="261188" cy="261188"/>
            </a:xfrm>
            <a:prstGeom prst="rect">
              <a:avLst/>
            </a:prstGeom>
            <a:noFill/>
            <a:ln>
              <a:noFill/>
            </a:ln>
          </p:spPr>
        </p:pic>
        <p:pic>
          <p:nvPicPr>
            <p:cNvPr id="177"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423734" y="3666753"/>
              <a:ext cx="309204" cy="309204"/>
            </a:xfrm>
            <a:prstGeom prst="rect">
              <a:avLst/>
            </a:prstGeom>
            <a:noFill/>
            <a:ln>
              <a:noFill/>
            </a:ln>
          </p:spPr>
        </p:pic>
      </p:grpSp>
      <p:grpSp>
        <p:nvGrpSpPr>
          <p:cNvPr id="11" name="Group 10"/>
          <p:cNvGrpSpPr/>
          <p:nvPr/>
        </p:nvGrpSpPr>
        <p:grpSpPr>
          <a:xfrm>
            <a:off x="5190283" y="3532284"/>
            <a:ext cx="672527" cy="588292"/>
            <a:chOff x="5190283" y="4023607"/>
            <a:chExt cx="672527" cy="588292"/>
          </a:xfrm>
        </p:grpSpPr>
        <p:pic>
          <p:nvPicPr>
            <p:cNvPr id="178"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222970" y="4302695"/>
              <a:ext cx="309204" cy="309204"/>
            </a:xfrm>
            <a:prstGeom prst="rect">
              <a:avLst/>
            </a:prstGeom>
            <a:noFill/>
            <a:ln>
              <a:noFill/>
            </a:ln>
          </p:spPr>
        </p:pic>
        <p:pic>
          <p:nvPicPr>
            <p:cNvPr id="179"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190283" y="4077525"/>
              <a:ext cx="261188" cy="261188"/>
            </a:xfrm>
            <a:prstGeom prst="rect">
              <a:avLst/>
            </a:prstGeom>
            <a:noFill/>
            <a:ln>
              <a:noFill/>
            </a:ln>
          </p:spPr>
        </p:pic>
        <p:pic>
          <p:nvPicPr>
            <p:cNvPr id="180"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397238" y="4023607"/>
              <a:ext cx="261188" cy="261188"/>
            </a:xfrm>
            <a:prstGeom prst="rect">
              <a:avLst/>
            </a:prstGeom>
            <a:noFill/>
            <a:ln>
              <a:noFill/>
            </a:ln>
          </p:spPr>
        </p:pic>
        <p:pic>
          <p:nvPicPr>
            <p:cNvPr id="181"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601622" y="4074822"/>
              <a:ext cx="261188" cy="261188"/>
            </a:xfrm>
            <a:prstGeom prst="rect">
              <a:avLst/>
            </a:prstGeom>
            <a:noFill/>
            <a:ln>
              <a:noFill/>
            </a:ln>
          </p:spPr>
        </p:pic>
        <p:pic>
          <p:nvPicPr>
            <p:cNvPr id="182"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497374" y="4288058"/>
              <a:ext cx="309204" cy="309204"/>
            </a:xfrm>
            <a:prstGeom prst="rect">
              <a:avLst/>
            </a:prstGeom>
            <a:noFill/>
            <a:ln>
              <a:noFill/>
            </a:ln>
          </p:spPr>
        </p:pic>
      </p:grpSp>
      <p:grpSp>
        <p:nvGrpSpPr>
          <p:cNvPr id="14" name="Group 13"/>
          <p:cNvGrpSpPr/>
          <p:nvPr/>
        </p:nvGrpSpPr>
        <p:grpSpPr>
          <a:xfrm>
            <a:off x="6226721" y="3540641"/>
            <a:ext cx="481208" cy="567959"/>
            <a:chOff x="6226721" y="4031964"/>
            <a:chExt cx="481208" cy="567959"/>
          </a:xfrm>
        </p:grpSpPr>
        <p:pic>
          <p:nvPicPr>
            <p:cNvPr id="190"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226721" y="4131291"/>
              <a:ext cx="261188" cy="261188"/>
            </a:xfrm>
            <a:prstGeom prst="rect">
              <a:avLst/>
            </a:prstGeom>
            <a:noFill/>
            <a:ln>
              <a:noFill/>
            </a:ln>
          </p:spPr>
        </p:pic>
        <p:pic>
          <p:nvPicPr>
            <p:cNvPr id="191"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446741" y="4031964"/>
              <a:ext cx="261188" cy="261188"/>
            </a:xfrm>
            <a:prstGeom prst="rect">
              <a:avLst/>
            </a:prstGeom>
            <a:noFill/>
            <a:ln>
              <a:noFill/>
            </a:ln>
          </p:spPr>
        </p:pic>
        <p:pic>
          <p:nvPicPr>
            <p:cNvPr id="192"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372599" y="4290719"/>
              <a:ext cx="309204" cy="309204"/>
            </a:xfrm>
            <a:prstGeom prst="rect">
              <a:avLst/>
            </a:prstGeom>
            <a:noFill/>
            <a:ln>
              <a:noFill/>
            </a:ln>
          </p:spPr>
        </p:pic>
      </p:grpSp>
      <p:grpSp>
        <p:nvGrpSpPr>
          <p:cNvPr id="16" name="Group 15"/>
          <p:cNvGrpSpPr/>
          <p:nvPr/>
        </p:nvGrpSpPr>
        <p:grpSpPr>
          <a:xfrm>
            <a:off x="7163035" y="2882606"/>
            <a:ext cx="500456" cy="345231"/>
            <a:chOff x="7163035" y="3373929"/>
            <a:chExt cx="500456" cy="345231"/>
          </a:xfrm>
        </p:grpSpPr>
        <p:pic>
          <p:nvPicPr>
            <p:cNvPr id="196"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402303" y="3457972"/>
              <a:ext cx="261188" cy="261188"/>
            </a:xfrm>
            <a:prstGeom prst="rect">
              <a:avLst/>
            </a:prstGeom>
            <a:noFill/>
            <a:ln>
              <a:noFill/>
            </a:ln>
          </p:spPr>
        </p:pic>
        <p:pic>
          <p:nvPicPr>
            <p:cNvPr id="197"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163035" y="3373929"/>
              <a:ext cx="261188" cy="261188"/>
            </a:xfrm>
            <a:prstGeom prst="rect">
              <a:avLst/>
            </a:prstGeom>
            <a:noFill/>
            <a:ln>
              <a:noFill/>
            </a:ln>
          </p:spPr>
        </p:pic>
      </p:grpSp>
      <p:grpSp>
        <p:nvGrpSpPr>
          <p:cNvPr id="20" name="Group 19"/>
          <p:cNvGrpSpPr/>
          <p:nvPr/>
        </p:nvGrpSpPr>
        <p:grpSpPr>
          <a:xfrm>
            <a:off x="7206519" y="3562189"/>
            <a:ext cx="512601" cy="534374"/>
            <a:chOff x="7206519" y="4053512"/>
            <a:chExt cx="512601" cy="534374"/>
          </a:xfrm>
        </p:grpSpPr>
        <p:pic>
          <p:nvPicPr>
            <p:cNvPr id="198"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239206" y="4278682"/>
              <a:ext cx="309204" cy="309204"/>
            </a:xfrm>
            <a:prstGeom prst="rect">
              <a:avLst/>
            </a:prstGeom>
            <a:noFill/>
            <a:ln>
              <a:noFill/>
            </a:ln>
          </p:spPr>
        </p:pic>
        <p:pic>
          <p:nvPicPr>
            <p:cNvPr id="199"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206519" y="4053512"/>
              <a:ext cx="261188" cy="261188"/>
            </a:xfrm>
            <a:prstGeom prst="rect">
              <a:avLst/>
            </a:prstGeom>
            <a:noFill/>
            <a:ln>
              <a:noFill/>
            </a:ln>
          </p:spPr>
        </p:pic>
        <p:pic>
          <p:nvPicPr>
            <p:cNvPr id="200"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457932" y="4113906"/>
              <a:ext cx="261188" cy="261188"/>
            </a:xfrm>
            <a:prstGeom prst="rect">
              <a:avLst/>
            </a:prstGeom>
            <a:noFill/>
            <a:ln>
              <a:noFill/>
            </a:ln>
          </p:spPr>
        </p:pic>
      </p:grpSp>
      <p:grpSp>
        <p:nvGrpSpPr>
          <p:cNvPr id="9" name="Group 8"/>
          <p:cNvGrpSpPr/>
          <p:nvPr/>
        </p:nvGrpSpPr>
        <p:grpSpPr>
          <a:xfrm>
            <a:off x="5164709" y="2020104"/>
            <a:ext cx="730402" cy="606332"/>
            <a:chOff x="5164709" y="2511427"/>
            <a:chExt cx="730402" cy="606332"/>
          </a:xfrm>
        </p:grpSpPr>
        <p:pic>
          <p:nvPicPr>
            <p:cNvPr id="169"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256377" y="2511427"/>
              <a:ext cx="261188" cy="261188"/>
            </a:xfrm>
            <a:prstGeom prst="rect">
              <a:avLst/>
            </a:prstGeom>
            <a:noFill/>
            <a:ln>
              <a:noFill/>
            </a:ln>
          </p:spPr>
        </p:pic>
        <p:pic>
          <p:nvPicPr>
            <p:cNvPr id="170"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495038" y="2563193"/>
              <a:ext cx="261188" cy="261188"/>
            </a:xfrm>
            <a:prstGeom prst="rect">
              <a:avLst/>
            </a:prstGeom>
            <a:noFill/>
            <a:ln>
              <a:noFill/>
            </a:ln>
          </p:spPr>
        </p:pic>
        <p:pic>
          <p:nvPicPr>
            <p:cNvPr id="171"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164709" y="2733206"/>
              <a:ext cx="309204" cy="309204"/>
            </a:xfrm>
            <a:prstGeom prst="rect">
              <a:avLst/>
            </a:prstGeom>
            <a:noFill/>
            <a:ln>
              <a:noFill/>
            </a:ln>
          </p:spPr>
        </p:pic>
        <p:pic>
          <p:nvPicPr>
            <p:cNvPr id="172"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412531" y="2808555"/>
              <a:ext cx="309204" cy="309204"/>
            </a:xfrm>
            <a:prstGeom prst="rect">
              <a:avLst/>
            </a:prstGeom>
            <a:noFill/>
            <a:ln>
              <a:noFill/>
            </a:ln>
          </p:spPr>
        </p:pic>
        <p:pic>
          <p:nvPicPr>
            <p:cNvPr id="207"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5633923" y="2759821"/>
              <a:ext cx="261188" cy="261188"/>
            </a:xfrm>
            <a:prstGeom prst="rect">
              <a:avLst/>
            </a:prstGeom>
            <a:noFill/>
            <a:ln>
              <a:noFill/>
            </a:ln>
          </p:spPr>
        </p:pic>
      </p:grpSp>
      <p:grpSp>
        <p:nvGrpSpPr>
          <p:cNvPr id="12" name="Group 11"/>
          <p:cNvGrpSpPr/>
          <p:nvPr/>
        </p:nvGrpSpPr>
        <p:grpSpPr>
          <a:xfrm>
            <a:off x="6234823" y="1908585"/>
            <a:ext cx="528323" cy="1500814"/>
            <a:chOff x="6234823" y="2399908"/>
            <a:chExt cx="528323" cy="1500814"/>
          </a:xfrm>
        </p:grpSpPr>
        <p:pic>
          <p:nvPicPr>
            <p:cNvPr id="183"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409065" y="2423046"/>
              <a:ext cx="261188" cy="261188"/>
            </a:xfrm>
            <a:prstGeom prst="rect">
              <a:avLst/>
            </a:prstGeom>
            <a:noFill/>
            <a:ln>
              <a:noFill/>
            </a:ln>
          </p:spPr>
        </p:pic>
        <p:pic>
          <p:nvPicPr>
            <p:cNvPr id="184"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493186" y="2765522"/>
              <a:ext cx="261188" cy="261188"/>
            </a:xfrm>
            <a:prstGeom prst="rect">
              <a:avLst/>
            </a:prstGeom>
            <a:noFill/>
            <a:ln>
              <a:noFill/>
            </a:ln>
          </p:spPr>
        </p:pic>
        <p:pic>
          <p:nvPicPr>
            <p:cNvPr id="185"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260332" y="2657627"/>
              <a:ext cx="309204" cy="309204"/>
            </a:xfrm>
            <a:prstGeom prst="rect">
              <a:avLst/>
            </a:prstGeom>
            <a:noFill/>
            <a:ln>
              <a:noFill/>
            </a:ln>
          </p:spPr>
        </p:pic>
        <p:pic>
          <p:nvPicPr>
            <p:cNvPr id="186"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493434" y="3639534"/>
              <a:ext cx="261188" cy="261188"/>
            </a:xfrm>
            <a:prstGeom prst="rect">
              <a:avLst/>
            </a:prstGeom>
            <a:noFill/>
            <a:ln>
              <a:noFill/>
            </a:ln>
          </p:spPr>
        </p:pic>
        <p:pic>
          <p:nvPicPr>
            <p:cNvPr id="187"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279318" y="3345731"/>
              <a:ext cx="261188" cy="261188"/>
            </a:xfrm>
            <a:prstGeom prst="rect">
              <a:avLst/>
            </a:prstGeom>
            <a:noFill/>
            <a:ln>
              <a:noFill/>
            </a:ln>
          </p:spPr>
        </p:pic>
        <p:pic>
          <p:nvPicPr>
            <p:cNvPr id="188"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254166" y="3555491"/>
              <a:ext cx="261188" cy="261188"/>
            </a:xfrm>
            <a:prstGeom prst="rect">
              <a:avLst/>
            </a:prstGeom>
            <a:noFill/>
            <a:ln>
              <a:noFill/>
            </a:ln>
          </p:spPr>
        </p:pic>
        <p:pic>
          <p:nvPicPr>
            <p:cNvPr id="189"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453942" y="3361306"/>
              <a:ext cx="309204" cy="309204"/>
            </a:xfrm>
            <a:prstGeom prst="rect">
              <a:avLst/>
            </a:prstGeom>
            <a:noFill/>
            <a:ln>
              <a:noFill/>
            </a:ln>
          </p:spPr>
        </p:pic>
        <p:pic>
          <p:nvPicPr>
            <p:cNvPr id="208"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6234823" y="2399908"/>
              <a:ext cx="261188" cy="261188"/>
            </a:xfrm>
            <a:prstGeom prst="rect">
              <a:avLst/>
            </a:prstGeom>
            <a:noFill/>
            <a:ln>
              <a:noFill/>
            </a:ln>
          </p:spPr>
        </p:pic>
      </p:grpSp>
      <p:grpSp>
        <p:nvGrpSpPr>
          <p:cNvPr id="15" name="Group 14"/>
          <p:cNvGrpSpPr/>
          <p:nvPr/>
        </p:nvGrpSpPr>
        <p:grpSpPr>
          <a:xfrm>
            <a:off x="7115725" y="1974969"/>
            <a:ext cx="560318" cy="554325"/>
            <a:chOff x="7115725" y="2466292"/>
            <a:chExt cx="560318" cy="554325"/>
          </a:xfrm>
        </p:grpSpPr>
        <p:pic>
          <p:nvPicPr>
            <p:cNvPr id="193"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300880" y="2509973"/>
              <a:ext cx="261188" cy="261188"/>
            </a:xfrm>
            <a:prstGeom prst="rect">
              <a:avLst/>
            </a:prstGeom>
            <a:noFill/>
            <a:ln>
              <a:noFill/>
            </a:ln>
          </p:spPr>
        </p:pic>
        <p:pic>
          <p:nvPicPr>
            <p:cNvPr id="194"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414855" y="2732447"/>
              <a:ext cx="261188" cy="261188"/>
            </a:xfrm>
            <a:prstGeom prst="rect">
              <a:avLst/>
            </a:prstGeom>
            <a:noFill/>
            <a:ln>
              <a:noFill/>
            </a:ln>
          </p:spPr>
        </p:pic>
        <p:pic>
          <p:nvPicPr>
            <p:cNvPr id="195"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172031" y="2711413"/>
              <a:ext cx="309204" cy="309204"/>
            </a:xfrm>
            <a:prstGeom prst="rect">
              <a:avLst/>
            </a:prstGeom>
            <a:noFill/>
            <a:ln>
              <a:noFill/>
            </a:ln>
          </p:spPr>
        </p:pic>
        <p:pic>
          <p:nvPicPr>
            <p:cNvPr id="209"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7115725" y="2466292"/>
              <a:ext cx="261188" cy="261188"/>
            </a:xfrm>
            <a:prstGeom prst="rect">
              <a:avLst/>
            </a:prstGeom>
            <a:noFill/>
            <a:ln>
              <a:noFill/>
            </a:ln>
          </p:spPr>
        </p:pic>
      </p:grpSp>
      <p:grpSp>
        <p:nvGrpSpPr>
          <p:cNvPr id="27" name="Group 26"/>
          <p:cNvGrpSpPr/>
          <p:nvPr/>
        </p:nvGrpSpPr>
        <p:grpSpPr>
          <a:xfrm>
            <a:off x="10894361" y="1837027"/>
            <a:ext cx="1297639" cy="1908540"/>
            <a:chOff x="10894361" y="2328350"/>
            <a:chExt cx="1297639" cy="1908540"/>
          </a:xfrm>
        </p:grpSpPr>
        <p:sp>
          <p:nvSpPr>
            <p:cNvPr id="100" name="Flowchart: Magnetic Disk 99"/>
            <p:cNvSpPr/>
            <p:nvPr/>
          </p:nvSpPr>
          <p:spPr>
            <a:xfrm>
              <a:off x="10981729" y="3287866"/>
              <a:ext cx="1152000" cy="540000"/>
            </a:xfrm>
            <a:prstGeom prst="flowChartMagneticDisk">
              <a:avLst/>
            </a:prstGeom>
            <a:solidFill>
              <a:srgbClr val="00823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spcAft>
                  <a:spcPts val="600"/>
                </a:spcAft>
              </a:pPr>
              <a:r>
                <a:rPr lang="en-US" sz="2000" b="1" noProof="1">
                  <a:latin typeface="Arial" panose="020B0604020202020204" pitchFamily="34" charset="0"/>
                  <a:cs typeface="Arial" panose="020B0604020202020204" pitchFamily="34" charset="0"/>
                </a:rPr>
                <a:t>Learned</a:t>
              </a:r>
            </a:p>
          </p:txBody>
        </p:sp>
        <p:sp>
          <p:nvSpPr>
            <p:cNvPr id="164" name="Up Arrow 163"/>
            <p:cNvSpPr/>
            <p:nvPr/>
          </p:nvSpPr>
          <p:spPr>
            <a:xfrm rot="7829454">
              <a:off x="10961120" y="2856196"/>
              <a:ext cx="496553" cy="630071"/>
            </a:xfrm>
            <a:prstGeom prst="up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Up Arrow 164"/>
            <p:cNvSpPr/>
            <p:nvPr/>
          </p:nvSpPr>
          <p:spPr>
            <a:xfrm rot="3600000">
              <a:off x="10964953" y="3673578"/>
              <a:ext cx="496553" cy="630071"/>
            </a:xfrm>
            <a:prstGeom prst="up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Google Shape;168;p19"/>
            <p:cNvSpPr txBox="1"/>
            <p:nvPr/>
          </p:nvSpPr>
          <p:spPr>
            <a:xfrm>
              <a:off x="11041538" y="2328350"/>
              <a:ext cx="1150462" cy="4225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Learned</a:t>
              </a:r>
              <a:endParaRPr b="1"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nl-NL" b="1" dirty="0">
                  <a:latin typeface="Arial" panose="020B0604020202020204" pitchFamily="34" charset="0"/>
                  <a:cs typeface="Arial" panose="020B0604020202020204" pitchFamily="34" charset="0"/>
                </a:rPr>
                <a:t>relations</a:t>
              </a:r>
              <a:endParaRPr b="1" dirty="0">
                <a:latin typeface="Arial" panose="020B0604020202020204" pitchFamily="34" charset="0"/>
                <a:cs typeface="Arial" panose="020B0604020202020204" pitchFamily="34" charset="0"/>
              </a:endParaRPr>
            </a:p>
          </p:txBody>
        </p:sp>
        <p:pic>
          <p:nvPicPr>
            <p:cNvPr id="217"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11439170" y="3116193"/>
              <a:ext cx="261188" cy="261188"/>
            </a:xfrm>
            <a:prstGeom prst="rect">
              <a:avLst/>
            </a:prstGeom>
            <a:noFill/>
            <a:ln>
              <a:noFill/>
            </a:ln>
          </p:spPr>
        </p:pic>
        <p:pic>
          <p:nvPicPr>
            <p:cNvPr id="218"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11652497" y="3129366"/>
              <a:ext cx="261188" cy="261188"/>
            </a:xfrm>
            <a:prstGeom prst="rect">
              <a:avLst/>
            </a:prstGeom>
            <a:noFill/>
            <a:ln>
              <a:noFill/>
            </a:ln>
          </p:spPr>
        </p:pic>
      </p:grpSp>
      <p:grpSp>
        <p:nvGrpSpPr>
          <p:cNvPr id="3" name="Group 2"/>
          <p:cNvGrpSpPr/>
          <p:nvPr/>
        </p:nvGrpSpPr>
        <p:grpSpPr>
          <a:xfrm>
            <a:off x="2488150" y="1901164"/>
            <a:ext cx="900000" cy="2017929"/>
            <a:chOff x="2673505" y="2392487"/>
            <a:chExt cx="900000" cy="2017929"/>
          </a:xfrm>
        </p:grpSpPr>
        <p:cxnSp>
          <p:nvCxnSpPr>
            <p:cNvPr id="101" name="Google Shape;149;p19"/>
            <p:cNvCxnSpPr>
              <a:cxnSpLocks/>
            </p:cNvCxnSpPr>
            <p:nvPr/>
          </p:nvCxnSpPr>
          <p:spPr>
            <a:xfrm>
              <a:off x="2673505" y="2392487"/>
              <a:ext cx="900000" cy="0"/>
            </a:xfrm>
            <a:prstGeom prst="straightConnector1">
              <a:avLst/>
            </a:prstGeom>
            <a:noFill/>
            <a:ln w="19050" cap="flat" cmpd="sng">
              <a:solidFill>
                <a:schemeClr val="dk2"/>
              </a:solidFill>
              <a:prstDash val="solid"/>
              <a:round/>
              <a:headEnd type="none" w="med" len="med"/>
              <a:tailEnd type="triangle" w="lg" len="lg"/>
            </a:ln>
          </p:spPr>
        </p:cxnSp>
        <p:cxnSp>
          <p:nvCxnSpPr>
            <p:cNvPr id="102" name="Google Shape;150;p19"/>
            <p:cNvCxnSpPr>
              <a:cxnSpLocks/>
            </p:cNvCxnSpPr>
            <p:nvPr/>
          </p:nvCxnSpPr>
          <p:spPr>
            <a:xfrm>
              <a:off x="2673505" y="3070942"/>
              <a:ext cx="900000" cy="0"/>
            </a:xfrm>
            <a:prstGeom prst="straightConnector1">
              <a:avLst/>
            </a:prstGeom>
            <a:noFill/>
            <a:ln w="19050" cap="flat" cmpd="sng">
              <a:solidFill>
                <a:schemeClr val="dk2"/>
              </a:solidFill>
              <a:prstDash val="solid"/>
              <a:round/>
              <a:headEnd type="none" w="med" len="med"/>
              <a:tailEnd type="triangle" w="lg" len="lg"/>
            </a:ln>
          </p:spPr>
        </p:cxnSp>
        <p:cxnSp>
          <p:nvCxnSpPr>
            <p:cNvPr id="103" name="Google Shape;152;p19"/>
            <p:cNvCxnSpPr>
              <a:cxnSpLocks/>
            </p:cNvCxnSpPr>
            <p:nvPr/>
          </p:nvCxnSpPr>
          <p:spPr>
            <a:xfrm>
              <a:off x="2673505" y="3785881"/>
              <a:ext cx="900000" cy="0"/>
            </a:xfrm>
            <a:prstGeom prst="straightConnector1">
              <a:avLst/>
            </a:prstGeom>
            <a:noFill/>
            <a:ln w="19050" cap="flat" cmpd="sng">
              <a:solidFill>
                <a:schemeClr val="dk2"/>
              </a:solidFill>
              <a:prstDash val="solid"/>
              <a:round/>
              <a:headEnd type="none" w="med" len="med"/>
              <a:tailEnd type="triangle" w="lg" len="lg"/>
            </a:ln>
          </p:spPr>
        </p:cxnSp>
        <p:grpSp>
          <p:nvGrpSpPr>
            <p:cNvPr id="222" name="Group 221"/>
            <p:cNvGrpSpPr/>
            <p:nvPr/>
          </p:nvGrpSpPr>
          <p:grpSpPr>
            <a:xfrm>
              <a:off x="2970855" y="2576721"/>
              <a:ext cx="359951" cy="488318"/>
              <a:chOff x="4112484" y="4176765"/>
              <a:chExt cx="379969" cy="515475"/>
            </a:xfrm>
          </p:grpSpPr>
          <p:cxnSp>
            <p:nvCxnSpPr>
              <p:cNvPr id="223" name="Straight Connector 222"/>
              <p:cNvCxnSpPr/>
              <p:nvPr/>
            </p:nvCxnSpPr>
            <p:spPr>
              <a:xfrm>
                <a:off x="4361859" y="4176765"/>
                <a:ext cx="0" cy="19406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361859" y="4362890"/>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4231266" y="4370825"/>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4112484" y="4523474"/>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232852" y="4515539"/>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a:off x="2970855" y="3922098"/>
              <a:ext cx="359951" cy="488318"/>
              <a:chOff x="4112484" y="4176765"/>
              <a:chExt cx="379969" cy="515475"/>
            </a:xfrm>
          </p:grpSpPr>
          <p:cxnSp>
            <p:nvCxnSpPr>
              <p:cNvPr id="229" name="Straight Connector 228"/>
              <p:cNvCxnSpPr/>
              <p:nvPr/>
            </p:nvCxnSpPr>
            <p:spPr>
              <a:xfrm>
                <a:off x="4361859" y="4176765"/>
                <a:ext cx="0" cy="19406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361859" y="4362890"/>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4231266" y="4370825"/>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4112484" y="4523474"/>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232852" y="4515539"/>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flipH="1">
              <a:off x="2970855" y="3247668"/>
              <a:ext cx="359951" cy="488318"/>
              <a:chOff x="4112484" y="4176765"/>
              <a:chExt cx="379969" cy="515475"/>
            </a:xfrm>
          </p:grpSpPr>
          <p:cxnSp>
            <p:nvCxnSpPr>
              <p:cNvPr id="235" name="Straight Connector 234"/>
              <p:cNvCxnSpPr/>
              <p:nvPr/>
            </p:nvCxnSpPr>
            <p:spPr>
              <a:xfrm>
                <a:off x="4361859" y="4176765"/>
                <a:ext cx="0" cy="19406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4361859" y="4362890"/>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4231266" y="4370825"/>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4112484" y="4523474"/>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232852" y="4515539"/>
                <a:ext cx="130594" cy="16876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3594284" y="1862705"/>
            <a:ext cx="765260" cy="2343815"/>
            <a:chOff x="3594284" y="2354028"/>
            <a:chExt cx="765260" cy="2343815"/>
          </a:xfrm>
        </p:grpSpPr>
        <p:grpSp>
          <p:nvGrpSpPr>
            <p:cNvPr id="143" name="Group 142"/>
            <p:cNvGrpSpPr/>
            <p:nvPr/>
          </p:nvGrpSpPr>
          <p:grpSpPr>
            <a:xfrm>
              <a:off x="3594284" y="2354028"/>
              <a:ext cx="312573" cy="2343815"/>
              <a:chOff x="6484083" y="2618444"/>
              <a:chExt cx="307777" cy="2325666"/>
            </a:xfrm>
          </p:grpSpPr>
          <p:sp>
            <p:nvSpPr>
              <p:cNvPr id="144" name="TextBox 143"/>
              <p:cNvSpPr txBox="1"/>
              <p:nvPr/>
            </p:nvSpPr>
            <p:spPr>
              <a:xfrm rot="16200000">
                <a:off x="5477032" y="3625495"/>
                <a:ext cx="2321880" cy="307777"/>
              </a:xfrm>
              <a:prstGeom prst="rect">
                <a:avLst/>
              </a:prstGeom>
              <a:solidFill>
                <a:schemeClr val="accent1">
                  <a:lumMod val="40000"/>
                  <a:lumOff val="60000"/>
                </a:schemeClr>
              </a:solidFill>
            </p:spPr>
            <p:txBody>
              <a:bodyPr wrap="square" tIns="0" bIns="0" rtlCol="0">
                <a:spAutoFit/>
              </a:bodyPr>
              <a:lstStyle/>
              <a:p>
                <a:pPr algn="ctr"/>
                <a:r>
                  <a:rPr lang="en-US" sz="2000" b="1" noProof="1">
                    <a:latin typeface="Arial" panose="020B0604020202020204" pitchFamily="34" charset="0"/>
                    <a:cs typeface="Arial" panose="020B0604020202020204" pitchFamily="34" charset="0"/>
                  </a:rPr>
                  <a:t>Shape of terms</a:t>
                </a:r>
              </a:p>
            </p:txBody>
          </p:sp>
          <p:cxnSp>
            <p:nvCxnSpPr>
              <p:cNvPr id="145" name="Straight Connector 144"/>
              <p:cNvCxnSpPr/>
              <p:nvPr/>
            </p:nvCxnSpPr>
            <p:spPr>
              <a:xfrm>
                <a:off x="6487161" y="2623318"/>
                <a:ext cx="0" cy="232079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774874" y="2623318"/>
                <a:ext cx="0" cy="232079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a:off x="3999593" y="2546727"/>
              <a:ext cx="359951" cy="488318"/>
              <a:chOff x="4112484" y="4176765"/>
              <a:chExt cx="379969" cy="515475"/>
            </a:xfrm>
          </p:grpSpPr>
          <p:cxnSp>
            <p:nvCxnSpPr>
              <p:cNvPr id="241" name="Straight Connector 240"/>
              <p:cNvCxnSpPr/>
              <p:nvPr/>
            </p:nvCxnSpPr>
            <p:spPr>
              <a:xfrm>
                <a:off x="4361859" y="4176765"/>
                <a:ext cx="0" cy="194060"/>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361859" y="4362890"/>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a:off x="4231266" y="4370825"/>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a:off x="4112484" y="4523474"/>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4232852" y="4515539"/>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a:off x="3999593" y="3892104"/>
              <a:ext cx="359951" cy="488318"/>
              <a:chOff x="4112484" y="4176765"/>
              <a:chExt cx="379969" cy="515475"/>
            </a:xfrm>
          </p:grpSpPr>
          <p:cxnSp>
            <p:nvCxnSpPr>
              <p:cNvPr id="247" name="Straight Connector 246"/>
              <p:cNvCxnSpPr/>
              <p:nvPr/>
            </p:nvCxnSpPr>
            <p:spPr>
              <a:xfrm>
                <a:off x="4361859" y="4176765"/>
                <a:ext cx="0" cy="194060"/>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4361859" y="4362890"/>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4231266" y="4370825"/>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a:off x="4112484" y="4523474"/>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232852" y="4515539"/>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flipH="1">
              <a:off x="3999593" y="3217674"/>
              <a:ext cx="359951" cy="488318"/>
              <a:chOff x="4112484" y="4176765"/>
              <a:chExt cx="379969" cy="515475"/>
            </a:xfrm>
          </p:grpSpPr>
          <p:cxnSp>
            <p:nvCxnSpPr>
              <p:cNvPr id="253" name="Straight Connector 252"/>
              <p:cNvCxnSpPr/>
              <p:nvPr/>
            </p:nvCxnSpPr>
            <p:spPr>
              <a:xfrm>
                <a:off x="4361859" y="4176765"/>
                <a:ext cx="0" cy="194060"/>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361859" y="4362890"/>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4231266" y="4370825"/>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4112484" y="4523474"/>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232852" y="4515539"/>
                <a:ext cx="130594" cy="168766"/>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58" name="Group 257"/>
          <p:cNvGrpSpPr/>
          <p:nvPr/>
        </p:nvGrpSpPr>
        <p:grpSpPr>
          <a:xfrm>
            <a:off x="4444204" y="1955916"/>
            <a:ext cx="769116" cy="2164112"/>
            <a:chOff x="4542469" y="729271"/>
            <a:chExt cx="769116" cy="2164112"/>
          </a:xfrm>
        </p:grpSpPr>
        <p:sp>
          <p:nvSpPr>
            <p:cNvPr id="259" name="Rounded Rectangle 258"/>
            <p:cNvSpPr/>
            <p:nvPr/>
          </p:nvSpPr>
          <p:spPr>
            <a:xfrm>
              <a:off x="4542469" y="729271"/>
              <a:ext cx="753025" cy="2164112"/>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solidFill>
                  <a:schemeClr val="tx1"/>
                </a:solidFill>
              </a:endParaRPr>
            </a:p>
          </p:txBody>
        </p:sp>
        <p:sp>
          <p:nvSpPr>
            <p:cNvPr id="260" name="Google Shape;166;p19"/>
            <p:cNvSpPr txBox="1"/>
            <p:nvPr/>
          </p:nvSpPr>
          <p:spPr>
            <a:xfrm rot="16200000">
              <a:off x="4151302" y="1663497"/>
              <a:ext cx="2024750" cy="295817"/>
            </a:xfrm>
            <a:prstGeom prst="rect">
              <a:avLst/>
            </a:prstGeom>
            <a:noFill/>
            <a:ln>
              <a:noFill/>
            </a:ln>
          </p:spPr>
          <p:txBody>
            <a:bodyPr spcFirstLastPara="1" wrap="square" lIns="91425" tIns="91425" rIns="91425" bIns="91425" anchor="t" anchorCtr="0">
              <a:noAutofit/>
            </a:bodyPr>
            <a:lstStyle/>
            <a:p>
              <a:pPr marL="0" lvl="0" indent="0" algn="ctr" rtl="0">
                <a:lnSpc>
                  <a:spcPts val="1500"/>
                </a:lnSpc>
                <a:spcBef>
                  <a:spcPts val="0"/>
                </a:spcBef>
                <a:spcAft>
                  <a:spcPts val="0"/>
                </a:spcAft>
                <a:buNone/>
              </a:pPr>
              <a:r>
                <a:rPr lang="en" b="1" dirty="0">
                  <a:latin typeface="Arial" panose="020B0604020202020204" pitchFamily="34" charset="0"/>
                  <a:cs typeface="Arial" panose="020B0604020202020204" pitchFamily="34" charset="0"/>
                </a:rPr>
                <a:t>Reverse proving</a:t>
              </a:r>
              <a:endParaRPr b="1" dirty="0">
                <a:latin typeface="Arial" panose="020B0604020202020204" pitchFamily="34" charset="0"/>
                <a:cs typeface="Arial" panose="020B0604020202020204" pitchFamily="34" charset="0"/>
              </a:endParaRPr>
            </a:p>
          </p:txBody>
        </p:sp>
        <p:grpSp>
          <p:nvGrpSpPr>
            <p:cNvPr id="261" name="Group 260"/>
            <p:cNvGrpSpPr/>
            <p:nvPr/>
          </p:nvGrpSpPr>
          <p:grpSpPr>
            <a:xfrm flipH="1">
              <a:off x="4599974" y="788973"/>
              <a:ext cx="591294" cy="591294"/>
              <a:chOff x="4911059" y="3953425"/>
              <a:chExt cx="591294" cy="591294"/>
            </a:xfrm>
          </p:grpSpPr>
          <p:pic>
            <p:nvPicPr>
              <p:cNvPr id="268" name="Picture 267"/>
              <p:cNvPicPr>
                <a:picLocks noChangeAspect="1"/>
              </p:cNvPicPr>
              <p:nvPr/>
            </p:nvPicPr>
            <p:blipFill rotWithShape="1">
              <a:blip r:embed="rId5" cstate="print">
                <a:duotone>
                  <a:prstClr val="black"/>
                  <a:srgbClr val="00B050">
                    <a:tint val="45000"/>
                    <a:satMod val="400000"/>
                  </a:srgbClr>
                </a:duotone>
                <a:extLst>
                  <a:ext uri="{BEBA8EAE-BF5A-486C-A8C5-ECC9F3942E4B}">
                    <a14:imgProps xmlns:a14="http://schemas.microsoft.com/office/drawing/2010/main">
                      <a14:imgLayer r:embed="rId6">
                        <a14:imgEffect>
                          <a14:backgroundRemoval t="0" b="100000" l="0" r="68646"/>
                        </a14:imgEffect>
                        <a14:imgEffect>
                          <a14:sharpenSoften amount="-25000"/>
                        </a14:imgEffect>
                        <a14:imgEffect>
                          <a14:colorTemperature colorTemp="492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r="41397" b="5728"/>
              <a:stretch/>
            </p:blipFill>
            <p:spPr>
              <a:xfrm rot="19997629">
                <a:off x="5012093" y="4040162"/>
                <a:ext cx="447970" cy="449641"/>
              </a:xfrm>
              <a:prstGeom prst="rect">
                <a:avLst/>
              </a:prstGeom>
            </p:spPr>
          </p:pic>
          <p:sp>
            <p:nvSpPr>
              <p:cNvPr id="269" name="Arc 268"/>
              <p:cNvSpPr/>
              <p:nvPr/>
            </p:nvSpPr>
            <p:spPr>
              <a:xfrm rot="3094176">
                <a:off x="4911059" y="3953425"/>
                <a:ext cx="591294" cy="591294"/>
              </a:xfrm>
              <a:prstGeom prst="arc">
                <a:avLst>
                  <a:gd name="adj1" fmla="val 14957800"/>
                  <a:gd name="adj2" fmla="val 0"/>
                </a:avLst>
              </a:prstGeom>
              <a:ln w="28575">
                <a:solidFill>
                  <a:schemeClr val="tx1">
                    <a:lumMod val="85000"/>
                    <a:lumOff val="15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nvGrpSpPr>
            <p:cNvPr id="262" name="Group 261"/>
            <p:cNvGrpSpPr/>
            <p:nvPr/>
          </p:nvGrpSpPr>
          <p:grpSpPr>
            <a:xfrm flipH="1">
              <a:off x="4593526" y="2269341"/>
              <a:ext cx="591294" cy="591294"/>
              <a:chOff x="4911059" y="3953425"/>
              <a:chExt cx="591294" cy="591294"/>
            </a:xfrm>
          </p:grpSpPr>
          <p:pic>
            <p:nvPicPr>
              <p:cNvPr id="266" name="Picture 265"/>
              <p:cNvPicPr>
                <a:picLocks noChangeAspect="1"/>
              </p:cNvPicPr>
              <p:nvPr/>
            </p:nvPicPr>
            <p:blipFill rotWithShape="1">
              <a:blip r:embed="rId5" cstate="print">
                <a:duotone>
                  <a:prstClr val="black"/>
                  <a:srgbClr val="00B050">
                    <a:tint val="45000"/>
                    <a:satMod val="400000"/>
                  </a:srgbClr>
                </a:duotone>
                <a:extLst>
                  <a:ext uri="{BEBA8EAE-BF5A-486C-A8C5-ECC9F3942E4B}">
                    <a14:imgProps xmlns:a14="http://schemas.microsoft.com/office/drawing/2010/main">
                      <a14:imgLayer r:embed="rId6">
                        <a14:imgEffect>
                          <a14:backgroundRemoval t="0" b="100000" l="0" r="68646"/>
                        </a14:imgEffect>
                        <a14:imgEffect>
                          <a14:sharpenSoften amount="-25000"/>
                        </a14:imgEffect>
                        <a14:imgEffect>
                          <a14:colorTemperature colorTemp="492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r="41397" b="5728"/>
              <a:stretch/>
            </p:blipFill>
            <p:spPr>
              <a:xfrm rot="19997629">
                <a:off x="5012093" y="4040162"/>
                <a:ext cx="447970" cy="449641"/>
              </a:xfrm>
              <a:prstGeom prst="rect">
                <a:avLst/>
              </a:prstGeom>
            </p:spPr>
          </p:pic>
          <p:sp>
            <p:nvSpPr>
              <p:cNvPr id="267" name="Arc 266"/>
              <p:cNvSpPr/>
              <p:nvPr/>
            </p:nvSpPr>
            <p:spPr>
              <a:xfrm rot="3094176">
                <a:off x="4911059" y="3953425"/>
                <a:ext cx="591294" cy="591294"/>
              </a:xfrm>
              <a:prstGeom prst="arc">
                <a:avLst>
                  <a:gd name="adj1" fmla="val 14957800"/>
                  <a:gd name="adj2" fmla="val 0"/>
                </a:avLst>
              </a:prstGeom>
              <a:ln w="28575">
                <a:solidFill>
                  <a:schemeClr val="tx1">
                    <a:lumMod val="85000"/>
                    <a:lumOff val="15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nvGrpSpPr>
            <p:cNvPr id="263" name="Group 262"/>
            <p:cNvGrpSpPr/>
            <p:nvPr/>
          </p:nvGrpSpPr>
          <p:grpSpPr>
            <a:xfrm flipH="1">
              <a:off x="4586982" y="1506153"/>
              <a:ext cx="591294" cy="591294"/>
              <a:chOff x="4911059" y="3953425"/>
              <a:chExt cx="591294" cy="591294"/>
            </a:xfrm>
          </p:grpSpPr>
          <p:pic>
            <p:nvPicPr>
              <p:cNvPr id="264" name="Picture 263"/>
              <p:cNvPicPr>
                <a:picLocks noChangeAspect="1"/>
              </p:cNvPicPr>
              <p:nvPr/>
            </p:nvPicPr>
            <p:blipFill rotWithShape="1">
              <a:blip r:embed="rId5" cstate="print">
                <a:duotone>
                  <a:prstClr val="black"/>
                  <a:srgbClr val="00B050">
                    <a:tint val="45000"/>
                    <a:satMod val="400000"/>
                  </a:srgbClr>
                </a:duotone>
                <a:extLst>
                  <a:ext uri="{BEBA8EAE-BF5A-486C-A8C5-ECC9F3942E4B}">
                    <a14:imgProps xmlns:a14="http://schemas.microsoft.com/office/drawing/2010/main">
                      <a14:imgLayer r:embed="rId6">
                        <a14:imgEffect>
                          <a14:backgroundRemoval t="0" b="100000" l="0" r="68646"/>
                        </a14:imgEffect>
                        <a14:imgEffect>
                          <a14:sharpenSoften amount="-25000"/>
                        </a14:imgEffect>
                        <a14:imgEffect>
                          <a14:colorTemperature colorTemp="492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r="41397" b="5728"/>
              <a:stretch/>
            </p:blipFill>
            <p:spPr>
              <a:xfrm rot="19997629">
                <a:off x="5012093" y="4040162"/>
                <a:ext cx="447970" cy="449641"/>
              </a:xfrm>
              <a:prstGeom prst="rect">
                <a:avLst/>
              </a:prstGeom>
            </p:spPr>
          </p:pic>
          <p:sp>
            <p:nvSpPr>
              <p:cNvPr id="265" name="Arc 264"/>
              <p:cNvSpPr/>
              <p:nvPr/>
            </p:nvSpPr>
            <p:spPr>
              <a:xfrm rot="3094176">
                <a:off x="4911059" y="3953425"/>
                <a:ext cx="591294" cy="591294"/>
              </a:xfrm>
              <a:prstGeom prst="arc">
                <a:avLst>
                  <a:gd name="adj1" fmla="val 14957800"/>
                  <a:gd name="adj2" fmla="val 0"/>
                </a:avLst>
              </a:prstGeom>
              <a:ln w="28575">
                <a:solidFill>
                  <a:schemeClr val="tx1">
                    <a:lumMod val="85000"/>
                    <a:lumOff val="15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grpSp>
        <p:nvGrpSpPr>
          <p:cNvPr id="35" name="Group 34"/>
          <p:cNvGrpSpPr/>
          <p:nvPr/>
        </p:nvGrpSpPr>
        <p:grpSpPr>
          <a:xfrm>
            <a:off x="9698979" y="2236996"/>
            <a:ext cx="484457" cy="1801502"/>
            <a:chOff x="9698979" y="2728319"/>
            <a:chExt cx="484457" cy="1801502"/>
          </a:xfrm>
        </p:grpSpPr>
        <p:pic>
          <p:nvPicPr>
            <p:cNvPr id="80"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9698979" y="2728319"/>
              <a:ext cx="309204" cy="309204"/>
            </a:xfrm>
            <a:prstGeom prst="rect">
              <a:avLst/>
            </a:prstGeom>
            <a:noFill/>
            <a:ln>
              <a:noFill/>
            </a:ln>
          </p:spPr>
        </p:pic>
        <p:pic>
          <p:nvPicPr>
            <p:cNvPr id="211"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9812752" y="4268633"/>
              <a:ext cx="261188" cy="261188"/>
            </a:xfrm>
            <a:prstGeom prst="rect">
              <a:avLst/>
            </a:prstGeom>
            <a:noFill/>
            <a:ln>
              <a:noFill/>
            </a:ln>
          </p:spPr>
        </p:pic>
        <p:pic>
          <p:nvPicPr>
            <p:cNvPr id="270"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9922248" y="3043990"/>
              <a:ext cx="261188" cy="261188"/>
            </a:xfrm>
            <a:prstGeom prst="rect">
              <a:avLst/>
            </a:prstGeom>
            <a:noFill/>
            <a:ln>
              <a:noFill/>
            </a:ln>
          </p:spPr>
        </p:pic>
      </p:grpSp>
      <p:grpSp>
        <p:nvGrpSpPr>
          <p:cNvPr id="36" name="Group 35"/>
          <p:cNvGrpSpPr/>
          <p:nvPr/>
        </p:nvGrpSpPr>
        <p:grpSpPr>
          <a:xfrm>
            <a:off x="9793868" y="1974496"/>
            <a:ext cx="403076" cy="534982"/>
            <a:chOff x="9793868" y="2465819"/>
            <a:chExt cx="403076" cy="534982"/>
          </a:xfrm>
        </p:grpSpPr>
        <p:sp>
          <p:nvSpPr>
            <p:cNvPr id="216" name="Rounded Rectangular Callout 215"/>
            <p:cNvSpPr/>
            <p:nvPr/>
          </p:nvSpPr>
          <p:spPr>
            <a:xfrm>
              <a:off x="9793868" y="2465819"/>
              <a:ext cx="223200" cy="231341"/>
            </a:xfrm>
            <a:prstGeom prst="wedgeRoundRectCallout">
              <a:avLst>
                <a:gd name="adj1" fmla="val -16991"/>
                <a:gd name="adj2" fmla="val 93501"/>
                <a:gd name="adj3" fmla="val 16667"/>
              </a:avLst>
            </a:prstGeom>
            <a:solidFill>
              <a:srgbClr val="FFE699"/>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chemeClr val="tx1"/>
                  </a:solidFill>
                </a:rPr>
                <a:t>3</a:t>
              </a:r>
            </a:p>
          </p:txBody>
        </p:sp>
        <p:sp>
          <p:nvSpPr>
            <p:cNvPr id="271" name="Rounded Rectangular Callout 270"/>
            <p:cNvSpPr/>
            <p:nvPr/>
          </p:nvSpPr>
          <p:spPr>
            <a:xfrm>
              <a:off x="9973744" y="2769460"/>
              <a:ext cx="223200" cy="231341"/>
            </a:xfrm>
            <a:prstGeom prst="wedgeRoundRectCallout">
              <a:avLst>
                <a:gd name="adj1" fmla="val -16991"/>
                <a:gd name="adj2" fmla="val 93501"/>
                <a:gd name="adj3" fmla="val 16667"/>
              </a:avLst>
            </a:prstGeom>
            <a:solidFill>
              <a:srgbClr val="FFE699"/>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chemeClr val="tx1"/>
                  </a:solidFill>
                </a:rPr>
                <a:t>2</a:t>
              </a:r>
            </a:p>
          </p:txBody>
        </p:sp>
      </p:grpSp>
      <p:grpSp>
        <p:nvGrpSpPr>
          <p:cNvPr id="272" name="Group 271"/>
          <p:cNvGrpSpPr/>
          <p:nvPr/>
        </p:nvGrpSpPr>
        <p:grpSpPr>
          <a:xfrm>
            <a:off x="10221887" y="1880676"/>
            <a:ext cx="365091" cy="2325073"/>
            <a:chOff x="6455426" y="2623318"/>
            <a:chExt cx="365091" cy="2325073"/>
          </a:xfrm>
        </p:grpSpPr>
        <p:sp>
          <p:nvSpPr>
            <p:cNvPr id="273" name="TextBox 272"/>
            <p:cNvSpPr txBox="1"/>
            <p:nvPr/>
          </p:nvSpPr>
          <p:spPr>
            <a:xfrm rot="16200000">
              <a:off x="5475436" y="3603309"/>
              <a:ext cx="2325072" cy="365091"/>
            </a:xfrm>
            <a:prstGeom prst="rect">
              <a:avLst/>
            </a:prstGeom>
            <a:solidFill>
              <a:srgbClr val="ECA2C3"/>
            </a:solidFill>
          </p:spPr>
          <p:txBody>
            <a:bodyPr wrap="square" lIns="0" tIns="36000" rIns="0" bIns="36000" rtlCol="0">
              <a:spAutoFit/>
            </a:bodyPr>
            <a:lstStyle/>
            <a:p>
              <a:pPr algn="ctr"/>
              <a:r>
                <a:rPr lang="en-US" sz="1900" b="1" noProof="1">
                  <a:latin typeface="Arial" panose="020B0604020202020204" pitchFamily="34" charset="0"/>
                  <a:cs typeface="Arial" panose="020B0604020202020204" pitchFamily="34" charset="0"/>
                </a:rPr>
                <a:t>Number of terms</a:t>
              </a:r>
            </a:p>
          </p:txBody>
        </p:sp>
        <p:cxnSp>
          <p:nvCxnSpPr>
            <p:cNvPr id="274" name="Straight Connector 273"/>
            <p:cNvCxnSpPr/>
            <p:nvPr/>
          </p:nvCxnSpPr>
          <p:spPr>
            <a:xfrm>
              <a:off x="6480920" y="2623318"/>
              <a:ext cx="0" cy="2320792"/>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6795186" y="2623318"/>
              <a:ext cx="0" cy="2320792"/>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8827240" y="1976755"/>
            <a:ext cx="511371" cy="1730530"/>
            <a:chOff x="8827240" y="2468078"/>
            <a:chExt cx="511371" cy="1730530"/>
          </a:xfrm>
        </p:grpSpPr>
        <p:sp>
          <p:nvSpPr>
            <p:cNvPr id="212" name="Rounded Rectangular Callout 211"/>
            <p:cNvSpPr/>
            <p:nvPr/>
          </p:nvSpPr>
          <p:spPr>
            <a:xfrm>
              <a:off x="8863268" y="3906792"/>
              <a:ext cx="223200" cy="231341"/>
            </a:xfrm>
            <a:prstGeom prst="wedgeRoundRectCallout">
              <a:avLst>
                <a:gd name="adj1" fmla="val -16991"/>
                <a:gd name="adj2" fmla="val 93501"/>
                <a:gd name="adj3" fmla="val 16667"/>
              </a:avLst>
            </a:prstGeom>
            <a:solidFill>
              <a:srgbClr val="FFE699"/>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chemeClr val="tx1"/>
                  </a:solidFill>
                </a:rPr>
                <a:t>3</a:t>
              </a:r>
            </a:p>
          </p:txBody>
        </p:sp>
        <p:sp>
          <p:nvSpPr>
            <p:cNvPr id="213" name="Rounded Rectangular Callout 212"/>
            <p:cNvSpPr/>
            <p:nvPr/>
          </p:nvSpPr>
          <p:spPr>
            <a:xfrm>
              <a:off x="9115411" y="3967267"/>
              <a:ext cx="223200" cy="231341"/>
            </a:xfrm>
            <a:prstGeom prst="wedgeRoundRectCallout">
              <a:avLst>
                <a:gd name="adj1" fmla="val -16991"/>
                <a:gd name="adj2" fmla="val 93501"/>
                <a:gd name="adj3" fmla="val 16667"/>
              </a:avLst>
            </a:prstGeom>
            <a:solidFill>
              <a:srgbClr val="FFE699"/>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solidFill>
                    <a:schemeClr val="tx1"/>
                  </a:solidFill>
                </a:rPr>
                <a:t>-1</a:t>
              </a:r>
              <a:endParaRPr lang="nl-NL" sz="1200" dirty="0">
                <a:solidFill>
                  <a:schemeClr val="tx1"/>
                </a:solidFill>
              </a:endParaRPr>
            </a:p>
          </p:txBody>
        </p:sp>
        <p:sp>
          <p:nvSpPr>
            <p:cNvPr id="214" name="Rounded Rectangular Callout 213"/>
            <p:cNvSpPr/>
            <p:nvPr/>
          </p:nvSpPr>
          <p:spPr>
            <a:xfrm>
              <a:off x="9081135" y="2468078"/>
              <a:ext cx="223200" cy="231341"/>
            </a:xfrm>
            <a:prstGeom prst="wedgeRoundRectCallout">
              <a:avLst>
                <a:gd name="adj1" fmla="val -16991"/>
                <a:gd name="adj2" fmla="val 93501"/>
                <a:gd name="adj3" fmla="val 16667"/>
              </a:avLst>
            </a:prstGeom>
            <a:solidFill>
              <a:srgbClr val="FFE699"/>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chemeClr val="tx1"/>
                  </a:solidFill>
                </a:rPr>
                <a:t>2</a:t>
              </a:r>
            </a:p>
          </p:txBody>
        </p:sp>
        <p:sp>
          <p:nvSpPr>
            <p:cNvPr id="215" name="Rounded Rectangular Callout 214"/>
            <p:cNvSpPr/>
            <p:nvPr/>
          </p:nvSpPr>
          <p:spPr>
            <a:xfrm>
              <a:off x="8827240" y="2554954"/>
              <a:ext cx="223200" cy="231341"/>
            </a:xfrm>
            <a:prstGeom prst="wedgeRoundRectCallout">
              <a:avLst>
                <a:gd name="adj1" fmla="val -16991"/>
                <a:gd name="adj2" fmla="val 93501"/>
                <a:gd name="adj3" fmla="val 16667"/>
              </a:avLst>
            </a:prstGeom>
            <a:solidFill>
              <a:srgbClr val="FFE699"/>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chemeClr val="tx1"/>
                  </a:solidFill>
                </a:rPr>
                <a:t>2</a:t>
              </a:r>
            </a:p>
          </p:txBody>
        </p:sp>
      </p:grpSp>
      <p:grpSp>
        <p:nvGrpSpPr>
          <p:cNvPr id="33" name="Group 32"/>
          <p:cNvGrpSpPr/>
          <p:nvPr/>
        </p:nvGrpSpPr>
        <p:grpSpPr>
          <a:xfrm>
            <a:off x="8783161" y="2237414"/>
            <a:ext cx="554971" cy="1831185"/>
            <a:chOff x="8783161" y="2728737"/>
            <a:chExt cx="554971" cy="1831185"/>
          </a:xfrm>
        </p:grpSpPr>
        <p:pic>
          <p:nvPicPr>
            <p:cNvPr id="202"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783161" y="2820693"/>
              <a:ext cx="309204" cy="309204"/>
            </a:xfrm>
            <a:prstGeom prst="rect">
              <a:avLst/>
            </a:prstGeom>
            <a:noFill/>
            <a:ln>
              <a:noFill/>
            </a:ln>
          </p:spPr>
        </p:pic>
        <p:pic>
          <p:nvPicPr>
            <p:cNvPr id="206"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821122" y="4188115"/>
              <a:ext cx="261188" cy="261188"/>
            </a:xfrm>
            <a:prstGeom prst="rect">
              <a:avLst/>
            </a:prstGeom>
            <a:noFill/>
            <a:ln>
              <a:noFill/>
            </a:ln>
          </p:spPr>
        </p:pic>
        <p:pic>
          <p:nvPicPr>
            <p:cNvPr id="210"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9027445" y="2728737"/>
              <a:ext cx="261188" cy="261188"/>
            </a:xfrm>
            <a:prstGeom prst="rect">
              <a:avLst/>
            </a:prstGeom>
            <a:noFill/>
            <a:ln>
              <a:noFill/>
            </a:ln>
          </p:spPr>
        </p:pic>
        <p:pic>
          <p:nvPicPr>
            <p:cNvPr id="277"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9028928" y="4250718"/>
              <a:ext cx="309204" cy="309204"/>
            </a:xfrm>
            <a:prstGeom prst="rect">
              <a:avLst/>
            </a:prstGeom>
            <a:noFill/>
            <a:ln>
              <a:noFill/>
            </a:ln>
          </p:spPr>
        </p:pic>
      </p:grpSp>
      <p:grpSp>
        <p:nvGrpSpPr>
          <p:cNvPr id="26" name="Group 25"/>
          <p:cNvGrpSpPr/>
          <p:nvPr/>
        </p:nvGrpSpPr>
        <p:grpSpPr>
          <a:xfrm>
            <a:off x="10621428" y="2259597"/>
            <a:ext cx="304116" cy="1661697"/>
            <a:chOff x="10621428" y="2750920"/>
            <a:chExt cx="304116" cy="1661697"/>
          </a:xfrm>
        </p:grpSpPr>
        <p:pic>
          <p:nvPicPr>
            <p:cNvPr id="276"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10664356" y="4151429"/>
              <a:ext cx="261188" cy="261188"/>
            </a:xfrm>
            <a:prstGeom prst="rect">
              <a:avLst/>
            </a:prstGeom>
            <a:noFill/>
            <a:ln>
              <a:noFill/>
            </a:ln>
          </p:spPr>
        </p:pic>
        <p:pic>
          <p:nvPicPr>
            <p:cNvPr id="279"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10621428" y="2750920"/>
              <a:ext cx="261188" cy="261188"/>
            </a:xfrm>
            <a:prstGeom prst="rect">
              <a:avLst/>
            </a:prstGeom>
            <a:noFill/>
            <a:ln>
              <a:noFill/>
            </a:ln>
          </p:spPr>
        </p:pic>
      </p:grpSp>
      <p:grpSp>
        <p:nvGrpSpPr>
          <p:cNvPr id="23" name="Group 22"/>
          <p:cNvGrpSpPr/>
          <p:nvPr/>
        </p:nvGrpSpPr>
        <p:grpSpPr>
          <a:xfrm>
            <a:off x="8027469" y="2057989"/>
            <a:ext cx="405933" cy="2112193"/>
            <a:chOff x="8027469" y="2549312"/>
            <a:chExt cx="405933" cy="2112193"/>
          </a:xfrm>
        </p:grpSpPr>
        <p:pic>
          <p:nvPicPr>
            <p:cNvPr id="201"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172214" y="2549312"/>
              <a:ext cx="261188" cy="261188"/>
            </a:xfrm>
            <a:prstGeom prst="rect">
              <a:avLst/>
            </a:prstGeom>
            <a:noFill/>
            <a:ln>
              <a:noFill/>
            </a:ln>
          </p:spPr>
        </p:pic>
        <p:pic>
          <p:nvPicPr>
            <p:cNvPr id="203"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049221" y="4352301"/>
              <a:ext cx="309204" cy="309204"/>
            </a:xfrm>
            <a:prstGeom prst="rect">
              <a:avLst/>
            </a:prstGeom>
            <a:noFill/>
            <a:ln>
              <a:noFill/>
            </a:ln>
          </p:spPr>
        </p:pic>
        <p:pic>
          <p:nvPicPr>
            <p:cNvPr id="204"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038439" y="3944228"/>
              <a:ext cx="261188" cy="261188"/>
            </a:xfrm>
            <a:prstGeom prst="rect">
              <a:avLst/>
            </a:prstGeom>
            <a:noFill/>
            <a:ln>
              <a:noFill/>
            </a:ln>
          </p:spPr>
        </p:pic>
        <p:pic>
          <p:nvPicPr>
            <p:cNvPr id="205" name="Google Shape;137;p19"/>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156467" y="4146071"/>
              <a:ext cx="261188" cy="261188"/>
            </a:xfrm>
            <a:prstGeom prst="rect">
              <a:avLst/>
            </a:prstGeom>
            <a:noFill/>
            <a:ln>
              <a:noFill/>
            </a:ln>
          </p:spPr>
        </p:pic>
        <p:pic>
          <p:nvPicPr>
            <p:cNvPr id="278" name="Google Shape;137;p19"/>
            <p:cNvPicPr preferRelativeResize="0"/>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027469" y="2750920"/>
              <a:ext cx="309204" cy="309204"/>
            </a:xfrm>
            <a:prstGeom prst="rect">
              <a:avLst/>
            </a:prstGeom>
            <a:noFill/>
            <a:ln>
              <a:noFill/>
            </a:ln>
          </p:spPr>
        </p:pic>
        <p:pic>
          <p:nvPicPr>
            <p:cNvPr id="280" name="Google Shape;137;p19"/>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ackgroundRemoval t="9778" b="96889" l="5778" r="89778">
                          <a14:foregroundMark x1="49333" y1="61333" x2="49333" y2="61333"/>
                          <a14:foregroundMark x1="52000" y1="82667" x2="52000" y2="82667"/>
                        </a14:backgroundRemoval>
                      </a14:imgEffect>
                    </a14:imgLayer>
                  </a14:imgProps>
                </a:ext>
              </a:extLst>
            </a:blip>
            <a:stretch>
              <a:fillRect/>
            </a:stretch>
          </p:blipFill>
          <p:spPr>
            <a:xfrm>
              <a:off x="8075591" y="3451525"/>
              <a:ext cx="261188" cy="261188"/>
            </a:xfrm>
            <a:prstGeom prst="rect">
              <a:avLst/>
            </a:prstGeom>
            <a:noFill/>
            <a:ln>
              <a:noFill/>
            </a:ln>
          </p:spPr>
        </p:pic>
      </p:grpSp>
      <p:grpSp>
        <p:nvGrpSpPr>
          <p:cNvPr id="32" name="Group 31"/>
          <p:cNvGrpSpPr/>
          <p:nvPr/>
        </p:nvGrpSpPr>
        <p:grpSpPr>
          <a:xfrm>
            <a:off x="429735" y="3336543"/>
            <a:ext cx="11127994" cy="3033826"/>
            <a:chOff x="429735" y="3827866"/>
            <a:chExt cx="11127994" cy="3033826"/>
          </a:xfrm>
        </p:grpSpPr>
        <p:cxnSp>
          <p:nvCxnSpPr>
            <p:cNvPr id="105" name="Elbow Connector 104"/>
            <p:cNvCxnSpPr>
              <a:stCxn id="100" idx="3"/>
              <a:endCxn id="281" idx="3"/>
            </p:cNvCxnSpPr>
            <p:nvPr/>
          </p:nvCxnSpPr>
          <p:spPr>
            <a:xfrm rot="5400000">
              <a:off x="5523941" y="-690340"/>
              <a:ext cx="1515582" cy="10551994"/>
            </a:xfrm>
            <a:prstGeom prst="bentConnector3">
              <a:avLst>
                <a:gd name="adj1" fmla="val 200630"/>
              </a:avLst>
            </a:prstGeom>
            <a:ln w="38100">
              <a:solidFill>
                <a:srgbClr val="00823B"/>
              </a:solidFill>
              <a:tailEnd type="triangle" w="lg" len="lg"/>
            </a:ln>
          </p:spPr>
          <p:style>
            <a:lnRef idx="1">
              <a:schemeClr val="accent1"/>
            </a:lnRef>
            <a:fillRef idx="0">
              <a:schemeClr val="accent1"/>
            </a:fillRef>
            <a:effectRef idx="0">
              <a:schemeClr val="accent1"/>
            </a:effectRef>
            <a:fontRef idx="minor">
              <a:schemeClr val="tx1"/>
            </a:fontRef>
          </p:style>
        </p:cxnSp>
        <p:sp>
          <p:nvSpPr>
            <p:cNvPr id="167" name="Google Shape;166;p19"/>
            <p:cNvSpPr txBox="1"/>
            <p:nvPr/>
          </p:nvSpPr>
          <p:spPr>
            <a:xfrm>
              <a:off x="1575766" y="6433594"/>
              <a:ext cx="9599826" cy="42809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00823B"/>
                  </a:solidFill>
                  <a:latin typeface="Arial" panose="020B0604020202020204" pitchFamily="34" charset="0"/>
                  <a:cs typeface="Arial" panose="020B0604020202020204" pitchFamily="34" charset="0"/>
                </a:rPr>
                <a:t>Incorporate learned relations and restart the learning phase </a:t>
              </a:r>
              <a:r>
                <a:rPr lang="en-US" sz="1400" b="1" dirty="0">
                  <a:solidFill>
                    <a:srgbClr val="14490B"/>
                  </a:solidFill>
                  <a:latin typeface="Arial" panose="020B0604020202020204" pitchFamily="34" charset="0"/>
                  <a:cs typeface="Arial" panose="020B0604020202020204" pitchFamily="34" charset="0"/>
                </a:rPr>
                <a:t>if new relations were learned</a:t>
              </a:r>
              <a:endParaRPr sz="1400" b="1" dirty="0">
                <a:solidFill>
                  <a:srgbClr val="14490B"/>
                </a:solidFill>
                <a:latin typeface="Arial" panose="020B0604020202020204" pitchFamily="34" charset="0"/>
                <a:cs typeface="Arial" panose="020B0604020202020204" pitchFamily="34" charset="0"/>
              </a:endParaRPr>
            </a:p>
          </p:txBody>
        </p:sp>
        <p:sp>
          <p:nvSpPr>
            <p:cNvPr id="281" name="Flowchart: Magnetic Disk 280"/>
            <p:cNvSpPr/>
            <p:nvPr/>
          </p:nvSpPr>
          <p:spPr>
            <a:xfrm>
              <a:off x="429735" y="4803448"/>
              <a:ext cx="1152000" cy="540000"/>
            </a:xfrm>
            <a:prstGeom prst="flowChartMagneticDisk">
              <a:avLst/>
            </a:prstGeom>
            <a:solidFill>
              <a:srgbClr val="00823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spcAft>
                  <a:spcPts val="600"/>
                </a:spcAft>
              </a:pPr>
              <a:r>
                <a:rPr lang="en-US" sz="2000" b="1" noProof="1">
                  <a:latin typeface="Arial" panose="020B0604020202020204" pitchFamily="34" charset="0"/>
                  <a:cs typeface="Arial" panose="020B0604020202020204" pitchFamily="34" charset="0"/>
                </a:rPr>
                <a:t>Learned</a:t>
              </a:r>
            </a:p>
          </p:txBody>
        </p:sp>
      </p:grpSp>
      <p:grpSp>
        <p:nvGrpSpPr>
          <p:cNvPr id="128" name="Group 127"/>
          <p:cNvGrpSpPr/>
          <p:nvPr/>
        </p:nvGrpSpPr>
        <p:grpSpPr>
          <a:xfrm>
            <a:off x="421384" y="2092078"/>
            <a:ext cx="1479804" cy="2310324"/>
            <a:chOff x="588199" y="1094030"/>
            <a:chExt cx="1479804" cy="2310324"/>
          </a:xfrm>
        </p:grpSpPr>
        <p:sp>
          <p:nvSpPr>
            <p:cNvPr id="129" name="Right Arrow 128"/>
            <p:cNvSpPr/>
            <p:nvPr/>
          </p:nvSpPr>
          <p:spPr>
            <a:xfrm>
              <a:off x="684813" y="1537036"/>
              <a:ext cx="1383190" cy="744427"/>
            </a:xfrm>
            <a:prstGeom prst="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Times New Roman" panose="02020603050405020304" pitchFamily="18" charset="0"/>
                </a:rPr>
                <a:t>LangPro</a:t>
              </a:r>
              <a:endParaRPr lang="en-US" b="1" dirty="0">
                <a:solidFill>
                  <a:schemeClr val="tx1"/>
                </a:solidFill>
                <a:cs typeface="Times New Roman" panose="02020603050405020304" pitchFamily="18" charset="0"/>
              </a:endParaRPr>
            </a:p>
          </p:txBody>
        </p:sp>
        <p:grpSp>
          <p:nvGrpSpPr>
            <p:cNvPr id="131" name="Group 130"/>
            <p:cNvGrpSpPr/>
            <p:nvPr/>
          </p:nvGrpSpPr>
          <p:grpSpPr>
            <a:xfrm rot="1076748">
              <a:off x="746306" y="1094030"/>
              <a:ext cx="843645" cy="843645"/>
              <a:chOff x="1854255" y="1246273"/>
              <a:chExt cx="843645" cy="843645"/>
            </a:xfrm>
          </p:grpSpPr>
          <p:sp>
            <p:nvSpPr>
              <p:cNvPr id="137" name="Arc 136"/>
              <p:cNvSpPr/>
              <p:nvPr/>
            </p:nvSpPr>
            <p:spPr>
              <a:xfrm rot="14400000">
                <a:off x="1854255" y="1246273"/>
                <a:ext cx="843645" cy="843645"/>
              </a:xfrm>
              <a:prstGeom prst="arc">
                <a:avLst>
                  <a:gd name="adj1" fmla="val 14957800"/>
                  <a:gd name="adj2" fmla="val 0"/>
                </a:avLst>
              </a:prstGeom>
              <a:ln w="44450">
                <a:solidFill>
                  <a:schemeClr val="tx1">
                    <a:lumMod val="85000"/>
                    <a:lumOff val="15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38" name="Picture 13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68646"/>
                        </a14:imgEffect>
                      </a14:imgLayer>
                    </a14:imgProps>
                  </a:ext>
                  <a:ext uri="{28A0092B-C50C-407E-A947-70E740481C1C}">
                    <a14:useLocalDpi xmlns:a14="http://schemas.microsoft.com/office/drawing/2010/main" val="0"/>
                  </a:ext>
                </a:extLst>
              </a:blip>
              <a:srcRect r="41397" b="5728"/>
              <a:stretch/>
            </p:blipFill>
            <p:spPr>
              <a:xfrm rot="670805">
                <a:off x="1958308" y="1307622"/>
                <a:ext cx="703664" cy="706287"/>
              </a:xfrm>
              <a:prstGeom prst="rect">
                <a:avLst/>
              </a:prstGeom>
            </p:spPr>
          </p:pic>
        </p:grpSp>
        <p:grpSp>
          <p:nvGrpSpPr>
            <p:cNvPr id="133" name="Group 132"/>
            <p:cNvGrpSpPr/>
            <p:nvPr/>
          </p:nvGrpSpPr>
          <p:grpSpPr>
            <a:xfrm>
              <a:off x="588199" y="2416899"/>
              <a:ext cx="1160351" cy="987455"/>
              <a:chOff x="261775" y="5543630"/>
              <a:chExt cx="1160351" cy="987455"/>
            </a:xfrm>
          </p:grpSpPr>
          <p:sp>
            <p:nvSpPr>
              <p:cNvPr id="135" name="Flowchart: Magnetic Disk 134"/>
              <p:cNvSpPr/>
              <p:nvPr/>
            </p:nvSpPr>
            <p:spPr>
              <a:xfrm>
                <a:off x="270126" y="5991085"/>
                <a:ext cx="1152000" cy="540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Down">
                  <a:avLst>
                    <a:gd name="adj" fmla="val 1903917"/>
                  </a:avLst>
                </a:prstTxWarp>
                <a:noAutofit/>
              </a:bodyPr>
              <a:lstStyle/>
              <a:p>
                <a:pPr algn="ctr">
                  <a:spcAft>
                    <a:spcPts val="500"/>
                  </a:spcAft>
                </a:pPr>
                <a:r>
                  <a:rPr lang="nl-NL" sz="2400" b="1" spc="300" dirty="0">
                    <a:latin typeface="Arial" panose="020B0604020202020204" pitchFamily="34" charset="0"/>
                    <a:cs typeface="Arial" panose="020B0604020202020204" pitchFamily="34" charset="0"/>
                  </a:rPr>
                  <a:t>KB</a:t>
                </a:r>
                <a:endParaRPr lang="nl-NL" sz="1600" b="1" spc="300" dirty="0">
                  <a:latin typeface="Arial" panose="020B0604020202020204" pitchFamily="34" charset="0"/>
                  <a:cs typeface="Arial" panose="020B0604020202020204" pitchFamily="34" charset="0"/>
                </a:endParaRPr>
              </a:p>
            </p:txBody>
          </p:sp>
          <p:sp>
            <p:nvSpPr>
              <p:cNvPr id="136" name="Flowchart: Magnetic Disk 135"/>
              <p:cNvSpPr/>
              <p:nvPr/>
            </p:nvSpPr>
            <p:spPr>
              <a:xfrm>
                <a:off x="261775" y="5543630"/>
                <a:ext cx="1152000" cy="540000"/>
              </a:xfrm>
              <a:prstGeom prst="flowChartMagneticDisk">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spcAft>
                    <a:spcPts val="600"/>
                  </a:spcAft>
                </a:pPr>
                <a:r>
                  <a:rPr lang="en-US" sz="2200" b="1" noProof="1">
                    <a:latin typeface="Arial" panose="020B0604020202020204" pitchFamily="34" charset="0"/>
                    <a:cs typeface="Arial" panose="020B0604020202020204" pitchFamily="34" charset="0"/>
                  </a:rPr>
                  <a:t>Initial</a:t>
                </a:r>
              </a:p>
            </p:txBody>
          </p:sp>
        </p:grpSp>
        <p:sp>
          <p:nvSpPr>
            <p:cNvPr id="134" name="Up Arrow 133"/>
            <p:cNvSpPr/>
            <p:nvPr/>
          </p:nvSpPr>
          <p:spPr>
            <a:xfrm>
              <a:off x="899919" y="2101566"/>
              <a:ext cx="528938" cy="28936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consistent"/>
          <p:cNvGrpSpPr/>
          <p:nvPr/>
        </p:nvGrpSpPr>
        <p:grpSpPr>
          <a:xfrm>
            <a:off x="6583847" y="4228738"/>
            <a:ext cx="707970" cy="707970"/>
            <a:chOff x="10101558" y="3284384"/>
            <a:chExt cx="707970" cy="707970"/>
          </a:xfrm>
        </p:grpSpPr>
        <p:sp>
          <p:nvSpPr>
            <p:cNvPr id="283" name="Oval 282"/>
            <p:cNvSpPr/>
            <p:nvPr/>
          </p:nvSpPr>
          <p:spPr>
            <a:xfrm>
              <a:off x="10101558" y="3284384"/>
              <a:ext cx="707970" cy="707970"/>
            </a:xfrm>
            <a:prstGeom prst="ellipse">
              <a:avLst/>
            </a:prstGeom>
            <a:solidFill>
              <a:srgbClr val="00B05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4" name="Plus 283"/>
            <p:cNvSpPr/>
            <p:nvPr/>
          </p:nvSpPr>
          <p:spPr>
            <a:xfrm>
              <a:off x="10193572" y="3376398"/>
              <a:ext cx="551238" cy="551238"/>
            </a:xfrm>
            <a:prstGeom prst="mathPlu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85" name="minimal"/>
          <p:cNvGrpSpPr/>
          <p:nvPr/>
        </p:nvGrpSpPr>
        <p:grpSpPr>
          <a:xfrm>
            <a:off x="10058139" y="4228738"/>
            <a:ext cx="707970" cy="707970"/>
            <a:chOff x="8647762" y="4640068"/>
            <a:chExt cx="707970" cy="707970"/>
          </a:xfrm>
        </p:grpSpPr>
        <p:sp>
          <p:nvSpPr>
            <p:cNvPr id="286" name="Oval 285"/>
            <p:cNvSpPr/>
            <p:nvPr/>
          </p:nvSpPr>
          <p:spPr>
            <a:xfrm>
              <a:off x="8647762" y="4640068"/>
              <a:ext cx="707970" cy="707970"/>
            </a:xfrm>
            <a:prstGeom prst="ellipse">
              <a:avLst/>
            </a:prstGeom>
            <a:solidFill>
              <a:srgbClr val="FF620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87" name="TextBox 286"/>
                <p:cNvSpPr txBox="1"/>
                <p:nvPr/>
              </p:nvSpPr>
              <p:spPr>
                <a:xfrm>
                  <a:off x="8781245" y="4689758"/>
                  <a:ext cx="45044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ln w="28575">
                              <a:solidFill>
                                <a:schemeClr val="bg1"/>
                              </a:solidFill>
                            </a:ln>
                            <a:solidFill>
                              <a:schemeClr val="bg1"/>
                            </a:solidFill>
                            <a:effectLst/>
                            <a:latin typeface="Cambria Math" panose="02040503050406030204" pitchFamily="18" charset="0"/>
                          </a:rPr>
                          <m:t>≤</m:t>
                        </m:r>
                      </m:oMath>
                    </m:oMathPara>
                  </a14:m>
                  <a:endParaRPr lang="en-US" sz="3600" b="1" dirty="0">
                    <a:ln w="28575">
                      <a:solidFill>
                        <a:schemeClr val="bg1"/>
                      </a:solidFill>
                    </a:ln>
                    <a:solidFill>
                      <a:schemeClr val="bg1"/>
                    </a:solidFill>
                    <a:effectLst/>
                  </a:endParaRPr>
                </a:p>
              </p:txBody>
            </p:sp>
          </mc:Choice>
          <mc:Fallback xmlns="">
            <p:sp>
              <p:nvSpPr>
                <p:cNvPr id="287" name="TextBox 286"/>
                <p:cNvSpPr txBox="1">
                  <a:spLocks noRot="1" noChangeAspect="1" noMove="1" noResize="1" noEditPoints="1" noAdjustHandles="1" noChangeArrowheads="1" noChangeShapeType="1" noTextEdit="1"/>
                </p:cNvSpPr>
                <p:nvPr/>
              </p:nvSpPr>
              <p:spPr>
                <a:xfrm>
                  <a:off x="8781245" y="4689758"/>
                  <a:ext cx="450444" cy="553998"/>
                </a:xfrm>
                <a:prstGeom prst="rect">
                  <a:avLst/>
                </a:prstGeom>
                <a:blipFill>
                  <a:blip r:embed="rId11"/>
                  <a:stretch>
                    <a:fillRect/>
                  </a:stretch>
                </a:blipFill>
              </p:spPr>
              <p:txBody>
                <a:bodyPr/>
                <a:lstStyle/>
                <a:p>
                  <a:r>
                    <a:rPr lang="en-US">
                      <a:noFill/>
                    </a:rPr>
                    <a:t> </a:t>
                  </a:r>
                </a:p>
              </p:txBody>
            </p:sp>
          </mc:Fallback>
        </mc:AlternateContent>
      </p:grpSp>
      <p:grpSp>
        <p:nvGrpSpPr>
          <p:cNvPr id="288" name="shape"/>
          <p:cNvGrpSpPr/>
          <p:nvPr/>
        </p:nvGrpSpPr>
        <p:grpSpPr>
          <a:xfrm>
            <a:off x="3385444" y="4228738"/>
            <a:ext cx="707970" cy="707970"/>
            <a:chOff x="10500508" y="5048371"/>
            <a:chExt cx="707970" cy="707970"/>
          </a:xfrm>
        </p:grpSpPr>
        <p:sp>
          <p:nvSpPr>
            <p:cNvPr id="289" name="Oval 288"/>
            <p:cNvSpPr/>
            <p:nvPr/>
          </p:nvSpPr>
          <p:spPr>
            <a:xfrm>
              <a:off x="10500508" y="5048371"/>
              <a:ext cx="707970" cy="707970"/>
            </a:xfrm>
            <a:prstGeom prst="ellipse">
              <a:avLst/>
            </a:prstGeom>
            <a:solidFill>
              <a:srgbClr val="0070C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0" name="Isosceles Triangle 289"/>
            <p:cNvSpPr/>
            <p:nvPr/>
          </p:nvSpPr>
          <p:spPr>
            <a:xfrm>
              <a:off x="10595911" y="5163511"/>
              <a:ext cx="342629" cy="29537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10758458" y="5293446"/>
              <a:ext cx="296229" cy="29622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92" name="shape"/>
          <p:cNvGrpSpPr/>
          <p:nvPr/>
        </p:nvGrpSpPr>
        <p:grpSpPr>
          <a:xfrm>
            <a:off x="5697228" y="4228738"/>
            <a:ext cx="707970" cy="707970"/>
            <a:chOff x="10500508" y="5048371"/>
            <a:chExt cx="707970" cy="707970"/>
          </a:xfrm>
        </p:grpSpPr>
        <p:sp>
          <p:nvSpPr>
            <p:cNvPr id="293" name="Oval 292"/>
            <p:cNvSpPr/>
            <p:nvPr/>
          </p:nvSpPr>
          <p:spPr>
            <a:xfrm>
              <a:off x="10500508" y="5048371"/>
              <a:ext cx="707970" cy="707970"/>
            </a:xfrm>
            <a:prstGeom prst="ellipse">
              <a:avLst/>
            </a:prstGeom>
            <a:solidFill>
              <a:srgbClr val="0070C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4" name="Isosceles Triangle 293"/>
            <p:cNvSpPr/>
            <p:nvPr/>
          </p:nvSpPr>
          <p:spPr>
            <a:xfrm>
              <a:off x="10595911" y="5163511"/>
              <a:ext cx="342629" cy="29537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10758458" y="5293446"/>
              <a:ext cx="296229" cy="29622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96" name="minimal"/>
          <p:cNvGrpSpPr/>
          <p:nvPr/>
        </p:nvGrpSpPr>
        <p:grpSpPr>
          <a:xfrm>
            <a:off x="7491647" y="4228738"/>
            <a:ext cx="707970" cy="707970"/>
            <a:chOff x="8647762" y="4640068"/>
            <a:chExt cx="707970" cy="707970"/>
          </a:xfrm>
        </p:grpSpPr>
        <p:sp>
          <p:nvSpPr>
            <p:cNvPr id="297" name="Oval 296"/>
            <p:cNvSpPr/>
            <p:nvPr/>
          </p:nvSpPr>
          <p:spPr>
            <a:xfrm>
              <a:off x="8647762" y="4640068"/>
              <a:ext cx="707970" cy="707970"/>
            </a:xfrm>
            <a:prstGeom prst="ellipse">
              <a:avLst/>
            </a:prstGeom>
            <a:solidFill>
              <a:srgbClr val="FF620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98" name="TextBox 297"/>
                <p:cNvSpPr txBox="1"/>
                <p:nvPr/>
              </p:nvSpPr>
              <p:spPr>
                <a:xfrm>
                  <a:off x="8781245" y="4689758"/>
                  <a:ext cx="45044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ln w="28575">
                              <a:solidFill>
                                <a:schemeClr val="bg1"/>
                              </a:solidFill>
                            </a:ln>
                            <a:solidFill>
                              <a:schemeClr val="bg1"/>
                            </a:solidFill>
                            <a:effectLst/>
                            <a:latin typeface="Cambria Math" panose="02040503050406030204" pitchFamily="18" charset="0"/>
                          </a:rPr>
                          <m:t>≤</m:t>
                        </m:r>
                      </m:oMath>
                    </m:oMathPara>
                  </a14:m>
                  <a:endParaRPr lang="en-US" sz="3600" b="1" dirty="0">
                    <a:ln w="28575">
                      <a:solidFill>
                        <a:schemeClr val="bg1"/>
                      </a:solidFill>
                    </a:ln>
                    <a:solidFill>
                      <a:schemeClr val="bg1"/>
                    </a:solidFill>
                    <a:effectLst/>
                  </a:endParaRPr>
                </a:p>
              </p:txBody>
            </p:sp>
          </mc:Choice>
          <mc:Fallback xmlns="">
            <p:sp>
              <p:nvSpPr>
                <p:cNvPr id="298" name="TextBox 297"/>
                <p:cNvSpPr txBox="1">
                  <a:spLocks noRot="1" noChangeAspect="1" noMove="1" noResize="1" noEditPoints="1" noAdjustHandles="1" noChangeArrowheads="1" noChangeShapeType="1" noTextEdit="1"/>
                </p:cNvSpPr>
                <p:nvPr/>
              </p:nvSpPr>
              <p:spPr>
                <a:xfrm>
                  <a:off x="8781245" y="4689758"/>
                  <a:ext cx="450444" cy="553998"/>
                </a:xfrm>
                <a:prstGeom prst="rect">
                  <a:avLst/>
                </a:prstGeom>
                <a:blipFill>
                  <a:blip r:embed="rId12"/>
                  <a:stretch>
                    <a:fillRect/>
                  </a:stretch>
                </a:blipFill>
              </p:spPr>
              <p:txBody>
                <a:bodyPr/>
                <a:lstStyle/>
                <a:p>
                  <a:r>
                    <a:rPr lang="en-US">
                      <a:noFill/>
                    </a:rPr>
                    <a:t> </a:t>
                  </a:r>
                </a:p>
              </p:txBody>
            </p:sp>
          </mc:Fallback>
        </mc:AlternateContent>
      </p:grpSp>
      <p:grpSp>
        <p:nvGrpSpPr>
          <p:cNvPr id="299" name="consistent"/>
          <p:cNvGrpSpPr/>
          <p:nvPr/>
        </p:nvGrpSpPr>
        <p:grpSpPr>
          <a:xfrm>
            <a:off x="8277042" y="4228738"/>
            <a:ext cx="707970" cy="707970"/>
            <a:chOff x="10101558" y="3284384"/>
            <a:chExt cx="707970" cy="707970"/>
          </a:xfrm>
        </p:grpSpPr>
        <p:sp>
          <p:nvSpPr>
            <p:cNvPr id="300" name="Oval 299"/>
            <p:cNvSpPr/>
            <p:nvPr/>
          </p:nvSpPr>
          <p:spPr>
            <a:xfrm>
              <a:off x="10101558" y="3284384"/>
              <a:ext cx="707970" cy="707970"/>
            </a:xfrm>
            <a:prstGeom prst="ellipse">
              <a:avLst/>
            </a:prstGeom>
            <a:solidFill>
              <a:srgbClr val="00B05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1" name="Plus 300"/>
            <p:cNvSpPr/>
            <p:nvPr/>
          </p:nvSpPr>
          <p:spPr>
            <a:xfrm>
              <a:off x="10193572" y="3376398"/>
              <a:ext cx="551238" cy="551238"/>
            </a:xfrm>
            <a:prstGeom prst="mathPlu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2" name="consistent"/>
          <p:cNvGrpSpPr/>
          <p:nvPr/>
        </p:nvGrpSpPr>
        <p:grpSpPr>
          <a:xfrm>
            <a:off x="9198284" y="4228738"/>
            <a:ext cx="707970" cy="707970"/>
            <a:chOff x="10101558" y="3284384"/>
            <a:chExt cx="707970" cy="707970"/>
          </a:xfrm>
        </p:grpSpPr>
        <p:sp>
          <p:nvSpPr>
            <p:cNvPr id="303" name="Oval 302"/>
            <p:cNvSpPr/>
            <p:nvPr/>
          </p:nvSpPr>
          <p:spPr>
            <a:xfrm>
              <a:off x="10101558" y="3284384"/>
              <a:ext cx="707970" cy="707970"/>
            </a:xfrm>
            <a:prstGeom prst="ellipse">
              <a:avLst/>
            </a:prstGeom>
            <a:solidFill>
              <a:srgbClr val="00B05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4" name="Plus 303"/>
            <p:cNvSpPr/>
            <p:nvPr/>
          </p:nvSpPr>
          <p:spPr>
            <a:xfrm>
              <a:off x="10193572" y="3376398"/>
              <a:ext cx="551238" cy="551238"/>
            </a:xfrm>
            <a:prstGeom prst="mathPlu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p:cNvGrpSpPr/>
          <p:nvPr/>
        </p:nvGrpSpPr>
        <p:grpSpPr>
          <a:xfrm>
            <a:off x="3317203" y="4098510"/>
            <a:ext cx="7524468" cy="1196824"/>
            <a:chOff x="3317203" y="4589833"/>
            <a:chExt cx="7524468" cy="1196824"/>
          </a:xfrm>
        </p:grpSpPr>
        <p:sp>
          <p:nvSpPr>
            <p:cNvPr id="124" name="Right Bracket 123"/>
            <p:cNvSpPr/>
            <p:nvPr/>
          </p:nvSpPr>
          <p:spPr>
            <a:xfrm rot="5400000">
              <a:off x="6481025" y="1426011"/>
              <a:ext cx="1196824" cy="7524468"/>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Google Shape;166;p19"/>
            <p:cNvSpPr txBox="1"/>
            <p:nvPr/>
          </p:nvSpPr>
          <p:spPr>
            <a:xfrm>
              <a:off x="4858847" y="5465926"/>
              <a:ext cx="4406262" cy="25964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b="1" dirty="0" err="1">
                  <a:solidFill>
                    <a:srgbClr val="C00000"/>
                  </a:solidFill>
                  <a:latin typeface="Arial" panose="020B0604020202020204" pitchFamily="34" charset="0"/>
                  <a:cs typeface="Arial" panose="020B0604020202020204" pitchFamily="34" charset="0"/>
                </a:rPr>
                <a:t>Abductive</a:t>
              </a:r>
              <a:r>
                <a:rPr lang="en-US" b="1" dirty="0">
                  <a:solidFill>
                    <a:srgbClr val="C00000"/>
                  </a:solidFill>
                  <a:latin typeface="Arial" panose="020B0604020202020204" pitchFamily="34" charset="0"/>
                  <a:cs typeface="Arial" panose="020B0604020202020204" pitchFamily="34" charset="0"/>
                </a:rPr>
                <a:t> inference</a:t>
              </a:r>
              <a:endParaRPr sz="2000" b="1" dirty="0">
                <a:solidFill>
                  <a:srgbClr val="A20000"/>
                </a:solidFill>
                <a:latin typeface="Arial" panose="020B0604020202020204" pitchFamily="34" charset="0"/>
                <a:cs typeface="Arial" panose="020B0604020202020204" pitchFamily="34" charset="0"/>
              </a:endParaRPr>
            </a:p>
          </p:txBody>
        </p:sp>
      </p:grpSp>
      <p:sp>
        <p:nvSpPr>
          <p:cNvPr id="306" name="prob inf callout"/>
          <p:cNvSpPr/>
          <p:nvPr/>
        </p:nvSpPr>
        <p:spPr>
          <a:xfrm>
            <a:off x="491407" y="5075804"/>
            <a:ext cx="2659610" cy="725172"/>
          </a:xfrm>
          <a:prstGeom prst="wedgeRoundRectCallout">
            <a:avLst>
              <a:gd name="adj1" fmla="val 69403"/>
              <a:gd name="adj2" fmla="val -6163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sz="2000" dirty="0">
                <a:solidFill>
                  <a:srgbClr val="0070C0"/>
                </a:solidFill>
              </a:rPr>
              <a:t>𝐴    𝐴𝐵    (𝐴𝐵)𝐶   𝐴(𝐵𝐶)</a:t>
            </a:r>
          </a:p>
        </p:txBody>
      </p:sp>
      <p:grpSp>
        <p:nvGrpSpPr>
          <p:cNvPr id="311" name="minimal callout"/>
          <p:cNvGrpSpPr/>
          <p:nvPr/>
        </p:nvGrpSpPr>
        <p:grpSpPr>
          <a:xfrm>
            <a:off x="3569845" y="5058027"/>
            <a:ext cx="1781090" cy="725172"/>
            <a:chOff x="1311926" y="4623899"/>
            <a:chExt cx="3577952" cy="725172"/>
          </a:xfrm>
        </p:grpSpPr>
        <mc:AlternateContent xmlns:mc="http://schemas.openxmlformats.org/markup-compatibility/2006" xmlns:a14="http://schemas.microsoft.com/office/drawing/2010/main">
          <mc:Choice Requires="a14">
            <p:sp>
              <p:nvSpPr>
                <p:cNvPr id="312" name="prob inf callout"/>
                <p:cNvSpPr/>
                <p:nvPr/>
              </p:nvSpPr>
              <p:spPr>
                <a:xfrm>
                  <a:off x="1311926" y="4623899"/>
                  <a:ext cx="3577952" cy="725172"/>
                </a:xfrm>
                <a:prstGeom prst="wedgeRoundRectCallout">
                  <a:avLst>
                    <a:gd name="adj1" fmla="val 65545"/>
                    <a:gd name="adj2" fmla="val -88647"/>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sz="2000" dirty="0">
                      <a:solidFill>
                        <a:srgbClr val="0070C0"/>
                      </a:solidFill>
                    </a:rPr>
                    <a:t>puppy </a:t>
                  </a:r>
                  <a14:m>
                    <m:oMath xmlns:m="http://schemas.openxmlformats.org/officeDocument/2006/math">
                      <m:r>
                        <a:rPr lang="en-US" sz="2000" b="0" i="1" smtClean="0">
                          <a:solidFill>
                            <a:srgbClr val="0070C0"/>
                          </a:solidFill>
                          <a:latin typeface="Cambria Math" panose="02040503050406030204" pitchFamily="18" charset="0"/>
                        </a:rPr>
                        <m:t>⊑</m:t>
                      </m:r>
                    </m:oMath>
                  </a14:m>
                  <a:r>
                    <a:rPr lang="en-US" sz="2000" dirty="0">
                      <a:solidFill>
                        <a:srgbClr val="0070C0"/>
                      </a:solidFill>
                    </a:rPr>
                    <a:t> dog</a:t>
                  </a:r>
                </a:p>
                <a:p>
                  <a:pPr>
                    <a:tabLst>
                      <a:tab pos="715963" algn="l"/>
                    </a:tabLst>
                  </a:pPr>
                  <a:r>
                    <a:rPr lang="en-US" sz="2000" dirty="0">
                      <a:solidFill>
                        <a:srgbClr val="0070C0"/>
                      </a:solidFill>
                    </a:rPr>
                    <a:t>puppy </a:t>
                  </a:r>
                  <a14:m>
                    <m:oMath xmlns:m="http://schemas.openxmlformats.org/officeDocument/2006/math">
                      <m:r>
                        <a:rPr lang="en-US" sz="2000" b="0" i="1" smtClean="0">
                          <a:solidFill>
                            <a:srgbClr val="0070C0"/>
                          </a:solidFill>
                          <a:latin typeface="Cambria Math" panose="02040503050406030204" pitchFamily="18" charset="0"/>
                        </a:rPr>
                        <m:t>|</m:t>
                      </m:r>
                    </m:oMath>
                  </a14:m>
                  <a:r>
                    <a:rPr lang="en-US" sz="2000" dirty="0">
                      <a:solidFill>
                        <a:srgbClr val="0070C0"/>
                      </a:solidFill>
                    </a:rPr>
                    <a:t> little </a:t>
                  </a:r>
                </a:p>
              </p:txBody>
            </p:sp>
          </mc:Choice>
          <mc:Fallback xmlns="">
            <p:sp>
              <p:nvSpPr>
                <p:cNvPr id="312" name="prob inf callout"/>
                <p:cNvSpPr>
                  <a:spLocks noRot="1" noChangeAspect="1" noMove="1" noResize="1" noEditPoints="1" noAdjustHandles="1" noChangeArrowheads="1" noChangeShapeType="1" noTextEdit="1"/>
                </p:cNvSpPr>
                <p:nvPr/>
              </p:nvSpPr>
              <p:spPr>
                <a:xfrm>
                  <a:off x="1311926" y="4623899"/>
                  <a:ext cx="3577952" cy="725172"/>
                </a:xfrm>
                <a:prstGeom prst="wedgeRoundRectCallout">
                  <a:avLst>
                    <a:gd name="adj1" fmla="val 65545"/>
                    <a:gd name="adj2" fmla="val -88647"/>
                    <a:gd name="adj3" fmla="val 16667"/>
                  </a:avLst>
                </a:prstGeom>
                <a:blipFill>
                  <a:blip r:embed="rId13"/>
                  <a:stretch>
                    <a:fillRect l="-1140" b="-8140"/>
                  </a:stretch>
                </a:blipFill>
                <a:ln w="19050">
                  <a:solidFill>
                    <a:schemeClr val="tx1"/>
                  </a:solidFill>
                </a:ln>
              </p:spPr>
              <p:txBody>
                <a:bodyPr/>
                <a:lstStyle/>
                <a:p>
                  <a:r>
                    <a:rPr lang="nl-NL">
                      <a:noFill/>
                    </a:rPr>
                    <a:t> </a:t>
                  </a:r>
                </a:p>
              </p:txBody>
            </p:sp>
          </mc:Fallback>
        </mc:AlternateContent>
        <p:cxnSp>
          <p:nvCxnSpPr>
            <p:cNvPr id="313" name="Straight Connector 312"/>
            <p:cNvCxnSpPr/>
            <p:nvPr/>
          </p:nvCxnSpPr>
          <p:spPr>
            <a:xfrm flipV="1">
              <a:off x="1436927" y="5148345"/>
              <a:ext cx="2970603" cy="89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505971" y="5337242"/>
            <a:ext cx="2204293" cy="725172"/>
            <a:chOff x="6505971" y="5337242"/>
            <a:chExt cx="2204293" cy="725172"/>
          </a:xfrm>
        </p:grpSpPr>
        <mc:AlternateContent xmlns:mc="http://schemas.openxmlformats.org/markup-compatibility/2006" xmlns:a14="http://schemas.microsoft.com/office/drawing/2010/main">
          <mc:Choice Requires="a14">
            <p:sp>
              <p:nvSpPr>
                <p:cNvPr id="315" name="prob inf callout"/>
                <p:cNvSpPr/>
                <p:nvPr/>
              </p:nvSpPr>
              <p:spPr>
                <a:xfrm>
                  <a:off x="6505971" y="5337242"/>
                  <a:ext cx="1781090" cy="725172"/>
                </a:xfrm>
                <a:prstGeom prst="wedgeRoundRectCallout">
                  <a:avLst>
                    <a:gd name="adj1" fmla="val -26028"/>
                    <a:gd name="adj2" fmla="val -97604"/>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sz="2000" dirty="0">
                      <a:solidFill>
                        <a:srgbClr val="0070C0"/>
                      </a:solidFill>
                    </a:rPr>
                    <a:t>lark </a:t>
                  </a:r>
                  <a14:m>
                    <m:oMath xmlns:m="http://schemas.openxmlformats.org/officeDocument/2006/math">
                      <m:r>
                        <a:rPr lang="en-US" sz="2000" b="0" i="1" smtClean="0">
                          <a:solidFill>
                            <a:srgbClr val="0070C0"/>
                          </a:solidFill>
                          <a:latin typeface="Cambria Math" panose="02040503050406030204" pitchFamily="18" charset="0"/>
                        </a:rPr>
                        <m:t>|</m:t>
                      </m:r>
                    </m:oMath>
                  </a14:m>
                  <a:r>
                    <a:rPr lang="en-US" sz="2000" dirty="0">
                      <a:solidFill>
                        <a:srgbClr val="0070C0"/>
                      </a:solidFill>
                    </a:rPr>
                    <a:t> bird</a:t>
                  </a:r>
                </a:p>
                <a:p>
                  <a:pPr>
                    <a:tabLst>
                      <a:tab pos="715963" algn="l"/>
                    </a:tabLst>
                  </a:pPr>
                  <a:r>
                    <a:rPr lang="en-US" sz="2000" dirty="0">
                      <a:solidFill>
                        <a:srgbClr val="0070C0"/>
                      </a:solidFill>
                    </a:rPr>
                    <a:t>nestling </a:t>
                  </a:r>
                  <a14:m>
                    <m:oMath xmlns:m="http://schemas.openxmlformats.org/officeDocument/2006/math">
                      <m:r>
                        <a:rPr lang="en-US" sz="2000" b="0" i="1" smtClean="0">
                          <a:solidFill>
                            <a:srgbClr val="0070C0"/>
                          </a:solidFill>
                          <a:latin typeface="Cambria Math" panose="02040503050406030204" pitchFamily="18" charset="0"/>
                        </a:rPr>
                        <m:t>⊑</m:t>
                      </m:r>
                    </m:oMath>
                  </a14:m>
                  <a:r>
                    <a:rPr lang="en-US" sz="2000" dirty="0">
                      <a:solidFill>
                        <a:srgbClr val="0070C0"/>
                      </a:solidFill>
                    </a:rPr>
                    <a:t> lark </a:t>
                  </a:r>
                </a:p>
              </p:txBody>
            </p:sp>
          </mc:Choice>
          <mc:Fallback xmlns="">
            <p:sp>
              <p:nvSpPr>
                <p:cNvPr id="315" name="prob inf callout"/>
                <p:cNvSpPr>
                  <a:spLocks noRot="1" noChangeAspect="1" noMove="1" noResize="1" noEditPoints="1" noAdjustHandles="1" noChangeArrowheads="1" noChangeShapeType="1" noTextEdit="1"/>
                </p:cNvSpPr>
                <p:nvPr/>
              </p:nvSpPr>
              <p:spPr>
                <a:xfrm>
                  <a:off x="6505971" y="5337242"/>
                  <a:ext cx="1781090" cy="725172"/>
                </a:xfrm>
                <a:prstGeom prst="wedgeRoundRectCallout">
                  <a:avLst>
                    <a:gd name="adj1" fmla="val -26028"/>
                    <a:gd name="adj2" fmla="val -97604"/>
                    <a:gd name="adj3" fmla="val 16667"/>
                  </a:avLst>
                </a:prstGeom>
                <a:blipFill>
                  <a:blip r:embed="rId14"/>
                  <a:stretch>
                    <a:fillRect l="-1017" r="-3051" b="-8380"/>
                  </a:stretch>
                </a:blipFill>
                <a:ln w="19050">
                  <a:solidFill>
                    <a:schemeClr val="tx1"/>
                  </a:solidFill>
                </a:ln>
              </p:spPr>
              <p:txBody>
                <a:bodyPr/>
                <a:lstStyle/>
                <a:p>
                  <a:r>
                    <a:rPr lang="en-US">
                      <a:noFill/>
                    </a:rPr>
                    <a:t> </a:t>
                  </a:r>
                </a:p>
              </p:txBody>
            </p:sp>
          </mc:Fallback>
        </mc:AlternateContent>
        <p:cxnSp>
          <p:nvCxnSpPr>
            <p:cNvPr id="316" name="Straight Connector 315"/>
            <p:cNvCxnSpPr/>
            <p:nvPr/>
          </p:nvCxnSpPr>
          <p:spPr>
            <a:xfrm>
              <a:off x="6625714" y="5541237"/>
              <a:ext cx="968779" cy="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5"/>
            <a:stretch>
              <a:fillRect/>
            </a:stretch>
          </p:blipFill>
          <p:spPr>
            <a:xfrm>
              <a:off x="8156539" y="5434107"/>
              <a:ext cx="553725" cy="592746"/>
            </a:xfrm>
            <a:prstGeom prst="rect">
              <a:avLst/>
            </a:prstGeom>
          </p:spPr>
        </p:pic>
      </p:grpSp>
      <p:grpSp>
        <p:nvGrpSpPr>
          <p:cNvPr id="25" name="Group 24"/>
          <p:cNvGrpSpPr/>
          <p:nvPr/>
        </p:nvGrpSpPr>
        <p:grpSpPr>
          <a:xfrm>
            <a:off x="4888530" y="5400468"/>
            <a:ext cx="3477430" cy="976764"/>
            <a:chOff x="7094776" y="5465169"/>
            <a:chExt cx="3477430" cy="976764"/>
          </a:xfrm>
        </p:grpSpPr>
        <p:sp>
          <p:nvSpPr>
            <p:cNvPr id="307" name="prob inf callout"/>
            <p:cNvSpPr/>
            <p:nvPr/>
          </p:nvSpPr>
          <p:spPr>
            <a:xfrm>
              <a:off x="7094776" y="5465169"/>
              <a:ext cx="3477430" cy="976764"/>
            </a:xfrm>
            <a:prstGeom prst="wedgeRoundRectCallout">
              <a:avLst>
                <a:gd name="adj1" fmla="val 33460"/>
                <a:gd name="adj2" fmla="val -96837"/>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r>
                <a:rPr lang="en-US" sz="2000" dirty="0">
                  <a:solidFill>
                    <a:schemeClr val="tx1"/>
                  </a:solidFill>
                </a:rPr>
                <a:t>OR</a:t>
              </a:r>
            </a:p>
          </p:txBody>
        </p:sp>
        <mc:AlternateContent xmlns:mc="http://schemas.openxmlformats.org/markup-compatibility/2006" xmlns:a14="http://schemas.microsoft.com/office/drawing/2010/main">
          <mc:Choice Requires="a14">
            <p:sp>
              <p:nvSpPr>
                <p:cNvPr id="310" name="Rectangle 309"/>
                <p:cNvSpPr/>
                <p:nvPr/>
              </p:nvSpPr>
              <p:spPr>
                <a:xfrm>
                  <a:off x="7191439" y="5523440"/>
                  <a:ext cx="3284103" cy="278753"/>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5963" algn="l"/>
                    </a:tabLst>
                  </a:pPr>
                  <a14:m>
                    <m:oMathPara xmlns:m="http://schemas.openxmlformats.org/officeDocument/2006/math">
                      <m:oMathParaPr>
                        <m:jc m:val="centerGroup"/>
                      </m:oMathParaPr>
                      <m:oMath xmlns:m="http://schemas.openxmlformats.org/officeDocument/2006/math">
                        <m:r>
                          <m:rPr>
                            <m:nor/>
                          </m:rPr>
                          <a:rPr lang="en-US" sz="2000" dirty="0" smtClean="0">
                            <a:solidFill>
                              <a:schemeClr val="tx1"/>
                            </a:solidFill>
                          </a:rPr>
                          <m:t>nestling</m:t>
                        </m:r>
                        <m:r>
                          <m:rPr>
                            <m:nor/>
                          </m:rPr>
                          <a:rPr lang="en-US" sz="2000" dirty="0" smtClean="0">
                            <a:solidFill>
                              <a:schemeClr val="tx1"/>
                            </a:solidFill>
                          </a:rPr>
                          <m:t> </m:t>
                        </m:r>
                        <m:r>
                          <a:rPr lang="en-US" sz="2000" i="1">
                            <a:solidFill>
                              <a:schemeClr val="tx1"/>
                            </a:solidFill>
                            <a:latin typeface="Cambria Math" panose="02040503050406030204" pitchFamily="18" charset="0"/>
                          </a:rPr>
                          <m:t>⊑</m:t>
                        </m:r>
                        <m:r>
                          <m:rPr>
                            <m:nor/>
                          </m:rPr>
                          <a:rPr lang="en-US" sz="2000" dirty="0">
                            <a:solidFill>
                              <a:schemeClr val="tx1"/>
                            </a:solidFill>
                          </a:rPr>
                          <m:t> </m:t>
                        </m:r>
                        <m:r>
                          <m:rPr>
                            <m:nor/>
                          </m:rPr>
                          <a:rPr lang="en-US" sz="2000" dirty="0">
                            <a:solidFill>
                              <a:schemeClr val="tx1"/>
                            </a:solidFill>
                          </a:rPr>
                          <m:t>bird</m:t>
                        </m:r>
                        <m:r>
                          <m:rPr>
                            <m:nor/>
                          </m:rPr>
                          <a:rPr lang="en-US" sz="2000" dirty="0">
                            <a:solidFill>
                              <a:schemeClr val="tx1"/>
                            </a:solidFill>
                          </a:rPr>
                          <m:t>, </m:t>
                        </m:r>
                        <m:r>
                          <m:rPr>
                            <m:nor/>
                          </m:rPr>
                          <a:rPr lang="en-US" sz="2000" dirty="0">
                            <a:solidFill>
                              <a:schemeClr val="tx1"/>
                            </a:solidFill>
                          </a:rPr>
                          <m:t>sleep</m:t>
                        </m:r>
                        <m:r>
                          <m:rPr>
                            <m:nor/>
                          </m:rPr>
                          <a:rPr lang="en-US" sz="2000" dirty="0">
                            <a:solidFill>
                              <a:schemeClr val="tx1"/>
                            </a:solidFill>
                          </a:rPr>
                          <m:t> </m:t>
                        </m:r>
                        <m:r>
                          <a:rPr lang="en-US" sz="2000" i="1">
                            <a:solidFill>
                              <a:schemeClr val="tx1"/>
                            </a:solidFill>
                            <a:latin typeface="Cambria Math" panose="02040503050406030204" pitchFamily="18" charset="0"/>
                          </a:rPr>
                          <m:t>⊑</m:t>
                        </m:r>
                        <m:r>
                          <m:rPr>
                            <m:nor/>
                          </m:rPr>
                          <a:rPr lang="en-US" sz="2000" dirty="0">
                            <a:solidFill>
                              <a:schemeClr val="tx1"/>
                            </a:solidFill>
                          </a:rPr>
                          <m:t> </m:t>
                        </m:r>
                        <m:r>
                          <m:rPr>
                            <m:nor/>
                          </m:rPr>
                          <a:rPr lang="en-US" sz="2000" dirty="0">
                            <a:solidFill>
                              <a:schemeClr val="tx1"/>
                            </a:solidFill>
                          </a:rPr>
                          <m:t>fly</m:t>
                        </m:r>
                      </m:oMath>
                    </m:oMathPara>
                  </a14:m>
                  <a:endParaRPr lang="en-US" sz="2000" dirty="0">
                    <a:solidFill>
                      <a:schemeClr val="tx1"/>
                    </a:solidFill>
                  </a:endParaRPr>
                </a:p>
              </p:txBody>
            </p:sp>
          </mc:Choice>
          <mc:Fallback xmlns="">
            <p:sp>
              <p:nvSpPr>
                <p:cNvPr id="310" name="Rectangle 309"/>
                <p:cNvSpPr>
                  <a:spLocks noRot="1" noChangeAspect="1" noMove="1" noResize="1" noEditPoints="1" noAdjustHandles="1" noChangeArrowheads="1" noChangeShapeType="1" noTextEdit="1"/>
                </p:cNvSpPr>
                <p:nvPr/>
              </p:nvSpPr>
              <p:spPr>
                <a:xfrm>
                  <a:off x="7191439" y="5523440"/>
                  <a:ext cx="3284103" cy="278753"/>
                </a:xfrm>
                <a:prstGeom prst="rect">
                  <a:avLst/>
                </a:prstGeom>
                <a:blipFill>
                  <a:blip r:embed="rId16"/>
                  <a:stretch>
                    <a:fillRect l="-370" b="-31915"/>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Rectangle 313"/>
                <p:cNvSpPr/>
                <p:nvPr/>
              </p:nvSpPr>
              <p:spPr>
                <a:xfrm>
                  <a:off x="7912320" y="6111566"/>
                  <a:ext cx="1900432" cy="264760"/>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14:m>
                    <m:oMathPara xmlns:m="http://schemas.openxmlformats.org/officeDocument/2006/math">
                      <m:oMathParaPr>
                        <m:jc m:val="centerGroup"/>
                      </m:oMathParaPr>
                      <m:oMath xmlns:m="http://schemas.openxmlformats.org/officeDocument/2006/math">
                        <m:r>
                          <m:rPr>
                            <m:nor/>
                          </m:rPr>
                          <a:rPr lang="en-US" sz="2000" dirty="0" smtClean="0">
                            <a:solidFill>
                              <a:schemeClr val="tx1"/>
                            </a:solidFill>
                          </a:rPr>
                          <m:t>nestling</m:t>
                        </m:r>
                        <m:r>
                          <m:rPr>
                            <m:nor/>
                          </m:rPr>
                          <a:rPr lang="en-US" sz="2000" dirty="0" smtClean="0">
                            <a:solidFill>
                              <a:schemeClr val="tx1"/>
                            </a:solidFill>
                          </a:rPr>
                          <m:t> </m:t>
                        </m:r>
                        <m:r>
                          <a:rPr lang="en-US" sz="2000" i="1">
                            <a:solidFill>
                              <a:schemeClr val="tx1"/>
                            </a:solidFill>
                            <a:latin typeface="Cambria Math" panose="02040503050406030204" pitchFamily="18" charset="0"/>
                          </a:rPr>
                          <m:t>⊑</m:t>
                        </m:r>
                        <m:r>
                          <m:rPr>
                            <m:nor/>
                          </m:rPr>
                          <a:rPr lang="en-US" sz="2000" dirty="0">
                            <a:solidFill>
                              <a:schemeClr val="tx1"/>
                            </a:solidFill>
                          </a:rPr>
                          <m:t> </m:t>
                        </m:r>
                        <m:r>
                          <m:rPr>
                            <m:nor/>
                          </m:rPr>
                          <a:rPr lang="en-US" sz="2000" dirty="0">
                            <a:solidFill>
                              <a:schemeClr val="tx1"/>
                            </a:solidFill>
                          </a:rPr>
                          <m:t>bird</m:t>
                        </m:r>
                      </m:oMath>
                    </m:oMathPara>
                  </a14:m>
                  <a:endParaRPr lang="nl-NL" dirty="0">
                    <a:solidFill>
                      <a:schemeClr val="tx1"/>
                    </a:solidFill>
                  </a:endParaRPr>
                </a:p>
              </p:txBody>
            </p:sp>
          </mc:Choice>
          <mc:Fallback xmlns="">
            <p:sp>
              <p:nvSpPr>
                <p:cNvPr id="314" name="Rectangle 313"/>
                <p:cNvSpPr>
                  <a:spLocks noRot="1" noChangeAspect="1" noMove="1" noResize="1" noEditPoints="1" noAdjustHandles="1" noChangeArrowheads="1" noChangeShapeType="1" noTextEdit="1"/>
                </p:cNvSpPr>
                <p:nvPr/>
              </p:nvSpPr>
              <p:spPr>
                <a:xfrm>
                  <a:off x="7912320" y="6111566"/>
                  <a:ext cx="1900432" cy="264760"/>
                </a:xfrm>
                <a:prstGeom prst="rect">
                  <a:avLst/>
                </a:prstGeom>
                <a:blipFill>
                  <a:blip r:embed="rId17"/>
                  <a:stretch>
                    <a:fillRect t="-2222" b="-37778"/>
                  </a:stretch>
                </a:blipFill>
                <a:ln w="12700">
                  <a:solidFill>
                    <a:schemeClr val="tx1"/>
                  </a:solidFill>
                </a:ln>
              </p:spPr>
              <p:txBody>
                <a:bodyPr/>
                <a:lstStyle/>
                <a:p>
                  <a:r>
                    <a:rPr lang="en-US">
                      <a:noFill/>
                    </a:rPr>
                    <a:t> </a:t>
                  </a:r>
                </a:p>
              </p:txBody>
            </p:sp>
          </mc:Fallback>
        </mc:AlternateContent>
        <p:cxnSp>
          <p:nvCxnSpPr>
            <p:cNvPr id="308" name="Straight Connector 307"/>
            <p:cNvCxnSpPr/>
            <p:nvPr/>
          </p:nvCxnSpPr>
          <p:spPr>
            <a:xfrm>
              <a:off x="7123831" y="5633438"/>
              <a:ext cx="3428389" cy="476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 name="consistent callout"/>
          <p:cNvGrpSpPr/>
          <p:nvPr/>
        </p:nvGrpSpPr>
        <p:grpSpPr>
          <a:xfrm>
            <a:off x="5732624" y="5400468"/>
            <a:ext cx="3306874" cy="1032362"/>
            <a:chOff x="1311926" y="3375635"/>
            <a:chExt cx="3306874" cy="1032362"/>
          </a:xfrm>
        </p:grpSpPr>
        <mc:AlternateContent xmlns:mc="http://schemas.openxmlformats.org/markup-compatibility/2006" xmlns:a14="http://schemas.microsoft.com/office/drawing/2010/main">
          <mc:Choice Requires="a14">
            <p:sp>
              <p:nvSpPr>
                <p:cNvPr id="318" name="prob inf callout">
                  <a:extLst>
                    <a:ext uri="{FF2B5EF4-FFF2-40B4-BE49-F238E27FC236}">
                      <a16:creationId xmlns:a16="http://schemas.microsoft.com/office/drawing/2014/main" id="{652F4597-E108-4225-A80F-68B2A3F95D9D}"/>
                    </a:ext>
                  </a:extLst>
                </p:cNvPr>
                <p:cNvSpPr/>
                <p:nvPr/>
              </p:nvSpPr>
              <p:spPr>
                <a:xfrm>
                  <a:off x="1311926" y="3375635"/>
                  <a:ext cx="3306874" cy="1032362"/>
                </a:xfrm>
                <a:prstGeom prst="wedgeRoundRectCallout">
                  <a:avLst>
                    <a:gd name="adj1" fmla="val 37834"/>
                    <a:gd name="adj2" fmla="val -91762"/>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dirty="0">
                      <a:solidFill>
                        <a:schemeClr val="tx1"/>
                      </a:solidFill>
                    </a:rPr>
                    <a:t>The toy car is rolling down a hill</a:t>
                  </a:r>
                </a:p>
                <a:p>
                  <a:pPr>
                    <a:tabLst>
                      <a:tab pos="715963" algn="l"/>
                    </a:tabLst>
                  </a:pPr>
                  <a:r>
                    <a:rPr lang="en-US" sz="2000" dirty="0">
                      <a:solidFill>
                        <a:srgbClr val="0070C0"/>
                      </a:solidFill>
                    </a:rPr>
                    <a:t>toy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car</a:t>
                  </a:r>
                </a:p>
                <a:p>
                  <a:pPr>
                    <a:tabLst>
                      <a:tab pos="715963" algn="l"/>
                    </a:tabLst>
                  </a:pPr>
                  <a:r>
                    <a:rPr lang="en-US" sz="2000" dirty="0">
                      <a:solidFill>
                        <a:srgbClr val="0070C0"/>
                      </a:solidFill>
                    </a:rPr>
                    <a:t>car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plastic vehicle</a:t>
                  </a:r>
                </a:p>
              </p:txBody>
            </p:sp>
          </mc:Choice>
          <mc:Fallback xmlns="">
            <p:sp>
              <p:nvSpPr>
                <p:cNvPr id="318" name="prob inf callout">
                  <a:extLst>
                    <a:ext uri="{FF2B5EF4-FFF2-40B4-BE49-F238E27FC236}">
                      <a16:creationId xmlns:a16="http://schemas.microsoft.com/office/drawing/2014/main" id="{652F4597-E108-4225-A80F-68B2A3F95D9D}"/>
                    </a:ext>
                  </a:extLst>
                </p:cNvPr>
                <p:cNvSpPr>
                  <a:spLocks noRot="1" noChangeAspect="1" noMove="1" noResize="1" noEditPoints="1" noAdjustHandles="1" noChangeArrowheads="1" noChangeShapeType="1" noTextEdit="1"/>
                </p:cNvSpPr>
                <p:nvPr/>
              </p:nvSpPr>
              <p:spPr>
                <a:xfrm>
                  <a:off x="1311926" y="3375635"/>
                  <a:ext cx="3306874" cy="1032362"/>
                </a:xfrm>
                <a:prstGeom prst="wedgeRoundRectCallout">
                  <a:avLst>
                    <a:gd name="adj1" fmla="val 37834"/>
                    <a:gd name="adj2" fmla="val -91762"/>
                    <a:gd name="adj3" fmla="val 16667"/>
                  </a:avLst>
                </a:prstGeom>
                <a:blipFill>
                  <a:blip r:embed="rId18"/>
                  <a:stretch>
                    <a:fillRect l="-183" b="-4918"/>
                  </a:stretch>
                </a:blipFill>
                <a:ln w="19050">
                  <a:solidFill>
                    <a:schemeClr val="tx1"/>
                  </a:solidFill>
                </a:ln>
              </p:spPr>
              <p:txBody>
                <a:bodyPr/>
                <a:lstStyle/>
                <a:p>
                  <a:r>
                    <a:rPr lang="en-NL">
                      <a:noFill/>
                    </a:rPr>
                    <a:t> </a:t>
                  </a:r>
                </a:p>
              </p:txBody>
            </p:sp>
          </mc:Fallback>
        </mc:AlternateContent>
        <p:cxnSp>
          <p:nvCxnSpPr>
            <p:cNvPr id="319" name="Straight Connector 318"/>
            <p:cNvCxnSpPr/>
            <p:nvPr/>
          </p:nvCxnSpPr>
          <p:spPr>
            <a:xfrm>
              <a:off x="1371070" y="3892040"/>
              <a:ext cx="1383250" cy="34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3" name="minimal callout"/>
          <p:cNvGrpSpPr/>
          <p:nvPr/>
        </p:nvGrpSpPr>
        <p:grpSpPr>
          <a:xfrm>
            <a:off x="6981662" y="5309445"/>
            <a:ext cx="2649465" cy="725172"/>
            <a:chOff x="1311926" y="4623899"/>
            <a:chExt cx="3564305" cy="725172"/>
          </a:xfrm>
        </p:grpSpPr>
        <mc:AlternateContent xmlns:mc="http://schemas.openxmlformats.org/markup-compatibility/2006" xmlns:a14="http://schemas.microsoft.com/office/drawing/2010/main">
          <mc:Choice Requires="a14">
            <p:sp>
              <p:nvSpPr>
                <p:cNvPr id="324" name="prob inf callout"/>
                <p:cNvSpPr/>
                <p:nvPr/>
              </p:nvSpPr>
              <p:spPr>
                <a:xfrm>
                  <a:off x="1311926" y="4623899"/>
                  <a:ext cx="3564305" cy="725172"/>
                </a:xfrm>
                <a:prstGeom prst="wedgeRoundRectCallout">
                  <a:avLst>
                    <a:gd name="adj1" fmla="val 45453"/>
                    <a:gd name="adj2" fmla="val -99604"/>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sz="2000" dirty="0">
                      <a:solidFill>
                        <a:srgbClr val="0070C0"/>
                      </a:solidFill>
                    </a:rPr>
                    <a:t>note </a:t>
                  </a:r>
                  <a14:m>
                    <m:oMath xmlns:m="http://schemas.openxmlformats.org/officeDocument/2006/math">
                      <m:r>
                        <a:rPr lang="en-US" sz="2000" b="0" i="1">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paper  </a:t>
                  </a:r>
                  <a:endParaRPr lang="en-US" sz="2000" dirty="0">
                    <a:solidFill>
                      <a:schemeClr val="tx1"/>
                    </a:solidFill>
                  </a:endParaRPr>
                </a:p>
                <a:p>
                  <a:pPr>
                    <a:tabLst>
                      <a:tab pos="715963" algn="l"/>
                    </a:tabLst>
                  </a:pPr>
                  <a:r>
                    <a:rPr lang="en-US" sz="2000" dirty="0">
                      <a:solidFill>
                        <a:srgbClr val="0070C0"/>
                      </a:solidFill>
                    </a:rPr>
                    <a:t>toy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car          </a:t>
                  </a:r>
                  <a:endParaRPr lang="en-US" sz="2000" dirty="0">
                    <a:solidFill>
                      <a:srgbClr val="FF0000"/>
                    </a:solidFill>
                  </a:endParaRPr>
                </a:p>
              </p:txBody>
            </p:sp>
          </mc:Choice>
          <mc:Fallback xmlns="">
            <p:sp>
              <p:nvSpPr>
                <p:cNvPr id="324" name="prob inf callout"/>
                <p:cNvSpPr>
                  <a:spLocks noRot="1" noChangeAspect="1" noMove="1" noResize="1" noEditPoints="1" noAdjustHandles="1" noChangeArrowheads="1" noChangeShapeType="1" noTextEdit="1"/>
                </p:cNvSpPr>
                <p:nvPr/>
              </p:nvSpPr>
              <p:spPr>
                <a:xfrm>
                  <a:off x="1311926" y="4623899"/>
                  <a:ext cx="3564305" cy="725172"/>
                </a:xfrm>
                <a:prstGeom prst="wedgeRoundRectCallout">
                  <a:avLst>
                    <a:gd name="adj1" fmla="val 45453"/>
                    <a:gd name="adj2" fmla="val -99604"/>
                    <a:gd name="adj3" fmla="val 16667"/>
                  </a:avLst>
                </a:prstGeom>
                <a:blipFill>
                  <a:blip r:embed="rId19"/>
                  <a:stretch>
                    <a:fillRect l="-685" b="-7650"/>
                  </a:stretch>
                </a:blipFill>
                <a:ln w="19050">
                  <a:solidFill>
                    <a:schemeClr val="tx1"/>
                  </a:solidFill>
                </a:ln>
              </p:spPr>
              <p:txBody>
                <a:bodyPr/>
                <a:lstStyle/>
                <a:p>
                  <a:r>
                    <a:rPr lang="en-NL">
                      <a:noFill/>
                    </a:rPr>
                    <a:t> </a:t>
                  </a:r>
                </a:p>
              </p:txBody>
            </p:sp>
          </mc:Fallback>
        </mc:AlternateContent>
        <p:cxnSp>
          <p:nvCxnSpPr>
            <p:cNvPr id="325" name="Straight Connector 324"/>
            <p:cNvCxnSpPr/>
            <p:nvPr/>
          </p:nvCxnSpPr>
          <p:spPr>
            <a:xfrm flipV="1">
              <a:off x="1405852" y="5149380"/>
              <a:ext cx="1636961" cy="159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diff"/>
          <p:cNvSpPr/>
          <p:nvPr/>
        </p:nvSpPr>
        <p:spPr>
          <a:xfrm>
            <a:off x="8675660" y="5372613"/>
            <a:ext cx="835711" cy="615553"/>
          </a:xfrm>
          <a:prstGeom prst="rect">
            <a:avLst/>
          </a:prstGeom>
          <a:solidFill>
            <a:srgbClr val="FFE699"/>
          </a:solidFill>
        </p:spPr>
        <p:txBody>
          <a:bodyPr wrap="square" lIns="0" tIns="0" rIns="0" bIns="0">
            <a:spAutoFit/>
          </a:bodyPr>
          <a:lstStyle/>
          <a:p>
            <a:pPr lvl="0">
              <a:tabLst>
                <a:tab pos="715963" algn="l"/>
              </a:tabLst>
            </a:pPr>
            <a:r>
              <a:rPr lang="en-US" sz="2000" dirty="0">
                <a:solidFill>
                  <a:srgbClr val="00B050"/>
                </a:solidFill>
              </a:rPr>
              <a:t>+3</a:t>
            </a:r>
            <a:r>
              <a:rPr lang="en-US" sz="2000" dirty="0">
                <a:solidFill>
                  <a:srgbClr val="0070C0"/>
                </a:solidFill>
              </a:rPr>
              <a:t> vs </a:t>
            </a:r>
            <a:r>
              <a:rPr lang="en-US" sz="2000" dirty="0">
                <a:solidFill>
                  <a:prstClr val="black"/>
                </a:solidFill>
              </a:rPr>
              <a:t>-0</a:t>
            </a:r>
          </a:p>
          <a:p>
            <a:pPr lvl="0">
              <a:tabLst>
                <a:tab pos="715963" algn="l"/>
              </a:tabLst>
            </a:pPr>
            <a:r>
              <a:rPr lang="en-US" sz="2000" dirty="0">
                <a:solidFill>
                  <a:srgbClr val="00B050"/>
                </a:solidFill>
              </a:rPr>
              <a:t>+1</a:t>
            </a:r>
            <a:r>
              <a:rPr lang="en-US" sz="2000" dirty="0">
                <a:solidFill>
                  <a:srgbClr val="0070C0"/>
                </a:solidFill>
              </a:rPr>
              <a:t> vs </a:t>
            </a:r>
            <a:r>
              <a:rPr lang="en-US" sz="2000" dirty="0">
                <a:solidFill>
                  <a:srgbClr val="FF0000"/>
                </a:solidFill>
              </a:rPr>
              <a:t>-2</a:t>
            </a:r>
          </a:p>
        </p:txBody>
      </p:sp>
      <p:grpSp>
        <p:nvGrpSpPr>
          <p:cNvPr id="320" name="minimal callout"/>
          <p:cNvGrpSpPr/>
          <p:nvPr/>
        </p:nvGrpSpPr>
        <p:grpSpPr>
          <a:xfrm>
            <a:off x="9050440" y="5305298"/>
            <a:ext cx="3047955" cy="725172"/>
            <a:chOff x="1311926" y="4623899"/>
            <a:chExt cx="3155656" cy="725172"/>
          </a:xfrm>
        </p:grpSpPr>
        <mc:AlternateContent xmlns:mc="http://schemas.openxmlformats.org/markup-compatibility/2006" xmlns:a14="http://schemas.microsoft.com/office/drawing/2010/main">
          <mc:Choice Requires="a14">
            <p:sp>
              <p:nvSpPr>
                <p:cNvPr id="321" name="prob inf callout"/>
                <p:cNvSpPr/>
                <p:nvPr/>
              </p:nvSpPr>
              <p:spPr>
                <a:xfrm>
                  <a:off x="1311926" y="4623899"/>
                  <a:ext cx="3155656" cy="725172"/>
                </a:xfrm>
                <a:prstGeom prst="wedgeRoundRectCallout">
                  <a:avLst>
                    <a:gd name="adj1" fmla="val -1969"/>
                    <a:gd name="adj2" fmla="val -101133"/>
                    <a:gd name="adj3" fmla="val 1666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15963" algn="l"/>
                    </a:tabLst>
                  </a:pPr>
                  <a:r>
                    <a:rPr lang="en-US" sz="2000" dirty="0">
                      <a:solidFill>
                        <a:srgbClr val="0070C0"/>
                      </a:solidFill>
                    </a:rPr>
                    <a:t>puppy </a:t>
                  </a:r>
                  <a14:m>
                    <m:oMath xmlns:m="http://schemas.openxmlformats.org/officeDocument/2006/math">
                      <m:r>
                        <a:rPr lang="en-US" sz="2000" b="0" i="1">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young dog   </a:t>
                  </a:r>
                  <a:r>
                    <a:rPr lang="en-US" sz="2000" dirty="0" err="1">
                      <a:solidFill>
                        <a:schemeClr val="tx1"/>
                      </a:solidFill>
                    </a:rPr>
                    <a:t>len</a:t>
                  </a:r>
                  <a:r>
                    <a:rPr lang="en-US" sz="2000" dirty="0">
                      <a:solidFill>
                        <a:schemeClr val="tx1"/>
                      </a:solidFill>
                    </a:rPr>
                    <a:t> 3</a:t>
                  </a:r>
                </a:p>
                <a:p>
                  <a:pPr>
                    <a:tabLst>
                      <a:tab pos="715963" algn="l"/>
                    </a:tabLst>
                  </a:pPr>
                  <a:r>
                    <a:rPr lang="en-US" sz="2000" dirty="0">
                      <a:solidFill>
                        <a:srgbClr val="0070C0"/>
                      </a:solidFill>
                    </a:rPr>
                    <a:t>puppy </a:t>
                  </a:r>
                  <a14:m>
                    <m:oMath xmlns:m="http://schemas.openxmlformats.org/officeDocument/2006/math">
                      <m:r>
                        <a:rPr lang="en-US" sz="2000" b="0" i="1">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dog               </a:t>
                  </a:r>
                  <a:r>
                    <a:rPr lang="en-US" sz="2000" dirty="0" err="1">
                      <a:solidFill>
                        <a:schemeClr val="tx1"/>
                      </a:solidFill>
                    </a:rPr>
                    <a:t>len</a:t>
                  </a:r>
                  <a:r>
                    <a:rPr lang="en-US" sz="2000" dirty="0">
                      <a:solidFill>
                        <a:schemeClr val="tx1"/>
                      </a:solidFill>
                    </a:rPr>
                    <a:t> 2</a:t>
                  </a:r>
                </a:p>
              </p:txBody>
            </p:sp>
          </mc:Choice>
          <mc:Fallback xmlns="">
            <p:sp>
              <p:nvSpPr>
                <p:cNvPr id="321" name="prob inf callout"/>
                <p:cNvSpPr>
                  <a:spLocks noRot="1" noChangeAspect="1" noMove="1" noResize="1" noEditPoints="1" noAdjustHandles="1" noChangeArrowheads="1" noChangeShapeType="1" noTextEdit="1"/>
                </p:cNvSpPr>
                <p:nvPr/>
              </p:nvSpPr>
              <p:spPr>
                <a:xfrm>
                  <a:off x="1311926" y="4623899"/>
                  <a:ext cx="3155656" cy="725172"/>
                </a:xfrm>
                <a:prstGeom prst="wedgeRoundRectCallout">
                  <a:avLst>
                    <a:gd name="adj1" fmla="val -1969"/>
                    <a:gd name="adj2" fmla="val -101133"/>
                    <a:gd name="adj3" fmla="val 16667"/>
                  </a:avLst>
                </a:prstGeom>
                <a:blipFill>
                  <a:blip r:embed="rId20"/>
                  <a:stretch>
                    <a:fillRect l="-795" b="-7568"/>
                  </a:stretch>
                </a:blipFill>
                <a:ln w="19050">
                  <a:solidFill>
                    <a:schemeClr val="tx1"/>
                  </a:solidFill>
                </a:ln>
              </p:spPr>
              <p:txBody>
                <a:bodyPr/>
                <a:lstStyle/>
                <a:p>
                  <a:r>
                    <a:rPr lang="nl-NL">
                      <a:noFill/>
                    </a:rPr>
                    <a:t> </a:t>
                  </a:r>
                </a:p>
              </p:txBody>
            </p:sp>
          </mc:Fallback>
        </mc:AlternateContent>
        <p:cxnSp>
          <p:nvCxnSpPr>
            <p:cNvPr id="322" name="Straight Connector 321"/>
            <p:cNvCxnSpPr/>
            <p:nvPr/>
          </p:nvCxnSpPr>
          <p:spPr>
            <a:xfrm>
              <a:off x="1394941" y="4854288"/>
              <a:ext cx="2200765" cy="89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4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0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8"/>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30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9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3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8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2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5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9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2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39"/>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9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1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xit" presetSubtype="0" fill="hold" nodeType="withEffect">
                                  <p:stCondLst>
                                    <p:cond delay="0"/>
                                  </p:stCondLst>
                                  <p:childTnLst>
                                    <p:set>
                                      <p:cBhvr>
                                        <p:cTn id="103" dur="1" fill="hold">
                                          <p:stCondLst>
                                            <p:cond delay="0"/>
                                          </p:stCondLst>
                                        </p:cTn>
                                        <p:tgtEl>
                                          <p:spTgt spid="317"/>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60"/>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02"/>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32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right)">
                                      <p:cBhvr>
                                        <p:cTn id="116" dur="75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35"/>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39"/>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32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7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8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2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3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26"/>
                                        </p:tgtEl>
                                        <p:attrNameLst>
                                          <p:attrName>style.visibility</p:attrName>
                                        </p:attrNameLst>
                                      </p:cBhvr>
                                      <p:to>
                                        <p:strVal val="visible"/>
                                      </p:to>
                                    </p:set>
                                  </p:childTnLst>
                                </p:cTn>
                              </p:par>
                              <p:par>
                                <p:cTn id="149" presetID="1" presetClass="exit" presetSubtype="0" fill="hold" nodeType="withEffect">
                                  <p:stCondLst>
                                    <p:cond delay="0"/>
                                  </p:stCondLst>
                                  <p:childTnLst>
                                    <p:set>
                                      <p:cBhvr>
                                        <p:cTn id="150" dur="1" fill="hold">
                                          <p:stCondLst>
                                            <p:cond delay="0"/>
                                          </p:stCondLst>
                                        </p:cTn>
                                        <p:tgtEl>
                                          <p:spTgt spid="32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2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22" presetClass="entr" presetSubtype="2" fill="hold" nodeType="clickEffect">
                                  <p:stCondLst>
                                    <p:cond delay="0"/>
                                  </p:stCondLst>
                                  <p:childTnLst>
                                    <p:set>
                                      <p:cBhvr>
                                        <p:cTn id="158" dur="1" fill="hold">
                                          <p:stCondLst>
                                            <p:cond delay="0"/>
                                          </p:stCondLst>
                                        </p:cTn>
                                        <p:tgtEl>
                                          <p:spTgt spid="32"/>
                                        </p:tgtEl>
                                        <p:attrNameLst>
                                          <p:attrName>style.visibility</p:attrName>
                                        </p:attrNameLst>
                                      </p:cBhvr>
                                      <p:to>
                                        <p:strVal val="visible"/>
                                      </p:to>
                                    </p:set>
                                    <p:animEffect transition="in" filter="wipe(right)">
                                      <p:cBhvr>
                                        <p:cTn id="159"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6" grpId="1" animBg="1"/>
      <p:bldP spid="39" grpId="0" animBg="1"/>
      <p:bldP spid="3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40000"/>
            <a:lumOff val="60000"/>
          </a:schemeClr>
        </a:solidFill>
        <a:ln w="19050">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3039</Words>
  <Application>Microsoft Office PowerPoint</Application>
  <PresentationFormat>Widescreen</PresentationFormat>
  <Paragraphs>675</Paragraphs>
  <Slides>29</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Arial</vt:lpstr>
      <vt:lpstr>Arial Narrow</vt:lpstr>
      <vt:lpstr>Calibri</vt:lpstr>
      <vt:lpstr>Calibri Light</vt:lpstr>
      <vt:lpstr>Cambria Math</vt:lpstr>
      <vt:lpstr>CMR10</vt:lpstr>
      <vt:lpstr>CMSY10</vt:lpstr>
      <vt:lpstr>Courier New</vt:lpstr>
      <vt:lpstr>LMMono10-Regular-Identity-H</vt:lpstr>
      <vt:lpstr>LMRoman10-Italic-Identity-H</vt:lpstr>
      <vt:lpstr>LMRoman10-Regular-Identity-H</vt:lpstr>
      <vt:lpstr>LMRoman8-Italic-Identity-H</vt:lpstr>
      <vt:lpstr>LMSans10-Regular-Identity-H</vt:lpstr>
      <vt:lpstr>MSAM10</vt:lpstr>
      <vt:lpstr>Times New Roman</vt:lpstr>
      <vt:lpstr>Office Theme</vt:lpstr>
      <vt:lpstr>Learning as Abduction</vt:lpstr>
      <vt:lpstr>Many failed proofs (low recall)</vt:lpstr>
      <vt:lpstr>Hand crafted rules</vt:lpstr>
      <vt:lpstr>Approaches to NLI</vt:lpstr>
      <vt:lpstr>Learning as abduction</vt:lpstr>
      <vt:lpstr>Abductive reasoning in logic</vt:lpstr>
      <vt:lpstr>Learning as abduction</vt:lpstr>
      <vt:lpstr>Abduction in Natural Tableau</vt:lpstr>
      <vt:lpstr>Abductive learning workflow</vt:lpstr>
      <vt:lpstr>&amp;      esults</vt:lpstr>
      <vt:lpstr>Experiment Setup</vt:lpstr>
      <vt:lpstr>Ablation &amp; Efficiency</vt:lpstr>
      <vt:lpstr>PowerPoint Presentation</vt:lpstr>
      <vt:lpstr>Learned knowledge</vt:lpstr>
      <vt:lpstr>PowerPoint Presentation</vt:lpstr>
      <vt:lpstr>PowerPoint Presentation</vt:lpstr>
      <vt:lpstr>Parsing with linear λ-calculus</vt:lpstr>
      <vt:lpstr>Parsing with proof nets</vt:lpstr>
      <vt:lpstr>Syntactic λ-terms to λ-logical forms</vt:lpstr>
      <vt:lpstr>Language Theorem Prover</vt:lpstr>
      <vt:lpstr>PowerPoint Presentation</vt:lpstr>
      <vt:lpstr>Learned knowledge</vt:lpstr>
      <vt:lpstr>Conclusion</vt:lpstr>
      <vt:lpstr>PowerPoint Presentation</vt:lpstr>
      <vt:lpstr>natural tableau</vt:lpstr>
      <vt:lpstr>Future work</vt:lpstr>
      <vt:lpstr>References</vt:lpstr>
      <vt:lpstr>References (2)</vt:lpstr>
      <vt:lpstr>Attribution</vt:lpstr>
    </vt:vector>
  </TitlesOfParts>
  <Company>Universiteit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Abzianidze, L. (Lasha)</dc:creator>
  <cp:lastModifiedBy>Abzianidze, L. (Lasha)</cp:lastModifiedBy>
  <cp:revision>930</cp:revision>
  <dcterms:created xsi:type="dcterms:W3CDTF">2020-07-11T17:30:45Z</dcterms:created>
  <dcterms:modified xsi:type="dcterms:W3CDTF">2022-08-12T12:23:39Z</dcterms:modified>
</cp:coreProperties>
</file>